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1.xml" ContentType="application/vnd.openxmlformats-officedocument.drawingml.chartshapes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78" r:id="rId3"/>
    <p:sldId id="279" r:id="rId4"/>
    <p:sldId id="281" r:id="rId5"/>
    <p:sldId id="280" r:id="rId6"/>
    <p:sldId id="270" r:id="rId7"/>
    <p:sldId id="272" r:id="rId8"/>
    <p:sldId id="273" r:id="rId9"/>
    <p:sldId id="271" r:id="rId10"/>
    <p:sldId id="274" r:id="rId11"/>
    <p:sldId id="259" r:id="rId12"/>
    <p:sldId id="282" r:id="rId13"/>
    <p:sldId id="260" r:id="rId14"/>
    <p:sldId id="261" r:id="rId15"/>
    <p:sldId id="262" r:id="rId16"/>
    <p:sldId id="263" r:id="rId17"/>
    <p:sldId id="264" r:id="rId18"/>
    <p:sldId id="269" r:id="rId19"/>
    <p:sldId id="265" r:id="rId20"/>
    <p:sldId id="275" r:id="rId21"/>
    <p:sldId id="266" r:id="rId22"/>
    <p:sldId id="276" r:id="rId23"/>
    <p:sldId id="267" r:id="rId24"/>
    <p:sldId id="277" r:id="rId25"/>
    <p:sldId id="283" r:id="rId26"/>
    <p:sldId id="284" r:id="rId27"/>
    <p:sldId id="285" r:id="rId28"/>
    <p:sldId id="286" r:id="rId29"/>
    <p:sldId id="268" r:id="rId3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users\bakule\dal&#353;&#237;%20projekty\konfederace\oke&#269;-nace2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&#352;kolstv&#237;\graf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krejci\Local%20Settings\Temporary%20Internet%20Files\Content.Outlook\GQAZR2AE\V&#283;kov&#225;%20struktura%20u&#269;itel&#367;%20po%20skupin&#225;ch%20v&#283;ku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LATFORMY\Podklady%20-%20data\Trzby_primy_vyvoz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users\bakule\dal&#353;&#237;%20projekty\konfederace\oke&#269;-nace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&#352;kolstv&#237;\graf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Se&#353;it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&#352;kolstv&#237;\graf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\\App1\Company\Observatory\Projekt%20Konfederace%20zam.%20svaz&#367;\Realizace\Progn&#243;zy\V&#221;STUPY\&#352;kolstv&#237;\graf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6"/>
          <c:order val="0"/>
          <c:tx>
            <c:strRef>
              <c:f>věk!$B$139</c:f>
              <c:strCache>
                <c:ptCount val="1"/>
                <c:pt idx="0">
                  <c:v>vzdělávání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věk!$C$132:$E$132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věk!$C$139:$E$139</c:f>
              <c:numCache>
                <c:formatCode>General</c:formatCode>
                <c:ptCount val="3"/>
                <c:pt idx="0">
                  <c:v>42.640386356319929</c:v>
                </c:pt>
                <c:pt idx="1">
                  <c:v>45.148429146293815</c:v>
                </c:pt>
                <c:pt idx="2">
                  <c:v>45.213916574249872</c:v>
                </c:pt>
              </c:numCache>
            </c:numRef>
          </c:val>
          <c:smooth val="0"/>
        </c:ser>
        <c:ser>
          <c:idx val="8"/>
          <c:order val="1"/>
          <c:tx>
            <c:strRef>
              <c:f>věk!$B$141</c:f>
              <c:strCache>
                <c:ptCount val="1"/>
                <c:pt idx="0">
                  <c:v>ČR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dLbls>
            <c:dLbl>
              <c:idx val="1"/>
              <c:delete val="1"/>
            </c:dLbl>
            <c:numFmt formatCode="#,##0.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věk!$C$132:$E$132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věk!$C$141:$E$141</c:f>
              <c:numCache>
                <c:formatCode>General</c:formatCode>
                <c:ptCount val="3"/>
                <c:pt idx="0">
                  <c:v>39.422842435319751</c:v>
                </c:pt>
                <c:pt idx="1">
                  <c:v>39.930207569659004</c:v>
                </c:pt>
                <c:pt idx="2">
                  <c:v>40.929794032324651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015168"/>
        <c:axId val="63029248"/>
      </c:lineChart>
      <c:catAx>
        <c:axId val="6301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3029248"/>
        <c:crosses val="autoZero"/>
        <c:auto val="1"/>
        <c:lblAlgn val="ctr"/>
        <c:lblOffset val="100"/>
        <c:noMultiLvlLbl val="0"/>
      </c:catAx>
      <c:valAx>
        <c:axId val="630292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30151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grafy!$A$18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grafy!$B$18:$AE$18</c:f>
              <c:numCache>
                <c:formatCode>0</c:formatCode>
                <c:ptCount val="30"/>
                <c:pt idx="0">
                  <c:v>15976.502216650142</c:v>
                </c:pt>
                <c:pt idx="1">
                  <c:v>16363.710441711817</c:v>
                </c:pt>
                <c:pt idx="2">
                  <c:v>16774.86596476649</c:v>
                </c:pt>
                <c:pt idx="3">
                  <c:v>17137.827042079014</c:v>
                </c:pt>
                <c:pt idx="4">
                  <c:v>17448.151043184876</c:v>
                </c:pt>
                <c:pt idx="5">
                  <c:v>17665.25445195234</c:v>
                </c:pt>
                <c:pt idx="6">
                  <c:v>17908.169172229151</c:v>
                </c:pt>
                <c:pt idx="7">
                  <c:v>18025.698418640048</c:v>
                </c:pt>
                <c:pt idx="8">
                  <c:v>18032.345144277915</c:v>
                </c:pt>
                <c:pt idx="9">
                  <c:v>17983.97629769742</c:v>
                </c:pt>
                <c:pt idx="10">
                  <c:v>17992.043206976061</c:v>
                </c:pt>
                <c:pt idx="11">
                  <c:v>17958.216546116466</c:v>
                </c:pt>
                <c:pt idx="12">
                  <c:v>17861.032228320295</c:v>
                </c:pt>
                <c:pt idx="13">
                  <c:v>17705.551146066082</c:v>
                </c:pt>
                <c:pt idx="14">
                  <c:v>17559.35580629795</c:v>
                </c:pt>
                <c:pt idx="15">
                  <c:v>17381.99993757308</c:v>
                </c:pt>
                <c:pt idx="16">
                  <c:v>17181.49429817095</c:v>
                </c:pt>
                <c:pt idx="17">
                  <c:v>17032.814359942058</c:v>
                </c:pt>
                <c:pt idx="18">
                  <c:v>16892.560856106353</c:v>
                </c:pt>
                <c:pt idx="19">
                  <c:v>16889.933032848567</c:v>
                </c:pt>
                <c:pt idx="20">
                  <c:v>17000.496428046856</c:v>
                </c:pt>
                <c:pt idx="21">
                  <c:v>17199.483952797757</c:v>
                </c:pt>
                <c:pt idx="22">
                  <c:v>17442.026789223397</c:v>
                </c:pt>
                <c:pt idx="23">
                  <c:v>17711.38779060014</c:v>
                </c:pt>
                <c:pt idx="24">
                  <c:v>18053.397949510418</c:v>
                </c:pt>
                <c:pt idx="25">
                  <c:v>18409.072207890993</c:v>
                </c:pt>
                <c:pt idx="26">
                  <c:v>18718.621698420786</c:v>
                </c:pt>
                <c:pt idx="27">
                  <c:v>18989.722412133389</c:v>
                </c:pt>
                <c:pt idx="28">
                  <c:v>19236.664404302945</c:v>
                </c:pt>
                <c:pt idx="29">
                  <c:v>19444.729047326953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grafy!$A$19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grafy!$B$19:$AE$19</c:f>
              <c:numCache>
                <c:formatCode>0</c:formatCode>
                <c:ptCount val="30"/>
                <c:pt idx="0">
                  <c:v>15976.502216650142</c:v>
                </c:pt>
                <c:pt idx="1">
                  <c:v>16363.710441711817</c:v>
                </c:pt>
                <c:pt idx="2">
                  <c:v>16774.86596476649</c:v>
                </c:pt>
                <c:pt idx="3">
                  <c:v>17137.827042079014</c:v>
                </c:pt>
                <c:pt idx="4">
                  <c:v>17448.151043184876</c:v>
                </c:pt>
                <c:pt idx="5">
                  <c:v>17665.25445195234</c:v>
                </c:pt>
                <c:pt idx="6">
                  <c:v>17908.169172229151</c:v>
                </c:pt>
                <c:pt idx="7">
                  <c:v>18025.698418640048</c:v>
                </c:pt>
                <c:pt idx="8">
                  <c:v>18032.345144277915</c:v>
                </c:pt>
                <c:pt idx="9">
                  <c:v>17983.97629769742</c:v>
                </c:pt>
                <c:pt idx="10">
                  <c:v>17940.00104202579</c:v>
                </c:pt>
                <c:pt idx="11">
                  <c:v>17854.132216215909</c:v>
                </c:pt>
                <c:pt idx="12">
                  <c:v>17704.905733469463</c:v>
                </c:pt>
                <c:pt idx="13">
                  <c:v>17497.382486264971</c:v>
                </c:pt>
                <c:pt idx="14">
                  <c:v>17299.144981546553</c:v>
                </c:pt>
                <c:pt idx="15">
                  <c:v>17069.746947871405</c:v>
                </c:pt>
                <c:pt idx="16">
                  <c:v>16817.199143518996</c:v>
                </c:pt>
                <c:pt idx="17">
                  <c:v>16616.477040339825</c:v>
                </c:pt>
                <c:pt idx="18">
                  <c:v>16424.181371553837</c:v>
                </c:pt>
                <c:pt idx="19">
                  <c:v>16369.511383345774</c:v>
                </c:pt>
                <c:pt idx="20">
                  <c:v>16428.032613593776</c:v>
                </c:pt>
                <c:pt idx="21">
                  <c:v>16574.977973394401</c:v>
                </c:pt>
                <c:pt idx="22">
                  <c:v>16765.47864486976</c:v>
                </c:pt>
                <c:pt idx="23">
                  <c:v>16982.797481296227</c:v>
                </c:pt>
                <c:pt idx="24">
                  <c:v>17272.765475256234</c:v>
                </c:pt>
                <c:pt idx="25">
                  <c:v>17576.39756868652</c:v>
                </c:pt>
                <c:pt idx="26">
                  <c:v>17833.904894266045</c:v>
                </c:pt>
                <c:pt idx="27">
                  <c:v>18052.963443028362</c:v>
                </c:pt>
                <c:pt idx="28">
                  <c:v>18247.863270247632</c:v>
                </c:pt>
                <c:pt idx="29">
                  <c:v>18403.885748321372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grafy!$A$17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grafy!$B$17:$AE$17</c:f>
              <c:numCache>
                <c:formatCode>0</c:formatCode>
                <c:ptCount val="30"/>
                <c:pt idx="0">
                  <c:v>15976.502216650142</c:v>
                </c:pt>
                <c:pt idx="1">
                  <c:v>16363.710441711817</c:v>
                </c:pt>
                <c:pt idx="2">
                  <c:v>16774.86596476649</c:v>
                </c:pt>
                <c:pt idx="3">
                  <c:v>17137.827042079014</c:v>
                </c:pt>
                <c:pt idx="4">
                  <c:v>17448.151043184876</c:v>
                </c:pt>
                <c:pt idx="5">
                  <c:v>17665.25445195234</c:v>
                </c:pt>
                <c:pt idx="6">
                  <c:v>17908.169172229151</c:v>
                </c:pt>
                <c:pt idx="7">
                  <c:v>18025.698418640048</c:v>
                </c:pt>
                <c:pt idx="8">
                  <c:v>18032.345144277915</c:v>
                </c:pt>
                <c:pt idx="9">
                  <c:v>17983.97629769742</c:v>
                </c:pt>
                <c:pt idx="10">
                  <c:v>17902.928596346061</c:v>
                </c:pt>
                <c:pt idx="11">
                  <c:v>17779.987324856465</c:v>
                </c:pt>
                <c:pt idx="12">
                  <c:v>17593.688396430283</c:v>
                </c:pt>
                <c:pt idx="13">
                  <c:v>17349.092703546066</c:v>
                </c:pt>
                <c:pt idx="14">
                  <c:v>17113.782753147927</c:v>
                </c:pt>
                <c:pt idx="15">
                  <c:v>16847.312273793057</c:v>
                </c:pt>
                <c:pt idx="16">
                  <c:v>16557.692023760919</c:v>
                </c:pt>
                <c:pt idx="17">
                  <c:v>16319.897474902029</c:v>
                </c:pt>
                <c:pt idx="18">
                  <c:v>16090.529360436312</c:v>
                </c:pt>
                <c:pt idx="19">
                  <c:v>15998.786926548522</c:v>
                </c:pt>
                <c:pt idx="20">
                  <c:v>16020.235711116806</c:v>
                </c:pt>
                <c:pt idx="21">
                  <c:v>16130.108625237697</c:v>
                </c:pt>
                <c:pt idx="22">
                  <c:v>16283.53685103333</c:v>
                </c:pt>
                <c:pt idx="23">
                  <c:v>16463.783241780071</c:v>
                </c:pt>
                <c:pt idx="24">
                  <c:v>16716.678790060356</c:v>
                </c:pt>
                <c:pt idx="25">
                  <c:v>16983.23843781092</c:v>
                </c:pt>
                <c:pt idx="26">
                  <c:v>17203.673317710705</c:v>
                </c:pt>
                <c:pt idx="27">
                  <c:v>17385.659420793301</c:v>
                </c:pt>
                <c:pt idx="28">
                  <c:v>17543.486802332864</c:v>
                </c:pt>
                <c:pt idx="29">
                  <c:v>17662.436834726872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762880"/>
        <c:axId val="70764416"/>
      </c:lineChart>
      <c:catAx>
        <c:axId val="70762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70764416"/>
        <c:crosses val="autoZero"/>
        <c:auto val="1"/>
        <c:lblAlgn val="ctr"/>
        <c:lblOffset val="100"/>
        <c:noMultiLvlLbl val="0"/>
      </c:catAx>
      <c:valAx>
        <c:axId val="70764416"/>
        <c:scaling>
          <c:orientation val="minMax"/>
          <c:min val="100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70762880"/>
        <c:crosses val="autoZero"/>
        <c:crossBetween val="between"/>
        <c:dispUnits>
          <c:builtInUnit val="thousands"/>
          <c:dispUnitsLbl>
            <c:layout/>
          </c:dispUnitsLbl>
        </c:dispUnits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'věková struktura učitelů'!$A$58</c:f>
              <c:strCache>
                <c:ptCount val="1"/>
                <c:pt idx="0">
                  <c:v>do 25 let </c:v>
                </c:pt>
              </c:strCache>
            </c:strRef>
          </c:tx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učitelů'!$B$58:$I$58</c:f>
              <c:numCache>
                <c:formatCode>0.00%</c:formatCode>
                <c:ptCount val="8"/>
                <c:pt idx="0">
                  <c:v>3.7217087558345421E-2</c:v>
                </c:pt>
                <c:pt idx="1">
                  <c:v>3.4566517182499201E-2</c:v>
                </c:pt>
                <c:pt idx="2">
                  <c:v>3.0803831430526948E-2</c:v>
                </c:pt>
                <c:pt idx="3">
                  <c:v>2.739854603386551E-2</c:v>
                </c:pt>
                <c:pt idx="4">
                  <c:v>2.5073285435549406E-2</c:v>
                </c:pt>
                <c:pt idx="5">
                  <c:v>2.1249578985871848E-2</c:v>
                </c:pt>
                <c:pt idx="6">
                  <c:v>1.6757251482844838E-2</c:v>
                </c:pt>
                <c:pt idx="7">
                  <c:v>1.5080548516298605E-2</c:v>
                </c:pt>
              </c:numCache>
            </c:numRef>
          </c:val>
        </c:ser>
        <c:ser>
          <c:idx val="1"/>
          <c:order val="1"/>
          <c:tx>
            <c:strRef>
              <c:f>'věková struktura učitelů'!$A$59</c:f>
              <c:strCache>
                <c:ptCount val="1"/>
                <c:pt idx="0">
                  <c:v>26–35</c:v>
                </c:pt>
              </c:strCache>
            </c:strRef>
          </c:tx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učitelů'!$B$59:$I$59</c:f>
              <c:numCache>
                <c:formatCode>0.00%</c:formatCode>
                <c:ptCount val="8"/>
                <c:pt idx="0">
                  <c:v>0.24046512874177195</c:v>
                </c:pt>
                <c:pt idx="1">
                  <c:v>0.23463169713971518</c:v>
                </c:pt>
                <c:pt idx="2">
                  <c:v>0.22852745802770624</c:v>
                </c:pt>
                <c:pt idx="3">
                  <c:v>0.22172868500977228</c:v>
                </c:pt>
                <c:pt idx="4">
                  <c:v>0.21611274428754609</c:v>
                </c:pt>
                <c:pt idx="5">
                  <c:v>0.20198369286934495</c:v>
                </c:pt>
                <c:pt idx="6">
                  <c:v>0.19258773030944945</c:v>
                </c:pt>
                <c:pt idx="7">
                  <c:v>0.18454922024072454</c:v>
                </c:pt>
              </c:numCache>
            </c:numRef>
          </c:val>
        </c:ser>
        <c:ser>
          <c:idx val="2"/>
          <c:order val="2"/>
          <c:tx>
            <c:strRef>
              <c:f>'věková struktura učitelů'!$A$60</c:f>
              <c:strCache>
                <c:ptCount val="1"/>
                <c:pt idx="0">
                  <c:v>36–45</c:v>
                </c:pt>
              </c:strCache>
            </c:strRef>
          </c:tx>
          <c:spPr>
            <a:solidFill>
              <a:srgbClr val="FFFF99"/>
            </a:solidFill>
          </c:spPr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učitelů'!$B$60:$I$60</c:f>
              <c:numCache>
                <c:formatCode>0.00%</c:formatCode>
                <c:ptCount val="8"/>
                <c:pt idx="0">
                  <c:v>0.32864231756256501</c:v>
                </c:pt>
                <c:pt idx="1">
                  <c:v>0.32530307316736201</c:v>
                </c:pt>
                <c:pt idx="2">
                  <c:v>0.32094671943998127</c:v>
                </c:pt>
                <c:pt idx="3">
                  <c:v>0.31379578924961565</c:v>
                </c:pt>
                <c:pt idx="4">
                  <c:v>0.30397306481545666</c:v>
                </c:pt>
                <c:pt idx="5">
                  <c:v>0.30346142853988523</c:v>
                </c:pt>
                <c:pt idx="6">
                  <c:v>0.30239628931082513</c:v>
                </c:pt>
                <c:pt idx="7">
                  <c:v>0.30286755136470866</c:v>
                </c:pt>
              </c:numCache>
            </c:numRef>
          </c:val>
        </c:ser>
        <c:ser>
          <c:idx val="3"/>
          <c:order val="3"/>
          <c:tx>
            <c:strRef>
              <c:f>'věková struktura učitelů'!$A$61</c:f>
              <c:strCache>
                <c:ptCount val="1"/>
                <c:pt idx="0">
                  <c:v>46–55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učitelů'!$B$61:$I$61</c:f>
              <c:numCache>
                <c:formatCode>0.00%</c:formatCode>
                <c:ptCount val="8"/>
                <c:pt idx="0">
                  <c:v>0.26602072297705087</c:v>
                </c:pt>
                <c:pt idx="1">
                  <c:v>0.27895355105664232</c:v>
                </c:pt>
                <c:pt idx="2">
                  <c:v>0.29049345021063827</c:v>
                </c:pt>
                <c:pt idx="3">
                  <c:v>0.30382124020843781</c:v>
                </c:pt>
                <c:pt idx="4">
                  <c:v>0.31597826366007598</c:v>
                </c:pt>
                <c:pt idx="5">
                  <c:v>0.33058777749103968</c:v>
                </c:pt>
                <c:pt idx="6">
                  <c:v>0.33301330410494689</c:v>
                </c:pt>
                <c:pt idx="7">
                  <c:v>0.33430882891452646</c:v>
                </c:pt>
              </c:numCache>
            </c:numRef>
          </c:val>
        </c:ser>
        <c:ser>
          <c:idx val="4"/>
          <c:order val="4"/>
          <c:tx>
            <c:strRef>
              <c:f>'věková struktura učitelů'!$A$62</c:f>
              <c:strCache>
                <c:ptCount val="1"/>
                <c:pt idx="0">
                  <c:v>56–65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učitelů'!$B$62:$I$62</c:f>
              <c:numCache>
                <c:formatCode>0.00%</c:formatCode>
                <c:ptCount val="8"/>
                <c:pt idx="0">
                  <c:v>0.11894494048899223</c:v>
                </c:pt>
                <c:pt idx="1">
                  <c:v>0.11663911242873012</c:v>
                </c:pt>
                <c:pt idx="2">
                  <c:v>0.11732410313970532</c:v>
                </c:pt>
                <c:pt idx="3">
                  <c:v>0.12044122641318677</c:v>
                </c:pt>
                <c:pt idx="4">
                  <c:v>0.12653229707246763</c:v>
                </c:pt>
                <c:pt idx="5">
                  <c:v>0.13396409737956941</c:v>
                </c:pt>
                <c:pt idx="6">
                  <c:v>0.14657991963476252</c:v>
                </c:pt>
                <c:pt idx="7">
                  <c:v>0.15428810473207782</c:v>
                </c:pt>
              </c:numCache>
            </c:numRef>
          </c:val>
        </c:ser>
        <c:ser>
          <c:idx val="5"/>
          <c:order val="5"/>
          <c:tx>
            <c:strRef>
              <c:f>'věková struktura učitelů'!$A$63</c:f>
              <c:strCache>
                <c:ptCount val="1"/>
                <c:pt idx="0">
                  <c:v>66 a více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'věková struktura učitelů'!$B$57:$I$57</c:f>
              <c:numCache>
                <c:formatCode>General</c:formatCod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numCache>
            </c:numRef>
          </c:cat>
          <c:val>
            <c:numRef>
              <c:f>'věková struktura učitelů'!$B$63:$I$63</c:f>
              <c:numCache>
                <c:formatCode>0.00%</c:formatCode>
                <c:ptCount val="8"/>
                <c:pt idx="0">
                  <c:v>8.7098026712803568E-3</c:v>
                </c:pt>
                <c:pt idx="1">
                  <c:v>9.9060490250568768E-3</c:v>
                </c:pt>
                <c:pt idx="2">
                  <c:v>1.1904437751440901E-2</c:v>
                </c:pt>
                <c:pt idx="3">
                  <c:v>1.2814513085133908E-2</c:v>
                </c:pt>
                <c:pt idx="4">
                  <c:v>1.2330344728915164E-2</c:v>
                </c:pt>
                <c:pt idx="5">
                  <c:v>8.7534247342931724E-3</c:v>
                </c:pt>
                <c:pt idx="6">
                  <c:v>8.6655051571773879E-3</c:v>
                </c:pt>
                <c:pt idx="7">
                  <c:v>8.9057462316718961E-3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048192"/>
        <c:axId val="67049728"/>
      </c:barChart>
      <c:catAx>
        <c:axId val="6704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049728"/>
        <c:crosses val="autoZero"/>
        <c:auto val="1"/>
        <c:lblAlgn val="ctr"/>
        <c:lblOffset val="100"/>
        <c:noMultiLvlLbl val="0"/>
      </c:catAx>
      <c:valAx>
        <c:axId val="6704972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67048192"/>
        <c:crosses val="autoZero"/>
        <c:crossBetween val="between"/>
      </c:valAx>
      <c:spPr>
        <a:solidFill>
          <a:schemeClr val="accent1">
            <a:lumMod val="20000"/>
            <a:lumOff val="80000"/>
          </a:schemeClr>
        </a:solidFill>
      </c:spPr>
    </c:plotArea>
    <c:legend>
      <c:legendPos val="b"/>
      <c:layout/>
      <c:overlay val="0"/>
    </c:legend>
    <c:plotVisOnly val="1"/>
    <c:dispBlanksAs val="gap"/>
    <c:showDLblsOverMax val="0"/>
  </c:chart>
  <c:spPr>
    <a:ln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kultura_skolstvi!$D$45</c:f>
              <c:strCache>
                <c:ptCount val="1"/>
                <c:pt idx="0">
                  <c:v>předškolní vzdělávání</c:v>
                </c:pt>
              </c:strCache>
            </c:strRef>
          </c:tx>
          <c:marker>
            <c:symbol val="none"/>
          </c:marker>
          <c:cat>
            <c:numRef>
              <c:f>kultura_skolstvi!$E$44:$I$44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kultura_skolstvi!$E$45:$I$45</c:f>
              <c:numCache>
                <c:formatCode>#,##0.0_ ;[Red]\-#,##0.0\ ;\–\ </c:formatCode>
                <c:ptCount val="5"/>
                <c:pt idx="0">
                  <c:v>15983.396369999973</c:v>
                </c:pt>
                <c:pt idx="1">
                  <c:v>16283.334950000002</c:v>
                </c:pt>
                <c:pt idx="2">
                  <c:v>16279.366759999983</c:v>
                </c:pt>
                <c:pt idx="3">
                  <c:v>16933.537219999944</c:v>
                </c:pt>
                <c:pt idx="4">
                  <c:v>17846.304997439944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kultura_skolstvi!$D$46</c:f>
              <c:strCache>
                <c:ptCount val="1"/>
                <c:pt idx="0">
                  <c:v>základní vzdělávání (vč.základních uměleckých škol)</c:v>
                </c:pt>
              </c:strCache>
            </c:strRef>
          </c:tx>
          <c:marker>
            <c:symbol val="none"/>
          </c:marker>
          <c:cat>
            <c:numRef>
              <c:f>kultura_skolstvi!$E$44:$I$44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kultura_skolstvi!$E$46:$I$46</c:f>
              <c:numCache>
                <c:formatCode>#,##0.0_ ;[Red]\-#,##0.0\ ;\–\ </c:formatCode>
                <c:ptCount val="5"/>
                <c:pt idx="0">
                  <c:v>57907.630090000006</c:v>
                </c:pt>
                <c:pt idx="1">
                  <c:v>56194.475990000006</c:v>
                </c:pt>
                <c:pt idx="2">
                  <c:v>58357.387732000003</c:v>
                </c:pt>
                <c:pt idx="3">
                  <c:v>56945.198540190002</c:v>
                </c:pt>
                <c:pt idx="4">
                  <c:v>58571.451458100011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kultura_skolstvi!$D$47</c:f>
              <c:strCache>
                <c:ptCount val="1"/>
                <c:pt idx="0">
                  <c:v>střední vzdělávání včetně konzervatoří a VOŠ</c:v>
                </c:pt>
              </c:strCache>
            </c:strRef>
          </c:tx>
          <c:marker>
            <c:symbol val="none"/>
          </c:marker>
          <c:cat>
            <c:numRef>
              <c:f>kultura_skolstvi!$E$44:$I$44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kultura_skolstvi!$E$47:$I$47</c:f>
              <c:numCache>
                <c:formatCode>#,##0.0_ ;[Red]\-#,##0.0\ ;\–\ </c:formatCode>
                <c:ptCount val="5"/>
                <c:pt idx="0">
                  <c:v>35585.852080000011</c:v>
                </c:pt>
                <c:pt idx="1">
                  <c:v>34486.494610000002</c:v>
                </c:pt>
                <c:pt idx="2">
                  <c:v>33965.622612129999</c:v>
                </c:pt>
                <c:pt idx="3">
                  <c:v>33339.103040439986</c:v>
                </c:pt>
                <c:pt idx="4">
                  <c:v>32118.289181889999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kultura_skolstvi!$D$48</c:f>
              <c:strCache>
                <c:ptCount val="1"/>
                <c:pt idx="0">
                  <c:v>vysoké školy</c:v>
                </c:pt>
              </c:strCache>
            </c:strRef>
          </c:tx>
          <c:marker>
            <c:symbol val="none"/>
          </c:marker>
          <c:cat>
            <c:numRef>
              <c:f>kultura_skolstvi!$E$44:$I$44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kultura_skolstvi!$E$48:$I$48</c:f>
              <c:numCache>
                <c:formatCode>#,##0.0_ ;[Red]\-#,##0.0\ ;\–\ </c:formatCode>
                <c:ptCount val="5"/>
                <c:pt idx="0">
                  <c:v>33710.308080000003</c:v>
                </c:pt>
                <c:pt idx="1">
                  <c:v>32308.88026999994</c:v>
                </c:pt>
                <c:pt idx="2">
                  <c:v>34224.95912739011</c:v>
                </c:pt>
                <c:pt idx="3">
                  <c:v>34258.63993609001</c:v>
                </c:pt>
                <c:pt idx="4">
                  <c:v>34229.37045039011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077248"/>
        <c:axId val="67078784"/>
      </c:lineChart>
      <c:catAx>
        <c:axId val="670772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078784"/>
        <c:crosses val="autoZero"/>
        <c:auto val="1"/>
        <c:lblAlgn val="ctr"/>
        <c:lblOffset val="100"/>
        <c:noMultiLvlLbl val="0"/>
      </c:catAx>
      <c:valAx>
        <c:axId val="67078784"/>
        <c:scaling>
          <c:orientation val="minMax"/>
        </c:scaling>
        <c:delete val="0"/>
        <c:axPos val="l"/>
        <c:majorGridlines/>
        <c:numFmt formatCode="#,##0.0_ ;[Red]\-#,##0.0\ ;\–\ " sourceLinked="1"/>
        <c:majorTickMark val="out"/>
        <c:minorTickMark val="none"/>
        <c:tickLblPos val="nextTo"/>
        <c:crossAx val="67077248"/>
        <c:crosses val="autoZero"/>
        <c:crossBetween val="between"/>
        <c:dispUnits>
          <c:builtInUnit val="thousands"/>
          <c:dispUnitsLbl>
            <c:layout/>
          </c:dispUnitsLbl>
        </c:dispUnits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věk!$C$118</c:f>
              <c:strCache>
                <c:ptCount val="1"/>
                <c:pt idx="0">
                  <c:v>15-24</c:v>
                </c:pt>
              </c:strCache>
            </c:strRef>
          </c:tx>
          <c:invertIfNegative val="0"/>
          <c:cat>
            <c:numRef>
              <c:f>věk!$B$119:$B$121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věk!$C$119:$C$121</c:f>
              <c:numCache>
                <c:formatCode>General</c:formatCode>
                <c:ptCount val="3"/>
                <c:pt idx="0">
                  <c:v>5.9167616115685599E-2</c:v>
                </c:pt>
                <c:pt idx="1">
                  <c:v>2.2354913729814102E-2</c:v>
                </c:pt>
                <c:pt idx="2">
                  <c:v>1.5924941636596801E-2</c:v>
                </c:pt>
              </c:numCache>
            </c:numRef>
          </c:val>
        </c:ser>
        <c:ser>
          <c:idx val="1"/>
          <c:order val="1"/>
          <c:tx>
            <c:strRef>
              <c:f>věk!$D$118</c:f>
              <c:strCache>
                <c:ptCount val="1"/>
                <c:pt idx="0">
                  <c:v>25-49</c:v>
                </c:pt>
              </c:strCache>
            </c:strRef>
          </c:tx>
          <c:invertIfNegative val="0"/>
          <c:cat>
            <c:numRef>
              <c:f>věk!$B$119:$B$121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věk!$D$119:$D$121</c:f>
              <c:numCache>
                <c:formatCode>General</c:formatCode>
                <c:ptCount val="3"/>
                <c:pt idx="0">
                  <c:v>0.63991802407616383</c:v>
                </c:pt>
                <c:pt idx="1">
                  <c:v>0.59463184720895867</c:v>
                </c:pt>
                <c:pt idx="2">
                  <c:v>0.599649257419269</c:v>
                </c:pt>
              </c:numCache>
            </c:numRef>
          </c:val>
        </c:ser>
        <c:ser>
          <c:idx val="2"/>
          <c:order val="2"/>
          <c:tx>
            <c:strRef>
              <c:f>věk!$E$118</c:f>
              <c:strCache>
                <c:ptCount val="1"/>
                <c:pt idx="0">
                  <c:v>50-54</c:v>
                </c:pt>
              </c:strCache>
            </c:strRef>
          </c:tx>
          <c:invertIfNegative val="0"/>
          <c:dLbls>
            <c:numFmt formatCode="0.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věk!$B$119:$B$121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věk!$E$119:$E$121</c:f>
              <c:numCache>
                <c:formatCode>General</c:formatCode>
                <c:ptCount val="3"/>
                <c:pt idx="0">
                  <c:v>0.15690278391485141</c:v>
                </c:pt>
                <c:pt idx="1">
                  <c:v>0.16358646237828414</c:v>
                </c:pt>
                <c:pt idx="2">
                  <c:v>0.16304118108351176</c:v>
                </c:pt>
              </c:numCache>
            </c:numRef>
          </c:val>
        </c:ser>
        <c:ser>
          <c:idx val="3"/>
          <c:order val="3"/>
          <c:tx>
            <c:strRef>
              <c:f>věk!$F$118</c:f>
              <c:strCache>
                <c:ptCount val="1"/>
                <c:pt idx="0">
                  <c:v>55+</c:v>
                </c:pt>
              </c:strCache>
            </c:strRef>
          </c:tx>
          <c:invertIfNegative val="0"/>
          <c:dLbls>
            <c:numFmt formatCode="0.0%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věk!$B$119:$B$121</c:f>
              <c:numCache>
                <c:formatCode>General</c:formatCode>
                <c:ptCount val="3"/>
                <c:pt idx="0">
                  <c:v>2000</c:v>
                </c:pt>
                <c:pt idx="1">
                  <c:v>2008</c:v>
                </c:pt>
                <c:pt idx="2">
                  <c:v>2013</c:v>
                </c:pt>
              </c:numCache>
            </c:numRef>
          </c:cat>
          <c:val>
            <c:numRef>
              <c:f>věk!$F$119:$F$121</c:f>
              <c:numCache>
                <c:formatCode>General</c:formatCode>
                <c:ptCount val="3"/>
                <c:pt idx="0">
                  <c:v>0.14401157589329991</c:v>
                </c:pt>
                <c:pt idx="1">
                  <c:v>0.21942677668294391</c:v>
                </c:pt>
                <c:pt idx="2">
                  <c:v>0.22138461986062613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7123840"/>
        <c:axId val="67133824"/>
      </c:barChart>
      <c:catAx>
        <c:axId val="67123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133824"/>
        <c:crosses val="autoZero"/>
        <c:auto val="1"/>
        <c:lblAlgn val="ctr"/>
        <c:lblOffset val="100"/>
        <c:noMultiLvlLbl val="0"/>
      </c:catAx>
      <c:valAx>
        <c:axId val="6713382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712384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marker>
            <c:symbol val="none"/>
          </c:marker>
          <c:cat>
            <c:numRef>
              <c:f>List1!$B$2:$N$2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List1!$B$3:$N$3</c:f>
              <c:numCache>
                <c:formatCode>General</c:formatCode>
                <c:ptCount val="13"/>
                <c:pt idx="0">
                  <c:v>5106</c:v>
                </c:pt>
                <c:pt idx="1">
                  <c:v>4950</c:v>
                </c:pt>
                <c:pt idx="2">
                  <c:v>5129</c:v>
                </c:pt>
                <c:pt idx="3">
                  <c:v>5516</c:v>
                </c:pt>
                <c:pt idx="4">
                  <c:v>6536</c:v>
                </c:pt>
                <c:pt idx="5">
                  <c:v>7549</c:v>
                </c:pt>
                <c:pt idx="6">
                  <c:v>8856</c:v>
                </c:pt>
                <c:pt idx="7">
                  <c:v>9951</c:v>
                </c:pt>
                <c:pt idx="8">
                  <c:v>11365</c:v>
                </c:pt>
                <c:pt idx="9">
                  <c:v>12912</c:v>
                </c:pt>
                <c:pt idx="10">
                  <c:v>13242</c:v>
                </c:pt>
                <c:pt idx="11">
                  <c:v>12919</c:v>
                </c:pt>
                <c:pt idx="12">
                  <c:v>12379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175168"/>
        <c:axId val="67176704"/>
      </c:lineChart>
      <c:catAx>
        <c:axId val="67175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7176704"/>
        <c:crosses val="autoZero"/>
        <c:auto val="1"/>
        <c:lblAlgn val="ctr"/>
        <c:lblOffset val="100"/>
        <c:noMultiLvlLbl val="0"/>
      </c:catAx>
      <c:valAx>
        <c:axId val="67176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7175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grafy!$A$3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grafy!$B$3:$AE$3</c:f>
              <c:numCache>
                <c:formatCode>0</c:formatCode>
                <c:ptCount val="30"/>
                <c:pt idx="0">
                  <c:v>22465.552439999996</c:v>
                </c:pt>
                <c:pt idx="1">
                  <c:v>22607.02202</c:v>
                </c:pt>
                <c:pt idx="2">
                  <c:v>22930.72795</c:v>
                </c:pt>
                <c:pt idx="3">
                  <c:v>23227.596829999999</c:v>
                </c:pt>
                <c:pt idx="4">
                  <c:v>23688.2356</c:v>
                </c:pt>
                <c:pt idx="5">
                  <c:v>24353.155439999995</c:v>
                </c:pt>
                <c:pt idx="6">
                  <c:v>25123.314839999995</c:v>
                </c:pt>
                <c:pt idx="7">
                  <c:v>26188.617880000005</c:v>
                </c:pt>
                <c:pt idx="8">
                  <c:v>27270.150949999992</c:v>
                </c:pt>
                <c:pt idx="9">
                  <c:v>28035.518029999996</c:v>
                </c:pt>
                <c:pt idx="10">
                  <c:v>28152.845989518497</c:v>
                </c:pt>
                <c:pt idx="11">
                  <c:v>27873.241219036983</c:v>
                </c:pt>
                <c:pt idx="12">
                  <c:v>27626.607678555476</c:v>
                </c:pt>
                <c:pt idx="13">
                  <c:v>27415.756868073971</c:v>
                </c:pt>
                <c:pt idx="14">
                  <c:v>27187.461987592476</c:v>
                </c:pt>
                <c:pt idx="15">
                  <c:v>26947.66550711096</c:v>
                </c:pt>
                <c:pt idx="16">
                  <c:v>26701.031966629456</c:v>
                </c:pt>
                <c:pt idx="17">
                  <c:v>26452.545386147951</c:v>
                </c:pt>
                <c:pt idx="18">
                  <c:v>26204.12271566645</c:v>
                </c:pt>
                <c:pt idx="19">
                  <c:v>25952.56905518494</c:v>
                </c:pt>
                <c:pt idx="20">
                  <c:v>25692.133604703435</c:v>
                </c:pt>
                <c:pt idx="21">
                  <c:v>25417.64065422193</c:v>
                </c:pt>
                <c:pt idx="22">
                  <c:v>25126.150903740421</c:v>
                </c:pt>
                <c:pt idx="23">
                  <c:v>24818.111643258915</c:v>
                </c:pt>
                <c:pt idx="24">
                  <c:v>24498.251292777411</c:v>
                </c:pt>
                <c:pt idx="25">
                  <c:v>24176.985202295909</c:v>
                </c:pt>
                <c:pt idx="26">
                  <c:v>23838.466721814402</c:v>
                </c:pt>
                <c:pt idx="27">
                  <c:v>23503.590411332894</c:v>
                </c:pt>
                <c:pt idx="28">
                  <c:v>23192.420160851387</c:v>
                </c:pt>
                <c:pt idx="29">
                  <c:v>22953.262650369881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grafy!$A$4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grafy!$B$4:$AE$4</c:f>
              <c:numCache>
                <c:formatCode>0</c:formatCode>
                <c:ptCount val="30"/>
                <c:pt idx="0">
                  <c:v>22465.552439999996</c:v>
                </c:pt>
                <c:pt idx="1">
                  <c:v>22607.02202</c:v>
                </c:pt>
                <c:pt idx="2">
                  <c:v>22930.72795</c:v>
                </c:pt>
                <c:pt idx="3">
                  <c:v>23227.596829999999</c:v>
                </c:pt>
                <c:pt idx="4">
                  <c:v>23688.2356</c:v>
                </c:pt>
                <c:pt idx="5">
                  <c:v>24353.155439999995</c:v>
                </c:pt>
                <c:pt idx="6">
                  <c:v>25123.314839999995</c:v>
                </c:pt>
                <c:pt idx="7">
                  <c:v>26188.617880000005</c:v>
                </c:pt>
                <c:pt idx="8">
                  <c:v>27270.150949999992</c:v>
                </c:pt>
                <c:pt idx="9">
                  <c:v>28035.518029999996</c:v>
                </c:pt>
                <c:pt idx="10">
                  <c:v>28127.003488153561</c:v>
                </c:pt>
                <c:pt idx="11">
                  <c:v>27821.556216307115</c:v>
                </c:pt>
                <c:pt idx="12">
                  <c:v>27549.080174460687</c:v>
                </c:pt>
                <c:pt idx="13">
                  <c:v>27312.38686261425</c:v>
                </c:pt>
                <c:pt idx="14">
                  <c:v>27058.249480767812</c:v>
                </c:pt>
                <c:pt idx="15">
                  <c:v>26792.610498921364</c:v>
                </c:pt>
                <c:pt idx="16">
                  <c:v>26520.134457074921</c:v>
                </c:pt>
                <c:pt idx="17">
                  <c:v>26245.80537522849</c:v>
                </c:pt>
                <c:pt idx="18">
                  <c:v>25971.54020338205</c:v>
                </c:pt>
                <c:pt idx="19">
                  <c:v>25694.144041535612</c:v>
                </c:pt>
                <c:pt idx="20">
                  <c:v>25407.866089689174</c:v>
                </c:pt>
                <c:pt idx="21">
                  <c:v>25107.53063784273</c:v>
                </c:pt>
                <c:pt idx="22">
                  <c:v>24790.1983859963</c:v>
                </c:pt>
                <c:pt idx="23">
                  <c:v>24456.316624149858</c:v>
                </c:pt>
                <c:pt idx="24">
                  <c:v>24110.613772303415</c:v>
                </c:pt>
                <c:pt idx="25">
                  <c:v>23763.505180456981</c:v>
                </c:pt>
                <c:pt idx="26">
                  <c:v>23399.144198610538</c:v>
                </c:pt>
                <c:pt idx="27">
                  <c:v>23038.425386764109</c:v>
                </c:pt>
                <c:pt idx="28">
                  <c:v>22701.412634917662</c:v>
                </c:pt>
                <c:pt idx="29">
                  <c:v>22436.412623071221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grafy!$A$2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grafy!$B$2:$AE$2</c:f>
              <c:numCache>
                <c:formatCode>0</c:formatCode>
                <c:ptCount val="30"/>
                <c:pt idx="0">
                  <c:v>22465.552439999996</c:v>
                </c:pt>
                <c:pt idx="1">
                  <c:v>22607.02202</c:v>
                </c:pt>
                <c:pt idx="2">
                  <c:v>22930.72795</c:v>
                </c:pt>
                <c:pt idx="3">
                  <c:v>23227.596829999999</c:v>
                </c:pt>
                <c:pt idx="4">
                  <c:v>23688.2356</c:v>
                </c:pt>
                <c:pt idx="5">
                  <c:v>24353.155439999995</c:v>
                </c:pt>
                <c:pt idx="6">
                  <c:v>25123.314839999995</c:v>
                </c:pt>
                <c:pt idx="7">
                  <c:v>26188.617880000005</c:v>
                </c:pt>
                <c:pt idx="8">
                  <c:v>27270.150949999992</c:v>
                </c:pt>
                <c:pt idx="9">
                  <c:v>28035.518029999996</c:v>
                </c:pt>
                <c:pt idx="10">
                  <c:v>28144.080279999995</c:v>
                </c:pt>
                <c:pt idx="11">
                  <c:v>27855.709800000001</c:v>
                </c:pt>
                <c:pt idx="12">
                  <c:v>27600.310549999991</c:v>
                </c:pt>
                <c:pt idx="13">
                  <c:v>27380.694029999995</c:v>
                </c:pt>
                <c:pt idx="14">
                  <c:v>27143.633439999998</c:v>
                </c:pt>
                <c:pt idx="15">
                  <c:v>26895.071249999997</c:v>
                </c:pt>
                <c:pt idx="16">
                  <c:v>26639.671999999995</c:v>
                </c:pt>
                <c:pt idx="17">
                  <c:v>26382.419709999995</c:v>
                </c:pt>
                <c:pt idx="18">
                  <c:v>26125.231329999995</c:v>
                </c:pt>
                <c:pt idx="19">
                  <c:v>25864.911959999998</c:v>
                </c:pt>
                <c:pt idx="20">
                  <c:v>25595.710800000001</c:v>
                </c:pt>
                <c:pt idx="21">
                  <c:v>25312.452140000001</c:v>
                </c:pt>
                <c:pt idx="22">
                  <c:v>25012.196680000001</c:v>
                </c:pt>
                <c:pt idx="23">
                  <c:v>24695.39171</c:v>
                </c:pt>
                <c:pt idx="24">
                  <c:v>24366.765650000001</c:v>
                </c:pt>
                <c:pt idx="25">
                  <c:v>24036.733850000001</c:v>
                </c:pt>
                <c:pt idx="26">
                  <c:v>23689.449659999995</c:v>
                </c:pt>
                <c:pt idx="27">
                  <c:v>23345.807639999995</c:v>
                </c:pt>
                <c:pt idx="28">
                  <c:v>23025.87168</c:v>
                </c:pt>
                <c:pt idx="29">
                  <c:v>22777.948460000003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7215360"/>
        <c:axId val="67216896"/>
      </c:lineChart>
      <c:catAx>
        <c:axId val="672153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67216896"/>
        <c:crosses val="autoZero"/>
        <c:auto val="1"/>
        <c:lblAlgn val="ctr"/>
        <c:lblOffset val="100"/>
        <c:noMultiLvlLbl val="0"/>
      </c:catAx>
      <c:valAx>
        <c:axId val="67216896"/>
        <c:scaling>
          <c:orientation val="minMax"/>
          <c:min val="190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67215360"/>
        <c:crosses val="autoZero"/>
        <c:crossBetween val="between"/>
        <c:dispUnits>
          <c:builtInUnit val="thousands"/>
          <c:dispUnitsLbl>
            <c:layout/>
          </c:dispUnitsLbl>
        </c:dispUnits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>
                <a:latin typeface="+mj-lt"/>
              </a:defRPr>
            </a:pPr>
            <a:r>
              <a:rPr lang="cs-CZ">
                <a:latin typeface="+mj-lt"/>
              </a:rPr>
              <a:t>Počet</a:t>
            </a:r>
            <a:r>
              <a:rPr lang="cs-CZ" baseline="0">
                <a:latin typeface="+mj-lt"/>
              </a:rPr>
              <a:t> 5ti letých </a:t>
            </a:r>
            <a:endParaRPr lang="cs-CZ">
              <a:latin typeface="+mj-lt"/>
            </a:endParaRP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dLbls>
            <c:dLbl>
              <c:idx val="0"/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966568338249754E-2"/>
                  <c:y val="8.3243640552016315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1728395061728392E-3"/>
                  <c:y val="5.4972881487990372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0864197530864196E-3"/>
                  <c:y val="5.4972881487990372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2.0253166863996454E-2"/>
                </c:manualLayout>
              </c:layout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400">
                      <a:latin typeface="+mj-lt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+mj-lt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List1!$B$2:$B$7</c:f>
              <c:numCache>
                <c:formatCode>General</c:formatCode>
                <c:ptCount val="6"/>
                <c:pt idx="0">
                  <c:v>102211</c:v>
                </c:pt>
                <c:pt idx="1">
                  <c:v>118348</c:v>
                </c:pt>
                <c:pt idx="2">
                  <c:v>109900</c:v>
                </c:pt>
                <c:pt idx="3">
                  <c:v>108000</c:v>
                </c:pt>
                <c:pt idx="4">
                  <c:v>105000</c:v>
                </c:pt>
                <c:pt idx="5">
                  <c:v>101000</c:v>
                </c:pt>
              </c:numCache>
            </c:numRef>
          </c:val>
          <c:smooth val="0"/>
        </c:ser>
        <c:ser>
          <c:idx val="0"/>
          <c:order val="1"/>
          <c:marker>
            <c:symbol val="none"/>
          </c:marker>
          <c:val>
            <c:numRef>
              <c:f>List1!$C$2:$C$7</c:f>
              <c:numCache>
                <c:formatCode>General</c:formatCode>
                <c:ptCount val="6"/>
                <c:pt idx="0">
                  <c:v>105000</c:v>
                </c:pt>
                <c:pt idx="1">
                  <c:v>120000</c:v>
                </c:pt>
                <c:pt idx="2">
                  <c:v>113000</c:v>
                </c:pt>
                <c:pt idx="3">
                  <c:v>112000</c:v>
                </c:pt>
                <c:pt idx="4">
                  <c:v>113000</c:v>
                </c:pt>
                <c:pt idx="5">
                  <c:v>115000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552000"/>
        <c:axId val="69553536"/>
      </c:lineChart>
      <c:catAx>
        <c:axId val="69552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69553536"/>
        <c:crosses val="autoZero"/>
        <c:auto val="1"/>
        <c:lblAlgn val="ctr"/>
        <c:lblOffset val="100"/>
        <c:noMultiLvlLbl val="0"/>
      </c:catAx>
      <c:valAx>
        <c:axId val="69553536"/>
        <c:scaling>
          <c:orientation val="minMax"/>
        </c:scaling>
        <c:delete val="0"/>
        <c:axPos val="l"/>
        <c:majorGridlines/>
        <c:title>
          <c:layout/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+mj-lt"/>
              </a:defRPr>
            </a:pPr>
            <a:endParaRPr lang="cs-CZ"/>
          </a:p>
        </c:txPr>
        <c:crossAx val="69552000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>
                <a:latin typeface="+mj-lt"/>
              </a:defRPr>
            </a:pPr>
            <a:endParaRPr lang="cs-CZ"/>
          </a:p>
        </c:txPr>
      </c:dTable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grafy!$A$8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grafy!$B$8:$AE$8</c:f>
              <c:numCache>
                <c:formatCode>0</c:formatCode>
                <c:ptCount val="30"/>
                <c:pt idx="0">
                  <c:v>65448.848050000008</c:v>
                </c:pt>
                <c:pt idx="1">
                  <c:v>64113.607379999994</c:v>
                </c:pt>
                <c:pt idx="2">
                  <c:v>62635.736469999996</c:v>
                </c:pt>
                <c:pt idx="3">
                  <c:v>61225.620429999995</c:v>
                </c:pt>
                <c:pt idx="4">
                  <c:v>60228.530119999996</c:v>
                </c:pt>
                <c:pt idx="5">
                  <c:v>59309.03125</c:v>
                </c:pt>
                <c:pt idx="6">
                  <c:v>58876.809530000006</c:v>
                </c:pt>
                <c:pt idx="7">
                  <c:v>58986.002769999999</c:v>
                </c:pt>
                <c:pt idx="8">
                  <c:v>59475.739059999993</c:v>
                </c:pt>
                <c:pt idx="9">
                  <c:v>60086.890890000002</c:v>
                </c:pt>
                <c:pt idx="10">
                  <c:v>61338.648183039011</c:v>
                </c:pt>
                <c:pt idx="11">
                  <c:v>62821.748346078057</c:v>
                </c:pt>
                <c:pt idx="12">
                  <c:v>64194.774379117065</c:v>
                </c:pt>
                <c:pt idx="13">
                  <c:v>65426.564912156093</c:v>
                </c:pt>
                <c:pt idx="14">
                  <c:v>66557.38381519512</c:v>
                </c:pt>
                <c:pt idx="15">
                  <c:v>67609.253248234134</c:v>
                </c:pt>
                <c:pt idx="16">
                  <c:v>68473.860851273144</c:v>
                </c:pt>
                <c:pt idx="17">
                  <c:v>69110.025184312195</c:v>
                </c:pt>
                <c:pt idx="18">
                  <c:v>69576.875757351241</c:v>
                </c:pt>
                <c:pt idx="19">
                  <c:v>69683.663900390253</c:v>
                </c:pt>
                <c:pt idx="20">
                  <c:v>69551.584943429232</c:v>
                </c:pt>
                <c:pt idx="21">
                  <c:v>69431.618176468284</c:v>
                </c:pt>
                <c:pt idx="22">
                  <c:v>69326.663189507322</c:v>
                </c:pt>
                <c:pt idx="23">
                  <c:v>69205.485212546322</c:v>
                </c:pt>
                <c:pt idx="24">
                  <c:v>69069.442265585341</c:v>
                </c:pt>
                <c:pt idx="25">
                  <c:v>68918.204018624383</c:v>
                </c:pt>
                <c:pt idx="26">
                  <c:v>68751.036411663372</c:v>
                </c:pt>
                <c:pt idx="27">
                  <c:v>68569.077244702406</c:v>
                </c:pt>
                <c:pt idx="28">
                  <c:v>68374.932487741418</c:v>
                </c:pt>
                <c:pt idx="29">
                  <c:v>68156.233010780459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grafy!$A$9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grafy!$B$9:$AE$9</c:f>
              <c:numCache>
                <c:formatCode>0</c:formatCode>
                <c:ptCount val="30"/>
                <c:pt idx="0">
                  <c:v>65448.848050000008</c:v>
                </c:pt>
                <c:pt idx="1">
                  <c:v>64113.607379999994</c:v>
                </c:pt>
                <c:pt idx="2">
                  <c:v>62635.736469999996</c:v>
                </c:pt>
                <c:pt idx="3">
                  <c:v>61225.620429999995</c:v>
                </c:pt>
                <c:pt idx="4">
                  <c:v>60228.530119999996</c:v>
                </c:pt>
                <c:pt idx="5">
                  <c:v>59309.03125</c:v>
                </c:pt>
                <c:pt idx="6">
                  <c:v>58876.809530000006</c:v>
                </c:pt>
                <c:pt idx="7">
                  <c:v>58986.002769999999</c:v>
                </c:pt>
                <c:pt idx="8">
                  <c:v>59475.739059999993</c:v>
                </c:pt>
                <c:pt idx="9">
                  <c:v>60086.890890000002</c:v>
                </c:pt>
                <c:pt idx="10">
                  <c:v>60731.221740306988</c:v>
                </c:pt>
                <c:pt idx="11">
                  <c:v>61606.895460613981</c:v>
                </c:pt>
                <c:pt idx="12">
                  <c:v>62372.495050920988</c:v>
                </c:pt>
                <c:pt idx="13">
                  <c:v>62996.859141227993</c:v>
                </c:pt>
                <c:pt idx="14">
                  <c:v>63520.251601534976</c:v>
                </c:pt>
                <c:pt idx="15">
                  <c:v>63964.694591841981</c:v>
                </c:pt>
                <c:pt idx="16">
                  <c:v>64221.87575214899</c:v>
                </c:pt>
                <c:pt idx="17">
                  <c:v>64250.613642455981</c:v>
                </c:pt>
                <c:pt idx="18">
                  <c:v>64110.037772762975</c:v>
                </c:pt>
                <c:pt idx="19">
                  <c:v>63609.399473069978</c:v>
                </c:pt>
                <c:pt idx="20">
                  <c:v>62869.894073376985</c:v>
                </c:pt>
                <c:pt idx="21">
                  <c:v>62142.50086368397</c:v>
                </c:pt>
                <c:pt idx="22">
                  <c:v>61430.119433990978</c:v>
                </c:pt>
                <c:pt idx="23">
                  <c:v>60701.515014297976</c:v>
                </c:pt>
                <c:pt idx="24">
                  <c:v>59958.045624604965</c:v>
                </c:pt>
                <c:pt idx="25">
                  <c:v>59199.380934911962</c:v>
                </c:pt>
                <c:pt idx="26">
                  <c:v>58424.786885218964</c:v>
                </c:pt>
                <c:pt idx="27">
                  <c:v>57635.401275525961</c:v>
                </c:pt>
                <c:pt idx="28">
                  <c:v>56833.830075832957</c:v>
                </c:pt>
                <c:pt idx="29">
                  <c:v>56007.704156139946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grafy!$A$7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grafy!$B$7:$AE$7</c:f>
              <c:numCache>
                <c:formatCode>0</c:formatCode>
                <c:ptCount val="30"/>
                <c:pt idx="0">
                  <c:v>65448.848050000008</c:v>
                </c:pt>
                <c:pt idx="1">
                  <c:v>64113.607379999994</c:v>
                </c:pt>
                <c:pt idx="2">
                  <c:v>62635.736469999996</c:v>
                </c:pt>
                <c:pt idx="3">
                  <c:v>61225.620429999995</c:v>
                </c:pt>
                <c:pt idx="4">
                  <c:v>60228.530119999996</c:v>
                </c:pt>
                <c:pt idx="5">
                  <c:v>59309.03125</c:v>
                </c:pt>
                <c:pt idx="6">
                  <c:v>58876.809530000006</c:v>
                </c:pt>
                <c:pt idx="7">
                  <c:v>58986.002769999999</c:v>
                </c:pt>
                <c:pt idx="8">
                  <c:v>59475.739059999993</c:v>
                </c:pt>
                <c:pt idx="9">
                  <c:v>60086.890890000002</c:v>
                </c:pt>
                <c:pt idx="10">
                  <c:v>61020.483940000006</c:v>
                </c:pt>
                <c:pt idx="11">
                  <c:v>62185.419860000002</c:v>
                </c:pt>
                <c:pt idx="12">
                  <c:v>63240.281649999997</c:v>
                </c:pt>
                <c:pt idx="13">
                  <c:v>64153.907940000005</c:v>
                </c:pt>
                <c:pt idx="14">
                  <c:v>64966.562600000005</c:v>
                </c:pt>
                <c:pt idx="15">
                  <c:v>65700.267789999998</c:v>
                </c:pt>
                <c:pt idx="16">
                  <c:v>66246.711150000003</c:v>
                </c:pt>
                <c:pt idx="17">
                  <c:v>66564.71123999999</c:v>
                </c:pt>
                <c:pt idx="18">
                  <c:v>66713.397569999986</c:v>
                </c:pt>
                <c:pt idx="19">
                  <c:v>66502.021470000007</c:v>
                </c:pt>
                <c:pt idx="20">
                  <c:v>66051.778269999995</c:v>
                </c:pt>
                <c:pt idx="21">
                  <c:v>65613.647259999998</c:v>
                </c:pt>
                <c:pt idx="22">
                  <c:v>65190.528030000001</c:v>
                </c:pt>
                <c:pt idx="23">
                  <c:v>64751.185810000003</c:v>
                </c:pt>
                <c:pt idx="24">
                  <c:v>64296.978620000002</c:v>
                </c:pt>
                <c:pt idx="25">
                  <c:v>63827.576130000001</c:v>
                </c:pt>
                <c:pt idx="26">
                  <c:v>63342.244280000006</c:v>
                </c:pt>
                <c:pt idx="27">
                  <c:v>62842.120869999999</c:v>
                </c:pt>
                <c:pt idx="28">
                  <c:v>62329.811870000005</c:v>
                </c:pt>
                <c:pt idx="29">
                  <c:v>61792.948150000004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9357952"/>
        <c:axId val="69359488"/>
      </c:lineChart>
      <c:catAx>
        <c:axId val="69357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69359488"/>
        <c:crosses val="autoZero"/>
        <c:auto val="1"/>
        <c:lblAlgn val="ctr"/>
        <c:lblOffset val="100"/>
        <c:noMultiLvlLbl val="0"/>
      </c:catAx>
      <c:valAx>
        <c:axId val="69359488"/>
        <c:scaling>
          <c:orientation val="minMax"/>
          <c:min val="300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69357952"/>
        <c:crosses val="autoZero"/>
        <c:crossBetween val="between"/>
        <c:dispUnits>
          <c:builtInUnit val="thousands"/>
          <c:dispUnitsLbl>
            <c:layout/>
          </c:dispUnitsLbl>
        </c:dispUnits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grafy!$A$13</c:f>
              <c:strCache>
                <c:ptCount val="1"/>
                <c:pt idx="0">
                  <c:v>optimistický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grafy!$B$13:$AE$13</c:f>
              <c:numCache>
                <c:formatCode>0</c:formatCode>
                <c:ptCount val="30"/>
                <c:pt idx="0">
                  <c:v>47629.333099999996</c:v>
                </c:pt>
                <c:pt idx="1">
                  <c:v>47313.210459999995</c:v>
                </c:pt>
                <c:pt idx="2">
                  <c:v>47253.778060000004</c:v>
                </c:pt>
                <c:pt idx="3">
                  <c:v>47228.17641</c:v>
                </c:pt>
                <c:pt idx="4">
                  <c:v>46821.678020000007</c:v>
                </c:pt>
                <c:pt idx="5">
                  <c:v>46544.96845</c:v>
                </c:pt>
                <c:pt idx="6">
                  <c:v>45415.945270000004</c:v>
                </c:pt>
                <c:pt idx="7">
                  <c:v>43835.04333</c:v>
                </c:pt>
                <c:pt idx="8">
                  <c:v>42353.371850000003</c:v>
                </c:pt>
                <c:pt idx="9">
                  <c:v>40900.38192</c:v>
                </c:pt>
                <c:pt idx="10">
                  <c:v>40057.757267035995</c:v>
                </c:pt>
                <c:pt idx="11">
                  <c:v>39684.624554071997</c:v>
                </c:pt>
                <c:pt idx="12">
                  <c:v>39636.51730110799</c:v>
                </c:pt>
                <c:pt idx="13">
                  <c:v>39688.89171814399</c:v>
                </c:pt>
                <c:pt idx="14">
                  <c:v>39838.764145179986</c:v>
                </c:pt>
                <c:pt idx="15">
                  <c:v>40090.465702215974</c:v>
                </c:pt>
                <c:pt idx="16">
                  <c:v>40464.063839251983</c:v>
                </c:pt>
                <c:pt idx="17">
                  <c:v>40976.016766287983</c:v>
                </c:pt>
                <c:pt idx="18">
                  <c:v>41562.464713323985</c:v>
                </c:pt>
                <c:pt idx="19">
                  <c:v>42508.635110359966</c:v>
                </c:pt>
                <c:pt idx="20">
                  <c:v>43518.32839739597</c:v>
                </c:pt>
                <c:pt idx="21">
                  <c:v>44210.695954431954</c:v>
                </c:pt>
                <c:pt idx="22">
                  <c:v>44659.077861467958</c:v>
                </c:pt>
                <c:pt idx="23">
                  <c:v>44650.913038503953</c:v>
                </c:pt>
                <c:pt idx="24">
                  <c:v>44338.127065539949</c:v>
                </c:pt>
                <c:pt idx="25">
                  <c:v>44046.130402575945</c:v>
                </c:pt>
                <c:pt idx="26">
                  <c:v>43778.243569611943</c:v>
                </c:pt>
                <c:pt idx="27">
                  <c:v>43495.197856647945</c:v>
                </c:pt>
                <c:pt idx="28">
                  <c:v>43203.249323683929</c:v>
                </c:pt>
                <c:pt idx="29">
                  <c:v>42907.065920719928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grafy!$A$14</c:f>
              <c:strCache>
                <c:ptCount val="1"/>
                <c:pt idx="0">
                  <c:v>pesimistický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grafy!$B$14:$AE$14</c:f>
              <c:numCache>
                <c:formatCode>0</c:formatCode>
                <c:ptCount val="30"/>
                <c:pt idx="0">
                  <c:v>47629.333099999996</c:v>
                </c:pt>
                <c:pt idx="1">
                  <c:v>47313.210459999995</c:v>
                </c:pt>
                <c:pt idx="2">
                  <c:v>47253.778060000004</c:v>
                </c:pt>
                <c:pt idx="3">
                  <c:v>47228.17641</c:v>
                </c:pt>
                <c:pt idx="4">
                  <c:v>46821.678020000007</c:v>
                </c:pt>
                <c:pt idx="5">
                  <c:v>46544.96845</c:v>
                </c:pt>
                <c:pt idx="6">
                  <c:v>45415.945270000004</c:v>
                </c:pt>
                <c:pt idx="7">
                  <c:v>43835.04333</c:v>
                </c:pt>
                <c:pt idx="8">
                  <c:v>42353.371850000003</c:v>
                </c:pt>
                <c:pt idx="9">
                  <c:v>40900.38192</c:v>
                </c:pt>
                <c:pt idx="10">
                  <c:v>40078.919468973392</c:v>
                </c:pt>
                <c:pt idx="11">
                  <c:v>39726.948957946806</c:v>
                </c:pt>
                <c:pt idx="12">
                  <c:v>39700.003906920196</c:v>
                </c:pt>
                <c:pt idx="13">
                  <c:v>39773.540525893593</c:v>
                </c:pt>
                <c:pt idx="14">
                  <c:v>39944.575154866987</c:v>
                </c:pt>
                <c:pt idx="15">
                  <c:v>40217.438913840393</c:v>
                </c:pt>
                <c:pt idx="16">
                  <c:v>40612.199252813778</c:v>
                </c:pt>
                <c:pt idx="17">
                  <c:v>41145.314381787182</c:v>
                </c:pt>
                <c:pt idx="18">
                  <c:v>41752.924530760582</c:v>
                </c:pt>
                <c:pt idx="19">
                  <c:v>42720.257129733975</c:v>
                </c:pt>
                <c:pt idx="20">
                  <c:v>43751.112618707382</c:v>
                </c:pt>
                <c:pt idx="21">
                  <c:v>44464.642377680771</c:v>
                </c:pt>
                <c:pt idx="22">
                  <c:v>44934.186486654173</c:v>
                </c:pt>
                <c:pt idx="23">
                  <c:v>44947.183865627565</c:v>
                </c:pt>
                <c:pt idx="24">
                  <c:v>44655.560094600965</c:v>
                </c:pt>
                <c:pt idx="25">
                  <c:v>44384.725633574359</c:v>
                </c:pt>
                <c:pt idx="26">
                  <c:v>44138.001002547753</c:v>
                </c:pt>
                <c:pt idx="27">
                  <c:v>43876.117491521152</c:v>
                </c:pt>
                <c:pt idx="28">
                  <c:v>43605.331160494563</c:v>
                </c:pt>
                <c:pt idx="29">
                  <c:v>43330.309959467959</c:v>
                </c:pt>
              </c:numCache>
            </c:numRef>
          </c:val>
          <c:smooth val="0"/>
        </c:ser>
        <c:ser>
          <c:idx val="0"/>
          <c:order val="2"/>
          <c:tx>
            <c:strRef>
              <c:f>grafy!$A$12</c:f>
              <c:strCache>
                <c:ptCount val="1"/>
                <c:pt idx="0">
                  <c:v>základní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marker>
            <c:symbol val="none"/>
          </c:marker>
          <c:cat>
            <c:numRef>
              <c:f>grafy!$B$1:$AE$1</c:f>
              <c:numCache>
                <c:formatCode>General</c:formatCode>
                <c:ptCount val="30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  <c:pt idx="15">
                  <c:v>2019</c:v>
                </c:pt>
                <c:pt idx="16">
                  <c:v>2020</c:v>
                </c:pt>
                <c:pt idx="17">
                  <c:v>2021</c:v>
                </c:pt>
                <c:pt idx="18">
                  <c:v>2022</c:v>
                </c:pt>
                <c:pt idx="19">
                  <c:v>2023</c:v>
                </c:pt>
                <c:pt idx="20">
                  <c:v>2024</c:v>
                </c:pt>
                <c:pt idx="21">
                  <c:v>2025</c:v>
                </c:pt>
                <c:pt idx="22">
                  <c:v>2026</c:v>
                </c:pt>
                <c:pt idx="23">
                  <c:v>2027</c:v>
                </c:pt>
                <c:pt idx="24">
                  <c:v>2028</c:v>
                </c:pt>
                <c:pt idx="25">
                  <c:v>2029</c:v>
                </c:pt>
                <c:pt idx="26">
                  <c:v>2030</c:v>
                </c:pt>
                <c:pt idx="27">
                  <c:v>2031</c:v>
                </c:pt>
                <c:pt idx="28">
                  <c:v>2032</c:v>
                </c:pt>
                <c:pt idx="29">
                  <c:v>2033</c:v>
                </c:pt>
              </c:numCache>
            </c:numRef>
          </c:cat>
          <c:val>
            <c:numRef>
              <c:f>grafy!$B$12:$AE$12</c:f>
              <c:numCache>
                <c:formatCode>0</c:formatCode>
                <c:ptCount val="30"/>
                <c:pt idx="0">
                  <c:v>47629.333099999996</c:v>
                </c:pt>
                <c:pt idx="1">
                  <c:v>47313.210459999995</c:v>
                </c:pt>
                <c:pt idx="2">
                  <c:v>47253.778060000004</c:v>
                </c:pt>
                <c:pt idx="3">
                  <c:v>47228.17641</c:v>
                </c:pt>
                <c:pt idx="4">
                  <c:v>46821.678020000007</c:v>
                </c:pt>
                <c:pt idx="5">
                  <c:v>46544.96845</c:v>
                </c:pt>
                <c:pt idx="6">
                  <c:v>45415.945270000004</c:v>
                </c:pt>
                <c:pt idx="7">
                  <c:v>43835.04333</c:v>
                </c:pt>
                <c:pt idx="8">
                  <c:v>42353.371850000003</c:v>
                </c:pt>
                <c:pt idx="9">
                  <c:v>40900.38192</c:v>
                </c:pt>
                <c:pt idx="10">
                  <c:v>40097.972280000002</c:v>
                </c:pt>
                <c:pt idx="11">
                  <c:v>39765.054580000011</c:v>
                </c:pt>
                <c:pt idx="12">
                  <c:v>39757.162339999995</c:v>
                </c:pt>
                <c:pt idx="13">
                  <c:v>39849.751769999995</c:v>
                </c:pt>
                <c:pt idx="14">
                  <c:v>40039.839210000006</c:v>
                </c:pt>
                <c:pt idx="15">
                  <c:v>40331.755779999992</c:v>
                </c:pt>
                <c:pt idx="16">
                  <c:v>40745.568930000001</c:v>
                </c:pt>
                <c:pt idx="17">
                  <c:v>41297.736870000001</c:v>
                </c:pt>
                <c:pt idx="18">
                  <c:v>41924.399830000002</c:v>
                </c:pt>
                <c:pt idx="19">
                  <c:v>42910.785240000005</c:v>
                </c:pt>
                <c:pt idx="20">
                  <c:v>43960.693539999993</c:v>
                </c:pt>
                <c:pt idx="21">
                  <c:v>44693.276109999999</c:v>
                </c:pt>
                <c:pt idx="22">
                  <c:v>45181.873030000002</c:v>
                </c:pt>
                <c:pt idx="23">
                  <c:v>45213.923220000004</c:v>
                </c:pt>
                <c:pt idx="24">
                  <c:v>44941.352260000007</c:v>
                </c:pt>
                <c:pt idx="25">
                  <c:v>44689.570610000002</c:v>
                </c:pt>
                <c:pt idx="26">
                  <c:v>44461.898789999999</c:v>
                </c:pt>
                <c:pt idx="27">
                  <c:v>44219.068090000001</c:v>
                </c:pt>
                <c:pt idx="28">
                  <c:v>43967.334570000006</c:v>
                </c:pt>
                <c:pt idx="29">
                  <c:v>43711.366180000005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0721920"/>
        <c:axId val="70723456"/>
      </c:lineChart>
      <c:catAx>
        <c:axId val="7072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5400000" vert="horz"/>
          <a:lstStyle/>
          <a:p>
            <a:pPr>
              <a:defRPr/>
            </a:pPr>
            <a:endParaRPr lang="cs-CZ"/>
          </a:p>
        </c:txPr>
        <c:crossAx val="70723456"/>
        <c:crosses val="autoZero"/>
        <c:auto val="1"/>
        <c:lblAlgn val="ctr"/>
        <c:lblOffset val="100"/>
        <c:noMultiLvlLbl val="0"/>
      </c:catAx>
      <c:valAx>
        <c:axId val="70723456"/>
        <c:scaling>
          <c:orientation val="minMax"/>
          <c:min val="35000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70721920"/>
        <c:crosses val="autoZero"/>
        <c:crossBetween val="between"/>
        <c:dispUnits>
          <c:builtInUnit val="thousands"/>
          <c:dispUnitsLbl>
            <c:layout/>
          </c:dispUnitsLbl>
        </c:dispUnits>
      </c:valAx>
      <c:spPr>
        <a:gradFill>
          <a:gsLst>
            <a:gs pos="0">
              <a:srgbClr val="F9F9F9"/>
            </a:gs>
            <a:gs pos="64999">
              <a:srgbClr val="F0F0F0"/>
            </a:gs>
            <a:gs pos="84000">
              <a:srgbClr val="CFCFCF">
                <a:alpha val="71765"/>
              </a:srgbClr>
            </a:gs>
          </a:gsLst>
          <a:lin ang="9000000" scaled="0"/>
        </a:gradFill>
      </c:spPr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0.85841</cdr:x>
      <cdr:y>0.28202</cdr:y>
    </cdr:from>
    <cdr:to>
      <cdr:x>1</cdr:x>
      <cdr:y>0.4887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5886450" y="12477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/>
            <a:t>max.</a:t>
          </a:r>
        </a:p>
      </cdr:txBody>
    </cdr:sp>
  </cdr:relSizeAnchor>
  <cdr:relSizeAnchor xmlns:cdr="http://schemas.openxmlformats.org/drawingml/2006/chartDrawing">
    <cdr:from>
      <cdr:x>0.84956</cdr:x>
      <cdr:y>0.61572</cdr:y>
    </cdr:from>
    <cdr:to>
      <cdr:x>1</cdr:x>
      <cdr:y>0.80947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5486400" y="2724150"/>
          <a:ext cx="971550" cy="8572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/>
            <a:t>min.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0631C29-2C24-4551-BA11-849FEAE545C4}" type="datetimeFigureOut">
              <a:rPr lang="cs-CZ" smtClean="0"/>
              <a:t>21.4.2015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1DB5FD-5FEA-4574-9CE2-FF759CCD0898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41576"/>
          </a:xfrm>
        </p:spPr>
        <p:txBody>
          <a:bodyPr>
            <a:normAutofit/>
          </a:bodyPr>
          <a:lstStyle/>
          <a:p>
            <a:r>
              <a:rPr lang="cs-CZ" dirty="0">
                <a:effectLst/>
              </a:rPr>
              <a:t>Prognóza zaměstnanosti </a:t>
            </a:r>
            <a:r>
              <a:rPr lang="cs-CZ" dirty="0" smtClean="0">
                <a:effectLst/>
              </a:rPr>
              <a:t>učitelů v</a:t>
            </a:r>
            <a:r>
              <a:rPr lang="cs-CZ" dirty="0">
                <a:effectLst/>
              </a:rPr>
              <a:t> odvětví </a:t>
            </a:r>
            <a:r>
              <a:rPr lang="cs-CZ" dirty="0" smtClean="0">
                <a:effectLst/>
              </a:rPr>
              <a:t>školství </a:t>
            </a: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cs-CZ" dirty="0">
                <a:effectLst/>
              </a:rPr>
              <a:t>do roku 2033</a:t>
            </a:r>
            <a:br>
              <a:rPr lang="cs-CZ" dirty="0">
                <a:effectLst/>
              </a:rPr>
            </a:b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49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584176"/>
          </a:xfrm>
        </p:spPr>
        <p:txBody>
          <a:bodyPr>
            <a:noAutofit/>
          </a:bodyPr>
          <a:lstStyle/>
          <a:p>
            <a:r>
              <a:rPr lang="cs-CZ" sz="2800" dirty="0">
                <a:latin typeface="Calibri" panose="020F0502020204030204" pitchFamily="34" charset="0"/>
              </a:rPr>
              <a:t>Prognóza vývoje počtu dětí, žáků a studentů v jednotlivých segmentech regionálního školství </a:t>
            </a:r>
            <a:br>
              <a:rPr lang="cs-CZ" sz="2800" dirty="0">
                <a:latin typeface="Calibri" panose="020F0502020204030204" pitchFamily="34" charset="0"/>
              </a:rPr>
            </a:br>
            <a:r>
              <a:rPr lang="cs-CZ" sz="2800" dirty="0">
                <a:latin typeface="Calibri" panose="020F0502020204030204" pitchFamily="34" charset="0"/>
              </a:rPr>
              <a:t>(2005–2025)</a:t>
            </a:r>
            <a:br>
              <a:rPr lang="cs-CZ" sz="2800" dirty="0">
                <a:latin typeface="Calibri" panose="020F0502020204030204" pitchFamily="34" charset="0"/>
              </a:rPr>
            </a:br>
            <a:endParaRPr lang="cs-CZ" sz="2800" dirty="0">
              <a:latin typeface="Calibri" panose="020F0502020204030204" pitchFamily="34" charset="0"/>
            </a:endParaRP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496943" cy="3744416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7055302" y="5764033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7252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cs-CZ" sz="28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Změny věkové struktury zaměstnanosti</a:t>
            </a:r>
            <a:br>
              <a:rPr lang="cs-CZ" sz="2800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</a:br>
            <a:endParaRPr lang="cs-CZ" sz="2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 smtClean="0"/>
              <a:t>Průměrný </a:t>
            </a:r>
            <a:r>
              <a:rPr lang="cs-CZ" sz="2400" dirty="0"/>
              <a:t>věk pracovníků v odvětví je dlouhodobě vyšší, než je průměrný věk pracovníků v celé ekonomice (45,2 let vs. 40,9 let v roce 2013). Průměrný věk odvětví rostl do roku 2008 výrazně rychleji než celorepublikový průměr a rozdíl od národního průměru se zvyšoval. Od roku 2008 začal odvětvový průměrný věk stagnovat a rozdíly se snižují. </a:t>
            </a:r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658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>
            <a:noAutofit/>
          </a:bodyPr>
          <a:lstStyle/>
          <a:p>
            <a:r>
              <a:rPr lang="cs-CZ" sz="2800" dirty="0" smtClean="0">
                <a:latin typeface="Calibri" panose="020F0502020204030204" pitchFamily="34" charset="0"/>
              </a:rPr>
              <a:t>Zvyšování </a:t>
            </a:r>
            <a:r>
              <a:rPr lang="cs-CZ" sz="2800" dirty="0">
                <a:latin typeface="Calibri" panose="020F0502020204030204" pitchFamily="34" charset="0"/>
              </a:rPr>
              <a:t>kvality práce učitelů a ke zlepšování výsledků dětí, žáků a </a:t>
            </a:r>
            <a:r>
              <a:rPr lang="cs-CZ" sz="2800" dirty="0" smtClean="0">
                <a:latin typeface="Calibri" panose="020F0502020204030204" pitchFamily="34" charset="0"/>
              </a:rPr>
              <a:t>studentů</a:t>
            </a:r>
            <a:r>
              <a:rPr lang="cs-CZ" sz="2800" dirty="0">
                <a:latin typeface="Calibri" panose="020F0502020204030204" pitchFamily="34" charset="0"/>
              </a:rPr>
              <a:t> </a:t>
            </a:r>
            <a:r>
              <a:rPr lang="cs-CZ" sz="2800" dirty="0" smtClean="0">
                <a:latin typeface="Calibri" panose="020F0502020204030204" pitchFamily="34" charset="0"/>
              </a:rPr>
              <a:t>do roku 2033.</a:t>
            </a:r>
            <a:r>
              <a:rPr lang="cs-CZ" sz="2800" dirty="0">
                <a:latin typeface="Calibri" panose="020F0502020204030204" pitchFamily="34" charset="0"/>
              </a:rPr>
              <a:t/>
            </a:r>
            <a:br>
              <a:rPr lang="cs-CZ" sz="2800" dirty="0">
                <a:latin typeface="Calibri" panose="020F0502020204030204" pitchFamily="34" charset="0"/>
              </a:rPr>
            </a:br>
            <a:endParaRPr lang="cs-CZ" sz="2800" dirty="0">
              <a:latin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51784"/>
          </a:xfrm>
        </p:spPr>
        <p:txBody>
          <a:bodyPr>
            <a:normAutofit fontScale="92500"/>
          </a:bodyPr>
          <a:lstStyle/>
          <a:p>
            <a:pPr lvl="0"/>
            <a:r>
              <a:rPr lang="cs-CZ" dirty="0" smtClean="0"/>
              <a:t>Zásadně se změní  </a:t>
            </a:r>
            <a:r>
              <a:rPr lang="cs-CZ" dirty="0"/>
              <a:t>příprava budoucích učitelů a propojí se pregraduální příprava na fakultách vzdělávající </a:t>
            </a:r>
            <a:r>
              <a:rPr lang="cs-CZ" dirty="0" smtClean="0"/>
              <a:t>učitele  </a:t>
            </a:r>
            <a:r>
              <a:rPr lang="cs-CZ" dirty="0"/>
              <a:t>s praxí </a:t>
            </a:r>
            <a:r>
              <a:rPr lang="cs-CZ" dirty="0" smtClean="0"/>
              <a:t>škol a  inovačních technologií,</a:t>
            </a:r>
          </a:p>
          <a:p>
            <a:pPr lvl="0"/>
            <a:r>
              <a:rPr lang="cs-CZ" dirty="0" smtClean="0"/>
              <a:t>dojde </a:t>
            </a:r>
            <a:r>
              <a:rPr lang="cs-CZ" dirty="0"/>
              <a:t>ke změnám hodnocení práce učitele a vlastního hodnocení ze strany učitelů, </a:t>
            </a:r>
          </a:p>
          <a:p>
            <a:pPr lvl="0"/>
            <a:r>
              <a:rPr lang="cs-CZ" dirty="0"/>
              <a:t>zefektivní se systém dalšího vzdělávání pedagogických </a:t>
            </a:r>
            <a:r>
              <a:rPr lang="cs-CZ" dirty="0" smtClean="0"/>
              <a:t>pracovníků </a:t>
            </a:r>
            <a:r>
              <a:rPr lang="cs-CZ" dirty="0"/>
              <a:t>a změní se pohled na plánování profesního </a:t>
            </a:r>
            <a:r>
              <a:rPr lang="cs-CZ" dirty="0" smtClean="0"/>
              <a:t>odborného rozvoje </a:t>
            </a:r>
            <a:r>
              <a:rPr lang="cs-CZ" dirty="0"/>
              <a:t>učitelů, </a:t>
            </a:r>
          </a:p>
          <a:p>
            <a:pPr lvl="0"/>
            <a:r>
              <a:rPr lang="cs-CZ" dirty="0"/>
              <a:t>dojde ke sdílení příkladů dobré praxe uvnitř škol i mezi školami</a:t>
            </a:r>
            <a:r>
              <a:rPr lang="cs-CZ" dirty="0" smtClean="0"/>
              <a:t>, zaměstnavateli, VŠ a  </a:t>
            </a:r>
            <a:r>
              <a:rPr lang="cs-CZ" dirty="0"/>
              <a:t>vytvoří se podmínky pro předávání zkušeností, </a:t>
            </a:r>
            <a:r>
              <a:rPr lang="cs-CZ" dirty="0" err="1"/>
              <a:t>mentoring</a:t>
            </a:r>
            <a:r>
              <a:rPr lang="cs-CZ" dirty="0"/>
              <a:t> a </a:t>
            </a:r>
            <a:r>
              <a:rPr lang="cs-CZ" dirty="0" smtClean="0"/>
              <a:t>koučování. </a:t>
            </a:r>
            <a:endParaRPr lang="cs-CZ" dirty="0"/>
          </a:p>
          <a:p>
            <a:pPr marL="0" lvl="0" indent="0">
              <a:buNone/>
            </a:pPr>
            <a:endParaRPr lang="cs-CZ" dirty="0"/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5688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cs-CZ" sz="2800" dirty="0"/>
              <a:t>Struktura pracovních míst podle věku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908851"/>
              </p:ext>
            </p:extLst>
          </p:nvPr>
        </p:nvGraphicFramePr>
        <p:xfrm>
          <a:off x="457200" y="1935163"/>
          <a:ext cx="8229600" cy="3438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241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Počet absolventů vysokoškolského vzdělání v oboru pedagogika, učitelství a sociální péče 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6937479"/>
              </p:ext>
            </p:extLst>
          </p:nvPr>
        </p:nvGraphicFramePr>
        <p:xfrm>
          <a:off x="457200" y="1935163"/>
          <a:ext cx="8229600" cy="3654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96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cs-CZ" sz="2400" dirty="0"/>
              <a:t>Nižší reálný věk odchodu do důchodu u žen, které tvoří většinu pracovníků v odvětví, při rychlejším stárnutí pracovní síly naznačuje nedostatečný příliv mladších pracovníků do odvětví</a:t>
            </a:r>
            <a:r>
              <a:rPr lang="cs-CZ" sz="2400" dirty="0" smtClean="0"/>
              <a:t>.</a:t>
            </a:r>
          </a:p>
          <a:p>
            <a:endParaRPr lang="cs-CZ" sz="2400" dirty="0"/>
          </a:p>
          <a:p>
            <a:r>
              <a:rPr lang="cs-CZ" sz="2400" dirty="0"/>
              <a:t>Zatímco do roku 1984 téměř 83 % absolventů tohoto oboru našlo uplatnění ve vzdělávání, po roce 2005 je to už jen 66 %. Existuje zřejmý trend ve snižování tohoto podílu vysvětlitelný relativní mzdovou atraktivitou ostatních odvětví, nižší zátěží a lepšími kariérními vyhlídkami např. ve veřejné správě.</a:t>
            </a:r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79512" y="83671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Odchody do důchodu a příliv mladých lidí do odvětví </a:t>
            </a:r>
            <a:endParaRPr lang="cs-CZ" sz="28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2187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Prognóza počtu učitelů mateřských škol přepočteného na plné úvazky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712463"/>
              </p:ext>
            </p:extLst>
          </p:nvPr>
        </p:nvGraphicFramePr>
        <p:xfrm>
          <a:off x="457200" y="1935163"/>
          <a:ext cx="8229600" cy="40141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320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Prognóza počtu učitelů mateřských škol přepočteného na plné úvazky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Tento klesající trend by neměl mít takový spád, jelikož je v plánu MŠMT legislativní úpravou zákona 306 tzv. Povinná předškolní docházka pro žáky od 5 let.</a:t>
            </a:r>
          </a:p>
          <a:p>
            <a:r>
              <a:rPr lang="cs-CZ" dirty="0" smtClean="0"/>
              <a:t>Počet živě narozených dětí v roce 2014 se zvýšil o 3100. Jde o nejvyšší počet za poslední 4 roky. Úroveň plodnosti se zvýšila na 1,53 na jednu ženu. Tendence úrovně plodnosti do roku 2033 bude mírně klesající. </a:t>
            </a:r>
          </a:p>
          <a:p>
            <a:r>
              <a:rPr lang="cs-CZ" dirty="0" smtClean="0"/>
              <a:t>Pozitivním vlivem na počet 5 ti letých budou mít přistěhovalí, kteří jsou převážně ve věku 25-35 let a mají vyšší počet narozených dětí. V roce 2014 přibylo 41 tisíc přistěhovalců a přepokládáme, že do roku 2033 se podstatně  zvýší jejich počet.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2730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55576" y="704088"/>
            <a:ext cx="7931224" cy="708688"/>
          </a:xfrm>
        </p:spPr>
        <p:txBody>
          <a:bodyPr>
            <a:normAutofit/>
          </a:bodyPr>
          <a:lstStyle/>
          <a:p>
            <a:r>
              <a:rPr lang="cs-CZ" sz="2800" dirty="0" smtClean="0"/>
              <a:t>Prognóza žáků do povinné předškolní docházky</a:t>
            </a:r>
            <a:r>
              <a:rPr lang="cs-CZ" sz="2800" dirty="0"/>
              <a:t>	</a:t>
            </a:r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3081014"/>
              </p:ext>
            </p:extLst>
          </p:nvPr>
        </p:nvGraphicFramePr>
        <p:xfrm>
          <a:off x="457200" y="1412777"/>
          <a:ext cx="8229600" cy="44644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4239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Prognóza počtu učitelů základních škol přepočteného na plné úvazky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9186020"/>
              </p:ext>
            </p:extLst>
          </p:nvPr>
        </p:nvGraphicFramePr>
        <p:xfrm>
          <a:off x="457200" y="1935163"/>
          <a:ext cx="8229600" cy="3942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02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/>
          <a:lstStyle/>
          <a:p>
            <a:r>
              <a:rPr lang="cs-CZ" dirty="0"/>
              <a:t>Řada domácích i zahraničních studií ukazuje, že kvalita vzdělávacího systému je přímo závislá na kvalitě učitelů, jejich kvalifikaci, profesní zdatnosti, pedagogické erudici a entuziasmu. S tím souvisí i postavení učitelů ve společnosti, jejich prestiž a zprostředkovaně i odpovídající platové ocenění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 smtClean="0"/>
              <a:t>Současný systém</a:t>
            </a:r>
            <a:r>
              <a:rPr lang="cs-CZ" dirty="0"/>
              <a:t>, který by </a:t>
            </a:r>
            <a:r>
              <a:rPr lang="cs-CZ" dirty="0" smtClean="0"/>
              <a:t>vytvářel vhodné pracovní podmínky a motivoval </a:t>
            </a:r>
            <a:r>
              <a:rPr lang="cs-CZ" dirty="0"/>
              <a:t>učitele </a:t>
            </a:r>
            <a:r>
              <a:rPr lang="cs-CZ" dirty="0" smtClean="0"/>
              <a:t>65 + </a:t>
            </a:r>
            <a:r>
              <a:rPr lang="cs-CZ" dirty="0"/>
              <a:t>zatím v České republice chybí a je třeba tento nedostatek v následujícím období napravit</a:t>
            </a:r>
            <a:r>
              <a:rPr lang="cs-CZ" dirty="0" smtClean="0"/>
              <a:t>.</a:t>
            </a:r>
          </a:p>
          <a:p>
            <a:endParaRPr lang="cs-CZ" dirty="0">
              <a:latin typeface="Calibri" panose="020F0502020204030204" pitchFamily="34" charset="0"/>
            </a:endParaRPr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132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>
                <a:latin typeface="Calibri" panose="020F0502020204030204" pitchFamily="34" charset="0"/>
              </a:rPr>
              <a:t>Vývoj struktury žáků plnících povinnou školní docházku (2004/2005–2025/2026)</a:t>
            </a: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35163"/>
            <a:ext cx="8424936" cy="3870101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7055302" y="5764033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63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Prognóza počtu učitelů středních škol přepočteného na plné úvazky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3995277"/>
              </p:ext>
            </p:extLst>
          </p:nvPr>
        </p:nvGraphicFramePr>
        <p:xfrm>
          <a:off x="457200" y="1935163"/>
          <a:ext cx="8229600" cy="3654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67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Autofit/>
          </a:bodyPr>
          <a:lstStyle/>
          <a:p>
            <a:r>
              <a:rPr lang="cs-CZ" sz="2800" dirty="0">
                <a:latin typeface="Calibri" panose="020F0502020204030204" pitchFamily="34" charset="0"/>
              </a:rPr>
              <a:t>Počet nově přijímaných na SŠ v letech 2006/07–2025/26 (bez nástavbového studia)</a:t>
            </a:r>
            <a:br>
              <a:rPr lang="cs-CZ" sz="2800" dirty="0">
                <a:latin typeface="Calibri" panose="020F0502020204030204" pitchFamily="34" charset="0"/>
              </a:rPr>
            </a:br>
            <a:endParaRPr lang="cs-CZ" sz="2800" dirty="0">
              <a:latin typeface="Calibri" panose="020F0502020204030204" pitchFamily="34" charset="0"/>
            </a:endParaRP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35163"/>
            <a:ext cx="8136904" cy="3654077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6948264" y="5589240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554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2800" dirty="0"/>
              <a:t>Prognóza počtu učitelů vysokých a vyšších odborných škol přepočteného na plné úvazky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1076300"/>
              </p:ext>
            </p:extLst>
          </p:nvPr>
        </p:nvGraphicFramePr>
        <p:xfrm>
          <a:off x="457200" y="1935163"/>
          <a:ext cx="8229600" cy="3654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319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cs-CZ" sz="2800" dirty="0">
                <a:latin typeface="Calibri" panose="020F0502020204030204" pitchFamily="34" charset="0"/>
              </a:rPr>
              <a:t>Vývoj nově přijatých a absolventů vyšších odborných škol (2005/06–2025/26)</a:t>
            </a:r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8800"/>
            <a:ext cx="8229600" cy="424847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071846" y="5877272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325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36104"/>
          </a:xfrm>
        </p:spPr>
        <p:txBody>
          <a:bodyPr>
            <a:normAutofit/>
          </a:bodyPr>
          <a:lstStyle/>
          <a:p>
            <a:r>
              <a:rPr lang="cs-CZ" sz="2800" dirty="0" smtClean="0"/>
              <a:t>Hlavní výzvy pro evropské vzdělávání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N</a:t>
            </a:r>
            <a:r>
              <a:rPr lang="cs-CZ" sz="2400" dirty="0" smtClean="0"/>
              <a:t>ejvýraznější </a:t>
            </a:r>
            <a:r>
              <a:rPr lang="cs-CZ" sz="2400" dirty="0"/>
              <a:t>faktory ovlivňující budoucí vývoj evropského školství a nároky na kvalitu a kvantitu pedagogických pracovníků: </a:t>
            </a:r>
            <a:endParaRPr lang="cs-CZ" sz="2400" dirty="0" smtClean="0"/>
          </a:p>
          <a:p>
            <a:r>
              <a:rPr lang="cs-CZ" sz="2400" dirty="0"/>
              <a:t>r</a:t>
            </a:r>
            <a:r>
              <a:rPr lang="cs-CZ" sz="2400" dirty="0" smtClean="0"/>
              <a:t>ychlost </a:t>
            </a:r>
            <a:r>
              <a:rPr lang="cs-CZ" sz="2400" dirty="0"/>
              <a:t>změn přináší nutnost </a:t>
            </a:r>
            <a:r>
              <a:rPr lang="cs-CZ" sz="2400" dirty="0" smtClean="0"/>
              <a:t>flexibility,</a:t>
            </a:r>
          </a:p>
          <a:p>
            <a:r>
              <a:rPr lang="cs-CZ" sz="2400" dirty="0"/>
              <a:t>CT masivně mění vzdělávání. Je nezbytné, aby každý je uměl používat v životě a v práci, ale není dostatek informací a podpory v oblasti jejich využívání ve </a:t>
            </a:r>
            <a:r>
              <a:rPr lang="cs-CZ" sz="2400" dirty="0" smtClean="0"/>
              <a:t>školách,</a:t>
            </a:r>
          </a:p>
          <a:p>
            <a:r>
              <a:rPr lang="cs-CZ" sz="2400" dirty="0"/>
              <a:t>š</a:t>
            </a:r>
            <a:r>
              <a:rPr lang="cs-CZ" sz="2400" dirty="0" smtClean="0"/>
              <a:t>kolství </a:t>
            </a:r>
            <a:r>
              <a:rPr lang="cs-CZ" sz="2400" dirty="0"/>
              <a:t>bude do značné míry ovlivňováno demografickými </a:t>
            </a:r>
            <a:r>
              <a:rPr lang="cs-CZ" sz="2400" dirty="0" smtClean="0"/>
              <a:t>změnami, především migrací obyvatelstva z třetích zemí</a:t>
            </a:r>
          </a:p>
          <a:p>
            <a:endParaRPr lang="cs-CZ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549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r>
              <a:rPr lang="cs-CZ" sz="2800" dirty="0"/>
              <a:t>Hlavní výzvy pro evropské </a:t>
            </a:r>
            <a:r>
              <a:rPr lang="cs-CZ" sz="2800" dirty="0" smtClean="0"/>
              <a:t>vzdělávání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623792"/>
          </a:xfrm>
        </p:spPr>
        <p:txBody>
          <a:bodyPr>
            <a:normAutofit fontScale="92500"/>
          </a:bodyPr>
          <a:lstStyle/>
          <a:p>
            <a:r>
              <a:rPr lang="cs-CZ" dirty="0"/>
              <a:t>B</a:t>
            </a:r>
            <a:r>
              <a:rPr lang="cs-CZ" dirty="0" smtClean="0"/>
              <a:t>ude </a:t>
            </a:r>
            <a:r>
              <a:rPr lang="cs-CZ" dirty="0"/>
              <a:t>nutná změna role učitele. Učitelé by se měli stát klíčovými aktéry změn – měla by se posílit jejich schopnost využívat ICT a chápat a využívat roli technologií v moderní společnosti, v budoucnu to bude </a:t>
            </a:r>
            <a:r>
              <a:rPr lang="cs-CZ" dirty="0" smtClean="0"/>
              <a:t>nezbytné,</a:t>
            </a:r>
          </a:p>
          <a:p>
            <a:pPr lvl="0"/>
            <a:r>
              <a:rPr lang="cs-CZ" dirty="0" smtClean="0"/>
              <a:t>učitel </a:t>
            </a:r>
            <a:r>
              <a:rPr lang="cs-CZ" dirty="0"/>
              <a:t>se stane spíše </a:t>
            </a:r>
            <a:r>
              <a:rPr lang="cs-CZ" dirty="0" smtClean="0"/>
              <a:t>průvodcem </a:t>
            </a:r>
            <a:r>
              <a:rPr lang="cs-CZ" dirty="0"/>
              <a:t>při procesu učení, který bude více v rukou samotných </a:t>
            </a:r>
            <a:r>
              <a:rPr lang="cs-CZ" dirty="0" smtClean="0"/>
              <a:t>žáků,</a:t>
            </a:r>
            <a:endParaRPr lang="cs-CZ" dirty="0"/>
          </a:p>
          <a:p>
            <a:pPr lvl="0"/>
            <a:r>
              <a:rPr lang="cs-CZ" dirty="0"/>
              <a:t>p</a:t>
            </a:r>
            <a:r>
              <a:rPr lang="cs-CZ" dirty="0" smtClean="0"/>
              <a:t>roces </a:t>
            </a:r>
            <a:r>
              <a:rPr lang="cs-CZ" dirty="0"/>
              <a:t>učení bude více individualizován a </a:t>
            </a:r>
            <a:r>
              <a:rPr lang="cs-CZ" dirty="0" smtClean="0"/>
              <a:t>personalizován,</a:t>
            </a:r>
          </a:p>
          <a:p>
            <a:pPr marL="0" lvl="0" indent="0">
              <a:buNone/>
            </a:pPr>
            <a:r>
              <a:rPr lang="cs-CZ" dirty="0" smtClean="0"/>
              <a:t>    z tohoto důvodu je </a:t>
            </a:r>
            <a:r>
              <a:rPr lang="cs-CZ" dirty="0"/>
              <a:t>nutná i změna samotných </a:t>
            </a:r>
            <a:r>
              <a:rPr lang="cs-CZ" dirty="0" smtClean="0"/>
              <a:t>škol, </a:t>
            </a:r>
          </a:p>
          <a:p>
            <a:r>
              <a:rPr lang="cs-CZ" dirty="0"/>
              <a:t>b</a:t>
            </a:r>
            <a:r>
              <a:rPr lang="cs-CZ" dirty="0" smtClean="0"/>
              <a:t>ude </a:t>
            </a:r>
            <a:r>
              <a:rPr lang="cs-CZ" dirty="0"/>
              <a:t>třeba nově koncipovat cíle vzdělávání vyplývající ze snadné dostupnosti enormního množství informací – vědět „jak“, bude důležitější než vědět „co</a:t>
            </a:r>
            <a:r>
              <a:rPr lang="cs-CZ" dirty="0" smtClean="0"/>
              <a:t>“</a:t>
            </a:r>
            <a:r>
              <a:rPr lang="cs-CZ" dirty="0" smtClean="0">
                <a:latin typeface="+mj-lt"/>
              </a:rPr>
              <a:t>.</a:t>
            </a:r>
            <a:endParaRPr lang="cs-CZ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1879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>
            <a:normAutofit/>
          </a:bodyPr>
          <a:lstStyle/>
          <a:p>
            <a:r>
              <a:rPr lang="cs-CZ" sz="2800" dirty="0"/>
              <a:t>Shrnutí výsledků </a:t>
            </a:r>
            <a:r>
              <a:rPr lang="cs-CZ" sz="2800" dirty="0" smtClean="0"/>
              <a:t> </a:t>
            </a:r>
            <a:r>
              <a:rPr lang="cs-CZ" sz="2800" dirty="0"/>
              <a:t>BP </a:t>
            </a:r>
            <a:r>
              <a:rPr lang="cs-CZ" sz="2800" dirty="0" smtClean="0"/>
              <a:t>Školství 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 dirty="0"/>
              <a:t>Odpovědi na strukturované rozhovory s experty realizované Bipolární platformou Školství </a:t>
            </a:r>
            <a:r>
              <a:rPr lang="cs-CZ" sz="2400" dirty="0" smtClean="0"/>
              <a:t>a závěrů ze seminářů potvrzují, že:</a:t>
            </a:r>
          </a:p>
          <a:p>
            <a:r>
              <a:rPr lang="cs-CZ" sz="2400" dirty="0" smtClean="0"/>
              <a:t>hlavní výzvy pro evropské vzdělávání jsou shodné pro ČR,</a:t>
            </a:r>
          </a:p>
          <a:p>
            <a:r>
              <a:rPr lang="cs-CZ" sz="2400" dirty="0"/>
              <a:t>p</a:t>
            </a:r>
            <a:r>
              <a:rPr lang="cs-CZ" sz="2400" dirty="0" smtClean="0"/>
              <a:t>ro české školství jsou informační technologie a jejich rozšiřování klíčovým faktorem dalšího vývoje, </a:t>
            </a:r>
          </a:p>
          <a:p>
            <a:r>
              <a:rPr lang="cs-CZ" sz="2400" dirty="0"/>
              <a:t>b</a:t>
            </a:r>
            <a:r>
              <a:rPr lang="cs-CZ" sz="2400" dirty="0" smtClean="0"/>
              <a:t>ude stoupat role neformálního / </a:t>
            </a:r>
            <a:r>
              <a:rPr lang="cs-CZ" sz="2400" dirty="0" err="1" smtClean="0"/>
              <a:t>mimoinstitucionální</a:t>
            </a:r>
            <a:r>
              <a:rPr lang="cs-CZ" sz="2400" dirty="0" smtClean="0"/>
              <a:t> vzdělávání, </a:t>
            </a:r>
          </a:p>
          <a:p>
            <a:r>
              <a:rPr lang="cs-CZ" sz="2400" dirty="0"/>
              <a:t>profese učitele bude nezastupitelná i v budoucnu, bude však patrně nabývat nových obsahů a </a:t>
            </a:r>
            <a:r>
              <a:rPr lang="cs-CZ" sz="2400" dirty="0" smtClean="0"/>
              <a:t>rolí.</a:t>
            </a:r>
            <a:endParaRPr lang="cs-CZ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016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>
            <a:normAutofit/>
          </a:bodyPr>
          <a:lstStyle/>
          <a:p>
            <a:r>
              <a:rPr lang="cs-CZ" sz="2800" dirty="0" smtClean="0"/>
              <a:t>Doporučení BP školství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389120"/>
          </a:xfrm>
        </p:spPr>
        <p:txBody>
          <a:bodyPr>
            <a:normAutofit/>
          </a:bodyPr>
          <a:lstStyle/>
          <a:p>
            <a:r>
              <a:rPr lang="cs-CZ" sz="2400" dirty="0" smtClean="0"/>
              <a:t>Provést úpravu návrhu  kariérního řádu o kategorii učitelů 65+ </a:t>
            </a:r>
          </a:p>
          <a:p>
            <a:r>
              <a:rPr lang="cs-CZ" sz="2400" dirty="0" smtClean="0"/>
              <a:t>využít jejich dlouholeté zkušenosti k praktické přípravě nových učitelů – </a:t>
            </a:r>
            <a:r>
              <a:rPr lang="cs-CZ" sz="2400" dirty="0" err="1" smtClean="0"/>
              <a:t>mentoring</a:t>
            </a:r>
            <a:r>
              <a:rPr lang="cs-CZ" sz="2400" dirty="0" smtClean="0"/>
              <a:t> a koučování,</a:t>
            </a:r>
          </a:p>
          <a:p>
            <a:pPr lvl="0"/>
            <a:r>
              <a:rPr lang="cs-CZ" sz="2400" dirty="0"/>
              <a:t>s</a:t>
            </a:r>
            <a:r>
              <a:rPr lang="cs-CZ" sz="2400" dirty="0" smtClean="0"/>
              <a:t>nížit počet hodin přímé pedagogické práce pro tvorbu metodik,</a:t>
            </a:r>
            <a:endParaRPr lang="cs-CZ" sz="2400" dirty="0"/>
          </a:p>
          <a:p>
            <a:r>
              <a:rPr lang="cs-CZ" sz="2400" dirty="0" smtClean="0"/>
              <a:t> zapojení do systému neformálního individuálního vzdělávání a další vzdělávání pedagogických pracovníků.</a:t>
            </a:r>
            <a:endParaRPr lang="cs-CZ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5499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156960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64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792088"/>
          </a:xfrm>
        </p:spPr>
        <p:txBody>
          <a:bodyPr>
            <a:normAutofit fontScale="90000"/>
          </a:bodyPr>
          <a:lstStyle/>
          <a:p>
            <a:pPr lvl="0"/>
            <a:r>
              <a:rPr lang="cs-CZ" sz="3100" dirty="0">
                <a:latin typeface="Calibri" panose="020F0502020204030204" pitchFamily="34" charset="0"/>
              </a:rPr>
              <a:t>Zlepšení podmínek pedagogických pracovníků 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cs-CZ" sz="5500" dirty="0"/>
              <a:t>Zvyšování profesionality a zlepšování pracovních podmínek pedagogických pracovníků je jednou z </a:t>
            </a:r>
            <a:r>
              <a:rPr lang="cs-CZ" sz="5500" dirty="0" smtClean="0"/>
              <a:t>priorit v Dlouhodobém záměru do roku 2020 </a:t>
            </a:r>
            <a:r>
              <a:rPr lang="cs-CZ" sz="5500" dirty="0"/>
              <a:t>Ministerstva školství, mládeže a tělovýchovy. </a:t>
            </a:r>
            <a:endParaRPr lang="cs-CZ" sz="5500" dirty="0" smtClean="0"/>
          </a:p>
          <a:p>
            <a:pPr marL="0" indent="0">
              <a:buNone/>
            </a:pPr>
            <a:r>
              <a:rPr lang="cs-CZ" sz="5500" dirty="0" smtClean="0"/>
              <a:t>Podpora </a:t>
            </a:r>
            <a:r>
              <a:rPr lang="cs-CZ" sz="5500" dirty="0"/>
              <a:t>pedagogickým pracovníkům bude v následném období soustředěna do tří </a:t>
            </a:r>
            <a:r>
              <a:rPr lang="cs-CZ" sz="5500" dirty="0" smtClean="0"/>
              <a:t>oblastí</a:t>
            </a:r>
            <a:r>
              <a:rPr lang="cs-CZ" sz="5500" dirty="0"/>
              <a:t>:</a:t>
            </a:r>
          </a:p>
          <a:p>
            <a:pPr lvl="0"/>
            <a:r>
              <a:rPr lang="cs-CZ" sz="5500" b="1" dirty="0"/>
              <a:t>dokončit a realizovat kariérní systém učitelů a zlepšit jejich odměňování</a:t>
            </a:r>
            <a:endParaRPr lang="cs-CZ" sz="5500" dirty="0"/>
          </a:p>
          <a:p>
            <a:pPr lvl="0"/>
            <a:r>
              <a:rPr lang="cs-CZ" sz="5500" b="1" dirty="0"/>
              <a:t>modernizovat počáteční vzdělávání učitelů a posílit jejich další vzdělávání </a:t>
            </a:r>
            <a:endParaRPr lang="cs-CZ" sz="5500" dirty="0"/>
          </a:p>
          <a:p>
            <a:pPr lvl="0"/>
            <a:r>
              <a:rPr lang="cs-CZ" sz="5500" b="1" dirty="0"/>
              <a:t>podpořit a zlepšit postavení a vzdělávání ředitelů škol </a:t>
            </a:r>
            <a:endParaRPr lang="cs-CZ" sz="5500" b="1" dirty="0" smtClean="0"/>
          </a:p>
          <a:p>
            <a:pPr lvl="0"/>
            <a:endParaRPr lang="cs-CZ" sz="5500" b="1" dirty="0" smtClean="0"/>
          </a:p>
          <a:p>
            <a:pPr marL="0" lvl="0" indent="0" algn="ctr">
              <a:buNone/>
            </a:pPr>
            <a:r>
              <a:rPr lang="cs-CZ" sz="5500" b="1" dirty="0" smtClean="0">
                <a:solidFill>
                  <a:srgbClr val="FF0000"/>
                </a:solidFill>
              </a:rPr>
              <a:t>Záměr neřeší změnu pracovních podmínek pedagogů 65+ </a:t>
            </a:r>
          </a:p>
          <a:p>
            <a:pPr marL="0" lvl="0" indent="0" algn="ctr">
              <a:buNone/>
            </a:pPr>
            <a:r>
              <a:rPr lang="cs-CZ" sz="5500" b="1" dirty="0" smtClean="0">
                <a:solidFill>
                  <a:srgbClr val="FF0000"/>
                </a:solidFill>
              </a:rPr>
              <a:t>v kariérním systému </a:t>
            </a:r>
            <a:r>
              <a:rPr lang="cs-CZ" sz="5500" b="1" dirty="0">
                <a:solidFill>
                  <a:srgbClr val="FF0000"/>
                </a:solidFill>
              </a:rPr>
              <a:t>!</a:t>
            </a:r>
            <a:endParaRPr lang="cs-CZ" sz="55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5894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cs-CZ" sz="2800" dirty="0"/>
              <a:t>Průměrný </a:t>
            </a:r>
            <a:r>
              <a:rPr lang="cs-CZ" sz="2800" dirty="0" smtClean="0"/>
              <a:t>věk učitelů v ČR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3744261"/>
              </p:ext>
            </p:extLst>
          </p:nvPr>
        </p:nvGraphicFramePr>
        <p:xfrm>
          <a:off x="457200" y="1935163"/>
          <a:ext cx="8229600" cy="36540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5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r>
              <a:rPr lang="cs-CZ" sz="2800" dirty="0"/>
              <a:t>Věková struktura – učitelé ZŠ 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921108"/>
              </p:ext>
            </p:extLst>
          </p:nvPr>
        </p:nvGraphicFramePr>
        <p:xfrm>
          <a:off x="493648" y="1862271"/>
          <a:ext cx="8229600" cy="40150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7020326" y="5877272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773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cs-CZ" sz="2800" dirty="0"/>
              <a:t>Veřejné výdaje na vzdělávání podle vzdělávacích stupňů </a:t>
            </a:r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9639512"/>
              </p:ext>
            </p:extLst>
          </p:nvPr>
        </p:nvGraphicFramePr>
        <p:xfrm>
          <a:off x="457200" y="1935163"/>
          <a:ext cx="8229600" cy="3942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8785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304256"/>
          </a:xfrm>
        </p:spPr>
        <p:txBody>
          <a:bodyPr>
            <a:normAutofit/>
          </a:bodyPr>
          <a:lstStyle/>
          <a:p>
            <a:pPr lvl="0"/>
            <a:r>
              <a:rPr lang="cs-CZ" sz="3100" dirty="0"/>
              <a:t>Návrh střednědobého výhledu rozpočtu kapitoly MŠMT na léta 2016 a 2017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/>
              <a:t>Usnesením vlády č. 437 ze dne 16. června 2014 byly schváleny objemy příjmů a výdajů kapitol státního </a:t>
            </a:r>
            <a:r>
              <a:rPr lang="cs-CZ" sz="2400" dirty="0" smtClean="0"/>
              <a:t>rozpočtu </a:t>
            </a:r>
            <a:r>
              <a:rPr lang="cs-CZ" sz="2400" dirty="0"/>
              <a:t>a státních fondů na léta 2015 až </a:t>
            </a:r>
            <a:r>
              <a:rPr lang="cs-CZ" sz="2400" dirty="0" smtClean="0"/>
              <a:t>2017</a:t>
            </a:r>
          </a:p>
          <a:p>
            <a:endParaRPr lang="cs-CZ" dirty="0" smtClean="0"/>
          </a:p>
          <a:p>
            <a:pPr marL="0" indent="0">
              <a:buNone/>
            </a:pPr>
            <a:r>
              <a:rPr lang="cs-CZ" sz="2000" b="1" i="1" dirty="0"/>
              <a:t>na rok 2016</a:t>
            </a:r>
            <a:endParaRPr lang="cs-CZ" sz="2000" b="1" dirty="0"/>
          </a:p>
          <a:p>
            <a:pPr marL="0" indent="0">
              <a:buNone/>
            </a:pPr>
            <a:r>
              <a:rPr lang="cs-CZ" sz="2000" i="1" dirty="0"/>
              <a:t>celkové příjmy ve výši                                  	89 952 000 Kč</a:t>
            </a:r>
            <a:endParaRPr lang="cs-CZ" sz="2000" dirty="0"/>
          </a:p>
          <a:p>
            <a:pPr marL="0" indent="0">
              <a:buNone/>
            </a:pPr>
            <a:r>
              <a:rPr lang="cs-CZ" sz="2000" i="1" dirty="0"/>
              <a:t>celkové výdaje ve výši                     	</a:t>
            </a:r>
            <a:r>
              <a:rPr lang="cs-CZ" sz="2000" i="1" dirty="0" smtClean="0"/>
              <a:t>  </a:t>
            </a:r>
            <a:r>
              <a:rPr lang="cs-CZ" sz="2000" i="1" dirty="0" smtClean="0"/>
              <a:t>    126</a:t>
            </a:r>
            <a:r>
              <a:rPr lang="cs-CZ" sz="2000" i="1" dirty="0"/>
              <a:t> 623 517 707 Kč</a:t>
            </a:r>
            <a:endParaRPr lang="cs-CZ" sz="2000" dirty="0"/>
          </a:p>
          <a:p>
            <a:pPr marL="0" indent="0">
              <a:buNone/>
            </a:pPr>
            <a:r>
              <a:rPr lang="cs-CZ" sz="2000" b="1" i="1" dirty="0"/>
              <a:t>na rok 2017</a:t>
            </a:r>
            <a:endParaRPr lang="cs-CZ" sz="2000" b="1" dirty="0"/>
          </a:p>
          <a:p>
            <a:pPr marL="0" indent="0">
              <a:buNone/>
            </a:pPr>
            <a:r>
              <a:rPr lang="cs-CZ" sz="2000" i="1" dirty="0"/>
              <a:t>celkové příjmy ve výši                           	 89 952 000 Kč</a:t>
            </a:r>
            <a:endParaRPr lang="cs-CZ" sz="2000" dirty="0"/>
          </a:p>
          <a:p>
            <a:pPr marL="0" indent="0">
              <a:buNone/>
            </a:pPr>
            <a:r>
              <a:rPr lang="cs-CZ" sz="2000" i="1" dirty="0"/>
              <a:t>celkové výdaje ve výši                          </a:t>
            </a:r>
            <a:r>
              <a:rPr lang="cs-CZ" sz="2000" i="1" dirty="0" smtClean="0"/>
              <a:t>      127</a:t>
            </a:r>
            <a:r>
              <a:rPr lang="cs-CZ" sz="2000" i="1" dirty="0"/>
              <a:t> 464 887 541 </a:t>
            </a:r>
            <a:r>
              <a:rPr lang="cs-CZ" sz="2000" i="1" dirty="0" smtClean="0"/>
              <a:t>Kč</a:t>
            </a:r>
            <a:endParaRPr lang="cs-CZ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819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44792"/>
          </a:xfrm>
        </p:spPr>
        <p:txBody>
          <a:bodyPr>
            <a:normAutofit fontScale="90000"/>
          </a:bodyPr>
          <a:lstStyle/>
          <a:p>
            <a:r>
              <a:rPr lang="cs-CZ" sz="3100" dirty="0"/>
              <a:t>Návrh střednědobého výhledu rozpočtu kapitoly MŠMT </a:t>
            </a:r>
            <a:r>
              <a:rPr lang="cs-CZ" sz="3100" dirty="0" smtClean="0"/>
              <a:t>do roku 2020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pic>
        <p:nvPicPr>
          <p:cNvPr id="4" name="Zástupný symbol pro obsah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1"/>
            <a:ext cx="8280920" cy="4248472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7055302" y="5877272"/>
            <a:ext cx="16450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 smtClean="0">
                <a:latin typeface="Calibri" panose="020F0502020204030204" pitchFamily="34" charset="0"/>
              </a:rPr>
              <a:t>Zdroj: MŠMT DZ 2015 -2020</a:t>
            </a:r>
            <a:endParaRPr lang="cs-CZ" sz="1000" dirty="0">
              <a:latin typeface="Calibri" panose="020F050202020403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238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/>
          </a:bodyPr>
          <a:lstStyle/>
          <a:p>
            <a:r>
              <a:rPr lang="cs-CZ" sz="2800" dirty="0" smtClean="0"/>
              <a:t>Vývoj počtu dětí, žáků a studentů 2010- 2015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718620"/>
              </p:ext>
            </p:extLst>
          </p:nvPr>
        </p:nvGraphicFramePr>
        <p:xfrm>
          <a:off x="467544" y="1844829"/>
          <a:ext cx="8208913" cy="39604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79473"/>
                <a:gridCol w="965888"/>
                <a:gridCol w="965888"/>
                <a:gridCol w="965888"/>
                <a:gridCol w="965888"/>
                <a:gridCol w="965888"/>
              </a:tblGrid>
              <a:tr h="67575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 smtClean="0">
                          <a:effectLst/>
                          <a:latin typeface="+mj-lt"/>
                        </a:rPr>
                        <a:t> 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skutečnost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odhad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2010/11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2011/12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2012/13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2013/14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2014/15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Mateřské školy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328 612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342 521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354 340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363 568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357 100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Základní školy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789 486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794 642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807 950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827 654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853 400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Střední </a:t>
                      </a:r>
                      <a:r>
                        <a:rPr lang="cs-CZ" sz="1600" dirty="0" smtClean="0">
                          <a:effectLst/>
                          <a:latin typeface="+mj-lt"/>
                        </a:rPr>
                        <a:t>školy</a:t>
                      </a:r>
                      <a:r>
                        <a:rPr lang="cs-CZ" sz="1600" baseline="0" dirty="0" smtClean="0">
                          <a:effectLst/>
                          <a:latin typeface="+mj-lt"/>
                        </a:rPr>
                        <a:t> 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496 962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470 347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443 627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423 863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415 700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Vyšší odborné školy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21 234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20 737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20 407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19 882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19 400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5474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Regionální školství celkem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1 639 643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1 631 557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1 629 717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>
                          <a:effectLst/>
                          <a:latin typeface="+mj-lt"/>
                        </a:rPr>
                        <a:t>1 638 385</a:t>
                      </a:r>
                      <a:endParaRPr lang="cs-CZ" sz="160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600" dirty="0">
                          <a:effectLst/>
                          <a:latin typeface="+mj-lt"/>
                        </a:rPr>
                        <a:t>1 649 000</a:t>
                      </a:r>
                      <a:endParaRPr lang="cs-CZ" sz="1600" dirty="0"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800225" y="2897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097124"/>
            <a:ext cx="9144002" cy="7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6938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201</TotalTime>
  <Words>731</Words>
  <Application>Microsoft Office PowerPoint</Application>
  <PresentationFormat>Předvádění na obrazovce (4:3)</PresentationFormat>
  <Paragraphs>132</Paragraphs>
  <Slides>29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Tok</vt:lpstr>
      <vt:lpstr>Prognóza zaměstnanosti učitelů v odvětví školství  do roku 2033 </vt:lpstr>
      <vt:lpstr>Prezentace aplikace PowerPoint</vt:lpstr>
      <vt:lpstr>Zlepšení podmínek pedagogických pracovníků  </vt:lpstr>
      <vt:lpstr>Průměrný věk učitelů v ČR</vt:lpstr>
      <vt:lpstr>Věková struktura – učitelé ZŠ </vt:lpstr>
      <vt:lpstr>Veřejné výdaje na vzdělávání podle vzdělávacích stupňů </vt:lpstr>
      <vt:lpstr>Návrh střednědobého výhledu rozpočtu kapitoly MŠMT na léta 2016 a 2017 </vt:lpstr>
      <vt:lpstr>Návrh střednědobého výhledu rozpočtu kapitoly MŠMT do roku 2020 </vt:lpstr>
      <vt:lpstr>Vývoj počtu dětí, žáků a studentů 2010- 2015</vt:lpstr>
      <vt:lpstr>Prognóza vývoje počtu dětí, žáků a studentů v jednotlivých segmentech regionálního školství  (2005–2025) </vt:lpstr>
      <vt:lpstr>Změny věkové struktury zaměstnanosti </vt:lpstr>
      <vt:lpstr>Zvyšování kvality práce učitelů a ke zlepšování výsledků dětí, žáků a studentů do roku 2033. </vt:lpstr>
      <vt:lpstr>Struktura pracovních míst podle věku</vt:lpstr>
      <vt:lpstr>Počet absolventů vysokoškolského vzdělání v oboru pedagogika, učitelství a sociální péče </vt:lpstr>
      <vt:lpstr> </vt:lpstr>
      <vt:lpstr>Prognóza počtu učitelů mateřských škol přepočteného na plné úvazky</vt:lpstr>
      <vt:lpstr>Prognóza počtu učitelů mateřských škol přepočteného na plné úvazky</vt:lpstr>
      <vt:lpstr>Prognóza žáků do povinné předškolní docházky </vt:lpstr>
      <vt:lpstr>Prognóza počtu učitelů základních škol přepočteného na plné úvazky</vt:lpstr>
      <vt:lpstr>Vývoj struktury žáků plnících povinnou školní docházku (2004/2005–2025/2026)</vt:lpstr>
      <vt:lpstr>Prognóza počtu učitelů středních škol přepočteného na plné úvazky</vt:lpstr>
      <vt:lpstr>Počet nově přijímaných na SŠ v letech 2006/07–2025/26 (bez nástavbového studia) </vt:lpstr>
      <vt:lpstr>Prognóza počtu učitelů vysokých a vyšších odborných škol přepočteného na plné úvazky</vt:lpstr>
      <vt:lpstr>Vývoj nově přijatých a absolventů vyšších odborných škol (2005/06–2025/26)</vt:lpstr>
      <vt:lpstr>Hlavní výzvy pro evropské vzdělávání</vt:lpstr>
      <vt:lpstr>Hlavní výzvy pro evropské vzdělávání</vt:lpstr>
      <vt:lpstr>Shrnutí výsledků  BP Školství </vt:lpstr>
      <vt:lpstr>Doporučení BP školství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Admin</dc:creator>
  <cp:lastModifiedBy>Admin</cp:lastModifiedBy>
  <cp:revision>21</cp:revision>
  <cp:lastPrinted>2015-04-21T09:59:04Z</cp:lastPrinted>
  <dcterms:created xsi:type="dcterms:W3CDTF">2015-03-25T08:57:13Z</dcterms:created>
  <dcterms:modified xsi:type="dcterms:W3CDTF">2015-04-21T10:00:30Z</dcterms:modified>
</cp:coreProperties>
</file>