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4" r:id="rId6"/>
    <p:sldId id="273" r:id="rId7"/>
    <p:sldId id="272" r:id="rId8"/>
    <p:sldId id="275" r:id="rId9"/>
    <p:sldId id="269" r:id="rId10"/>
    <p:sldId id="270" r:id="rId11"/>
    <p:sldId id="276" r:id="rId12"/>
    <p:sldId id="271" r:id="rId13"/>
    <p:sldId id="260" r:id="rId14"/>
    <p:sldId id="277" r:id="rId15"/>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24" autoAdjust="0"/>
    <p:restoredTop sz="94660"/>
  </p:normalViewPr>
  <p:slideViewPr>
    <p:cSldViewPr>
      <p:cViewPr varScale="1">
        <p:scale>
          <a:sx n="65" d="100"/>
          <a:sy n="65"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52F4EEB5-A36B-4E9B-BEA4-160F460504C3}" type="datetimeFigureOut">
              <a:rPr lang="cs-CZ" smtClean="0"/>
              <a:t>16. 6. 2015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1475820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2F4EEB5-A36B-4E9B-BEA4-160F460504C3}" type="datetimeFigureOut">
              <a:rPr lang="cs-CZ" smtClean="0"/>
              <a:t>16. 6. 2015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2437223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2F4EEB5-A36B-4E9B-BEA4-160F460504C3}" type="datetimeFigureOut">
              <a:rPr lang="cs-CZ" smtClean="0"/>
              <a:t>16. 6. 2015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4177425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52F4EEB5-A36B-4E9B-BEA4-160F460504C3}" type="datetimeFigureOut">
              <a:rPr lang="cs-CZ" smtClean="0"/>
              <a:t>16. 6. 2015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2958607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52F4EEB5-A36B-4E9B-BEA4-160F460504C3}" type="datetimeFigureOut">
              <a:rPr lang="cs-CZ" smtClean="0"/>
              <a:t>16. 6. 2015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936770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52F4EEB5-A36B-4E9B-BEA4-160F460504C3}" type="datetimeFigureOut">
              <a:rPr lang="cs-CZ" smtClean="0"/>
              <a:t>16. 6. 2015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2593142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52F4EEB5-A36B-4E9B-BEA4-160F460504C3}" type="datetimeFigureOut">
              <a:rPr lang="cs-CZ" smtClean="0"/>
              <a:t>16. 6. 2015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194832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52F4EEB5-A36B-4E9B-BEA4-160F460504C3}" type="datetimeFigureOut">
              <a:rPr lang="cs-CZ" smtClean="0"/>
              <a:t>16. 6. 2015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1382854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52F4EEB5-A36B-4E9B-BEA4-160F460504C3}" type="datetimeFigureOut">
              <a:rPr lang="cs-CZ" smtClean="0"/>
              <a:t>16. 6. 2015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3477183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2F4EEB5-A36B-4E9B-BEA4-160F460504C3}" type="datetimeFigureOut">
              <a:rPr lang="cs-CZ" smtClean="0"/>
              <a:t>16. 6. 2015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1185032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52F4EEB5-A36B-4E9B-BEA4-160F460504C3}" type="datetimeFigureOut">
              <a:rPr lang="cs-CZ" smtClean="0"/>
              <a:t>16. 6. 2015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F87A6C2F-6BD7-4078-88FC-59087971D259}" type="slidenum">
              <a:rPr lang="cs-CZ" smtClean="0"/>
              <a:t>‹#›</a:t>
            </a:fld>
            <a:endParaRPr lang="cs-CZ"/>
          </a:p>
        </p:txBody>
      </p:sp>
    </p:spTree>
    <p:extLst>
      <p:ext uri="{BB962C8B-B14F-4D97-AF65-F5344CB8AC3E}">
        <p14:creationId xmlns:p14="http://schemas.microsoft.com/office/powerpoint/2010/main" val="25400466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F4EEB5-A36B-4E9B-BEA4-160F460504C3}" type="datetimeFigureOut">
              <a:rPr lang="cs-CZ" smtClean="0"/>
              <a:t>16. 6. 2015</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A6C2F-6BD7-4078-88FC-59087971D259}" type="slidenum">
              <a:rPr lang="cs-CZ" smtClean="0"/>
              <a:t>‹#›</a:t>
            </a:fld>
            <a:endParaRPr lang="cs-CZ"/>
          </a:p>
        </p:txBody>
      </p:sp>
    </p:spTree>
    <p:extLst>
      <p:ext uri="{BB962C8B-B14F-4D97-AF65-F5344CB8AC3E}">
        <p14:creationId xmlns:p14="http://schemas.microsoft.com/office/powerpoint/2010/main" val="781324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0" y="1412777"/>
            <a:ext cx="9144000" cy="2187674"/>
          </a:xfrm>
        </p:spPr>
        <p:txBody>
          <a:bodyPr/>
          <a:lstStyle/>
          <a:p>
            <a:r>
              <a:rPr lang="cs-CZ" dirty="0" smtClean="0">
                <a:latin typeface="Arial Black" panose="020B0A04020102020204" pitchFamily="34" charset="0"/>
              </a:rPr>
              <a:t>Platforma Kultura </a:t>
            </a:r>
            <a:r>
              <a:rPr lang="cs-CZ" dirty="0" smtClean="0">
                <a:latin typeface="Arial Black" panose="020B0A04020102020204" pitchFamily="34" charset="0"/>
              </a:rPr>
              <a:t>– knihovny </a:t>
            </a:r>
            <a:endParaRPr lang="cs-CZ" dirty="0">
              <a:latin typeface="Arial Black" panose="020B0A04020102020204" pitchFamily="34" charset="0"/>
            </a:endParaRPr>
          </a:p>
        </p:txBody>
      </p:sp>
      <p:sp>
        <p:nvSpPr>
          <p:cNvPr id="3" name="Podnadpis 2"/>
          <p:cNvSpPr>
            <a:spLocks noGrp="1"/>
          </p:cNvSpPr>
          <p:nvPr>
            <p:ph type="subTitle" idx="1"/>
          </p:nvPr>
        </p:nvSpPr>
        <p:spPr/>
        <p:txBody>
          <a:bodyPr>
            <a:normAutofit/>
          </a:bodyPr>
          <a:lstStyle/>
          <a:p>
            <a:r>
              <a:rPr lang="cs-CZ" sz="4000" b="1" dirty="0" smtClean="0">
                <a:solidFill>
                  <a:schemeClr val="tx1"/>
                </a:solidFill>
                <a:latin typeface="Arial Narrow" panose="020B0606020202030204" pitchFamily="34" charset="0"/>
              </a:rPr>
              <a:t>Praha 17.6.2015</a:t>
            </a:r>
            <a:endParaRPr lang="cs-CZ" sz="4000" b="1" dirty="0">
              <a:solidFill>
                <a:schemeClr val="tx1"/>
              </a:solidFill>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
        <p:nvSpPr>
          <p:cNvPr id="5" name="Obdélník 4"/>
          <p:cNvSpPr/>
          <p:nvPr/>
        </p:nvSpPr>
        <p:spPr>
          <a:xfrm>
            <a:off x="179512" y="17604"/>
            <a:ext cx="8712968" cy="1384995"/>
          </a:xfrm>
          <a:prstGeom prst="rect">
            <a:avLst/>
          </a:prstGeom>
        </p:spPr>
        <p:txBody>
          <a:bodyPr wrap="square">
            <a:spAutoFit/>
          </a:bodyPr>
          <a:lstStyle/>
          <a:p>
            <a:pPr algn="ctr"/>
            <a:r>
              <a:rPr lang="cs-CZ" sz="2800" b="1" dirty="0">
                <a:solidFill>
                  <a:schemeClr val="tx2"/>
                </a:solidFill>
                <a:latin typeface="Arial Narrow" panose="020B0606020202030204" pitchFamily="34" charset="0"/>
                <a:cs typeface="Arial" panose="020B0604020202020204" pitchFamily="34" charset="0"/>
              </a:rPr>
              <a:t>Společným postupem sociálních partnerů k přípravě odvětví na změny důchodového systému</a:t>
            </a:r>
            <a:br>
              <a:rPr lang="cs-CZ" sz="2800" b="1" dirty="0">
                <a:solidFill>
                  <a:schemeClr val="tx2"/>
                </a:solidFill>
                <a:latin typeface="Arial Narrow" panose="020B0606020202030204" pitchFamily="34" charset="0"/>
                <a:cs typeface="Arial" panose="020B0604020202020204" pitchFamily="34" charset="0"/>
              </a:rPr>
            </a:br>
            <a:endParaRPr lang="cs-CZ" sz="2800" dirty="0"/>
          </a:p>
        </p:txBody>
      </p:sp>
    </p:spTree>
    <p:extLst>
      <p:ext uri="{BB962C8B-B14F-4D97-AF65-F5344CB8AC3E}">
        <p14:creationId xmlns:p14="http://schemas.microsoft.com/office/powerpoint/2010/main" val="36747265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Strukturované rozhovory</a:t>
            </a:r>
            <a:endParaRPr lang="cs-CZ" sz="3600" dirty="0"/>
          </a:p>
        </p:txBody>
      </p:sp>
      <p:sp>
        <p:nvSpPr>
          <p:cNvPr id="3" name="Zástupný symbol pro obsah 2"/>
          <p:cNvSpPr>
            <a:spLocks noGrp="1"/>
          </p:cNvSpPr>
          <p:nvPr>
            <p:ph idx="1"/>
          </p:nvPr>
        </p:nvSpPr>
        <p:spPr>
          <a:xfrm>
            <a:off x="457200" y="1600200"/>
            <a:ext cx="8435280" cy="4525963"/>
          </a:xfrm>
        </p:spPr>
        <p:txBody>
          <a:bodyPr>
            <a:noAutofit/>
          </a:bodyPr>
          <a:lstStyle/>
          <a:p>
            <a:pPr marL="324000" lvl="0" indent="-324000">
              <a:lnSpc>
                <a:spcPct val="80000"/>
              </a:lnSpc>
              <a:spcBef>
                <a:spcPts val="0"/>
              </a:spcBef>
              <a:spcAft>
                <a:spcPts val="600"/>
              </a:spcAft>
            </a:pPr>
            <a:r>
              <a:rPr lang="cs-CZ" dirty="0" smtClean="0">
                <a:latin typeface="Arial Narrow" panose="020B0606020202030204" pitchFamily="34" charset="0"/>
              </a:rPr>
              <a:t>Nejdůležitější je v rámci přípravy organizace na změny přinášející prodlužování věku odchodu do starobního důchodu</a:t>
            </a:r>
          </a:p>
          <a:p>
            <a:pPr marL="530225" indent="-176213">
              <a:lnSpc>
                <a:spcPct val="80000"/>
              </a:lnSpc>
              <a:spcBef>
                <a:spcPts val="0"/>
              </a:spcBef>
              <a:spcAft>
                <a:spcPts val="600"/>
              </a:spcAft>
            </a:pPr>
            <a:r>
              <a:rPr lang="cs-CZ" b="1" dirty="0" smtClean="0">
                <a:latin typeface="Arial Narrow" panose="020B0606020202030204" pitchFamily="34" charset="0"/>
              </a:rPr>
              <a:t>změna pracovního režimu </a:t>
            </a:r>
            <a:r>
              <a:rPr lang="cs-CZ" dirty="0" smtClean="0">
                <a:latin typeface="Arial Narrow" panose="020B0606020202030204" pitchFamily="34" charset="0"/>
              </a:rPr>
              <a:t>(19 velmi důležité nebo spíše důležité) </a:t>
            </a:r>
          </a:p>
          <a:p>
            <a:pPr marL="530225" indent="-176213">
              <a:lnSpc>
                <a:spcPct val="80000"/>
              </a:lnSpc>
              <a:spcBef>
                <a:spcPts val="0"/>
              </a:spcBef>
              <a:spcAft>
                <a:spcPts val="600"/>
              </a:spcAft>
            </a:pPr>
            <a:r>
              <a:rPr lang="cs-CZ" dirty="0" smtClean="0">
                <a:latin typeface="Arial Narrow" panose="020B0606020202030204" pitchFamily="34" charset="0"/>
              </a:rPr>
              <a:t>změna pracovních nástrojů (13 důležité nebo spíše důležité) </a:t>
            </a:r>
          </a:p>
          <a:p>
            <a:pPr marL="530225" indent="-176213">
              <a:lnSpc>
                <a:spcPct val="80000"/>
              </a:lnSpc>
              <a:spcBef>
                <a:spcPts val="0"/>
              </a:spcBef>
              <a:spcAft>
                <a:spcPts val="600"/>
              </a:spcAft>
            </a:pPr>
            <a:r>
              <a:rPr lang="cs-CZ" dirty="0" smtClean="0">
                <a:latin typeface="Arial Narrow" panose="020B0606020202030204" pitchFamily="34" charset="0"/>
              </a:rPr>
              <a:t>definice rizikových skupin (10 důležité nebo spíše důležité) </a:t>
            </a:r>
          </a:p>
          <a:p>
            <a:pPr marL="530225" indent="-176213">
              <a:lnSpc>
                <a:spcPct val="80000"/>
              </a:lnSpc>
              <a:spcBef>
                <a:spcPts val="0"/>
              </a:spcBef>
              <a:spcAft>
                <a:spcPts val="600"/>
              </a:spcAft>
            </a:pPr>
            <a:r>
              <a:rPr lang="cs-CZ" dirty="0" smtClean="0">
                <a:latin typeface="Arial Narrow" panose="020B0606020202030204" pitchFamily="34" charset="0"/>
              </a:rPr>
              <a:t>změna pracovního prostředí 12 spíše důležité</a:t>
            </a:r>
            <a:r>
              <a:rPr lang="cs-CZ" sz="2800" dirty="0" smtClean="0">
                <a:latin typeface="Arial Narrow" panose="020B0606020202030204" pitchFamily="34" charset="0"/>
              </a:rPr>
              <a:t>,</a:t>
            </a:r>
            <a:r>
              <a:rPr lang="cs-CZ" sz="2800" cap="all" dirty="0" smtClean="0">
                <a:latin typeface="Arial Narrow" panose="020B0606020202030204" pitchFamily="34" charset="0"/>
              </a:rPr>
              <a:t> </a:t>
            </a:r>
            <a:endParaRPr lang="cs-CZ" sz="2800" dirty="0" smtClean="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957492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Strukturované rozhovory</a:t>
            </a:r>
            <a:endParaRPr lang="cs-CZ" sz="3600" dirty="0"/>
          </a:p>
        </p:txBody>
      </p:sp>
      <p:sp>
        <p:nvSpPr>
          <p:cNvPr id="3" name="Zástupný symbol pro obsah 2"/>
          <p:cNvSpPr>
            <a:spLocks noGrp="1"/>
          </p:cNvSpPr>
          <p:nvPr>
            <p:ph idx="1"/>
          </p:nvPr>
        </p:nvSpPr>
        <p:spPr/>
        <p:txBody>
          <a:bodyPr/>
          <a:lstStyle/>
          <a:p>
            <a:pPr marL="324000" indent="-324000">
              <a:lnSpc>
                <a:spcPct val="80000"/>
              </a:lnSpc>
              <a:spcBef>
                <a:spcPts val="0"/>
              </a:spcBef>
              <a:spcAft>
                <a:spcPts val="600"/>
              </a:spcAft>
            </a:pPr>
            <a:r>
              <a:rPr lang="cs-CZ" dirty="0" smtClean="0">
                <a:latin typeface="Arial Narrow" panose="020B0606020202030204" pitchFamily="34" charset="0"/>
              </a:rPr>
              <a:t>Nejrizikovější jsou tyto faktory: </a:t>
            </a:r>
          </a:p>
          <a:p>
            <a:pPr marL="530225" indent="-176213">
              <a:lnSpc>
                <a:spcPct val="80000"/>
              </a:lnSpc>
              <a:spcBef>
                <a:spcPts val="0"/>
              </a:spcBef>
              <a:spcAft>
                <a:spcPts val="600"/>
              </a:spcAft>
            </a:pPr>
            <a:r>
              <a:rPr lang="cs-CZ" b="1" cap="all" dirty="0" smtClean="0">
                <a:latin typeface="Arial Narrow" panose="020B0606020202030204" pitchFamily="34" charset="0"/>
              </a:rPr>
              <a:t>Z</a:t>
            </a:r>
            <a:r>
              <a:rPr lang="cs-CZ" b="1" dirty="0" smtClean="0">
                <a:latin typeface="Arial Narrow" panose="020B0606020202030204" pitchFamily="34" charset="0"/>
              </a:rPr>
              <a:t>vyšování nároků na pozice</a:t>
            </a:r>
            <a:r>
              <a:rPr lang="cs-CZ" b="1" cap="all" dirty="0" smtClean="0">
                <a:latin typeface="Arial Narrow" panose="020B0606020202030204" pitchFamily="34" charset="0"/>
              </a:rPr>
              <a:t> </a:t>
            </a:r>
            <a:r>
              <a:rPr lang="cs-CZ" cap="all" dirty="0" smtClean="0">
                <a:latin typeface="Arial Narrow" panose="020B0606020202030204" pitchFamily="34" charset="0"/>
              </a:rPr>
              <a:t>(</a:t>
            </a:r>
            <a:r>
              <a:rPr lang="cs-CZ" dirty="0" smtClean="0">
                <a:latin typeface="Arial Narrow" panose="020B0606020202030204" pitchFamily="34" charset="0"/>
              </a:rPr>
              <a:t>vývoj a náročnost na obsluhu moderních IT)</a:t>
            </a:r>
            <a:r>
              <a:rPr lang="cs-CZ" b="1" dirty="0" smtClean="0">
                <a:latin typeface="Arial Narrow" panose="020B0606020202030204" pitchFamily="34" charset="0"/>
              </a:rPr>
              <a:t> 17x </a:t>
            </a:r>
          </a:p>
          <a:p>
            <a:pPr marL="530225" indent="-176213">
              <a:lnSpc>
                <a:spcPct val="80000"/>
              </a:lnSpc>
              <a:spcBef>
                <a:spcPts val="0"/>
              </a:spcBef>
              <a:spcAft>
                <a:spcPts val="600"/>
              </a:spcAft>
            </a:pPr>
            <a:r>
              <a:rPr lang="cs-CZ" b="1" cap="all" dirty="0" smtClean="0">
                <a:latin typeface="Arial Narrow" panose="020B0606020202030204" pitchFamily="34" charset="0"/>
              </a:rPr>
              <a:t>z</a:t>
            </a:r>
            <a:r>
              <a:rPr lang="cs-CZ" b="1" dirty="0" smtClean="0">
                <a:latin typeface="Arial Narrow" panose="020B0606020202030204" pitchFamily="34" charset="0"/>
              </a:rPr>
              <a:t>dravotní způsobilost 10x </a:t>
            </a:r>
          </a:p>
          <a:p>
            <a:pPr marL="530225" indent="-176213">
              <a:lnSpc>
                <a:spcPct val="80000"/>
              </a:lnSpc>
              <a:spcBef>
                <a:spcPts val="0"/>
              </a:spcBef>
              <a:spcAft>
                <a:spcPts val="600"/>
              </a:spcAft>
            </a:pPr>
            <a:r>
              <a:rPr lang="cs-CZ" b="1" cap="all" dirty="0" smtClean="0">
                <a:latin typeface="Arial Narrow" panose="020B0606020202030204" pitchFamily="34" charset="0"/>
              </a:rPr>
              <a:t>P</a:t>
            </a:r>
            <a:r>
              <a:rPr lang="cs-CZ" b="1" dirty="0" smtClean="0">
                <a:latin typeface="Arial Narrow" panose="020B0606020202030204" pitchFamily="34" charset="0"/>
              </a:rPr>
              <a:t>roduktivita práce starších pracovníků 9x</a:t>
            </a:r>
            <a:endParaRPr lang="cs-CZ" dirty="0" smtClean="0">
              <a:latin typeface="Arial Narrow" panose="020B0606020202030204" pitchFamily="34" charset="0"/>
            </a:endParaRPr>
          </a:p>
          <a:p>
            <a:pPr marL="324000" indent="-324000">
              <a:lnSpc>
                <a:spcPct val="80000"/>
              </a:lnSpc>
              <a:spcBef>
                <a:spcPts val="0"/>
              </a:spcBef>
              <a:spcAft>
                <a:spcPts val="600"/>
              </a:spcAft>
            </a:pPr>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4219684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Strukturované rozhovory</a:t>
            </a:r>
            <a:endParaRPr lang="cs-CZ" sz="3600" dirty="0"/>
          </a:p>
        </p:txBody>
      </p:sp>
      <p:sp>
        <p:nvSpPr>
          <p:cNvPr id="3" name="Zástupný symbol pro obsah 2"/>
          <p:cNvSpPr>
            <a:spLocks noGrp="1"/>
          </p:cNvSpPr>
          <p:nvPr>
            <p:ph idx="1"/>
          </p:nvPr>
        </p:nvSpPr>
        <p:spPr/>
        <p:txBody>
          <a:bodyPr>
            <a:normAutofit/>
          </a:bodyPr>
          <a:lstStyle/>
          <a:p>
            <a:pPr marL="324000" lvl="0" indent="-324000">
              <a:lnSpc>
                <a:spcPct val="80000"/>
              </a:lnSpc>
              <a:spcBef>
                <a:spcPts val="0"/>
              </a:spcBef>
              <a:spcAft>
                <a:spcPts val="600"/>
              </a:spcAft>
            </a:pPr>
            <a:r>
              <a:rPr lang="cs-CZ" b="1" dirty="0" smtClean="0">
                <a:latin typeface="Arial Narrow" panose="020B0606020202030204" pitchFamily="34" charset="0"/>
              </a:rPr>
              <a:t>O zapojení do aktivit druhé etapy projektu má zájem většina knihoven </a:t>
            </a:r>
            <a:r>
              <a:rPr lang="cs-CZ" dirty="0" smtClean="0">
                <a:latin typeface="Arial Narrow" panose="020B0606020202030204" pitchFamily="34" charset="0"/>
              </a:rPr>
              <a:t>(14:6)</a:t>
            </a:r>
          </a:p>
          <a:p>
            <a:pPr marL="324000" indent="-324000">
              <a:lnSpc>
                <a:spcPct val="90000"/>
              </a:lnSpc>
              <a:spcBef>
                <a:spcPts val="0"/>
              </a:spcBef>
              <a:spcAft>
                <a:spcPts val="600"/>
              </a:spcAft>
            </a:pPr>
            <a:endParaRPr lang="cs-CZ" dirty="0" smtClean="0">
              <a:latin typeface="Arial Narrow" panose="020B0606020202030204" pitchFamily="34" charset="0"/>
            </a:endParaRPr>
          </a:p>
          <a:p>
            <a:pPr marL="324000" indent="-324000">
              <a:lnSpc>
                <a:spcPct val="90000"/>
              </a:lnSpc>
              <a:spcBef>
                <a:spcPts val="0"/>
              </a:spcBef>
              <a:spcAft>
                <a:spcPts val="600"/>
              </a:spcAft>
            </a:pPr>
            <a:endParaRPr lang="cs-CZ" dirty="0" smtClean="0">
              <a:latin typeface="Arial Narrow" panose="020B0606020202030204" pitchFamily="34" charset="0"/>
            </a:endParaRPr>
          </a:p>
          <a:p>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4483539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smtClean="0">
                <a:latin typeface="Arial Black" panose="020B0A04020102020204" pitchFamily="34" charset="0"/>
              </a:rPr>
              <a:t>Přínos projektu v oboru</a:t>
            </a:r>
            <a:endParaRPr lang="cs-CZ" sz="3600" dirty="0">
              <a:latin typeface="Arial Black" panose="020B0A04020102020204" pitchFamily="34" charset="0"/>
            </a:endParaRPr>
          </a:p>
        </p:txBody>
      </p:sp>
      <p:sp>
        <p:nvSpPr>
          <p:cNvPr id="3" name="Zástupný symbol pro obsah 2"/>
          <p:cNvSpPr>
            <a:spLocks noGrp="1"/>
          </p:cNvSpPr>
          <p:nvPr>
            <p:ph idx="1"/>
          </p:nvPr>
        </p:nvSpPr>
        <p:spPr/>
        <p:txBody>
          <a:bodyPr>
            <a:normAutofit/>
          </a:bodyPr>
          <a:lstStyle/>
          <a:p>
            <a:pPr marL="324000" indent="-324000">
              <a:lnSpc>
                <a:spcPct val="90000"/>
              </a:lnSpc>
              <a:spcBef>
                <a:spcPts val="0"/>
              </a:spcBef>
              <a:spcAft>
                <a:spcPts val="600"/>
              </a:spcAft>
            </a:pPr>
            <a:r>
              <a:rPr lang="cs-CZ" b="1" dirty="0" smtClean="0">
                <a:latin typeface="Arial Narrow" panose="020B0606020202030204" pitchFamily="34" charset="0"/>
              </a:rPr>
              <a:t>Rozšíření a prohloubení sociálního dialogu</a:t>
            </a:r>
            <a:endParaRPr lang="cs-CZ" b="1" dirty="0" smtClean="0">
              <a:latin typeface="Arial Narrow" panose="020B0606020202030204" pitchFamily="34" charset="0"/>
            </a:endParaRPr>
          </a:p>
          <a:p>
            <a:pPr marL="324000" indent="-324000">
              <a:lnSpc>
                <a:spcPct val="90000"/>
              </a:lnSpc>
              <a:spcBef>
                <a:spcPts val="0"/>
              </a:spcBef>
              <a:spcAft>
                <a:spcPts val="600"/>
              </a:spcAft>
            </a:pPr>
            <a:r>
              <a:rPr lang="cs-CZ" b="1" dirty="0" smtClean="0">
                <a:latin typeface="Arial Narrow" panose="020B0606020202030204" pitchFamily="34" charset="0"/>
              </a:rPr>
              <a:t>Široká diskuse</a:t>
            </a:r>
            <a:r>
              <a:rPr lang="cs-CZ" b="1" dirty="0" smtClean="0">
                <a:latin typeface="Arial Narrow" panose="020B0606020202030204" pitchFamily="34" charset="0"/>
              </a:rPr>
              <a:t> </a:t>
            </a:r>
            <a:r>
              <a:rPr lang="cs-CZ" b="1" dirty="0" smtClean="0">
                <a:latin typeface="Arial Narrow" panose="020B0606020202030204" pitchFamily="34" charset="0"/>
              </a:rPr>
              <a:t>o personální </a:t>
            </a:r>
            <a:r>
              <a:rPr lang="cs-CZ" b="1" dirty="0" smtClean="0">
                <a:latin typeface="Arial Narrow" panose="020B0606020202030204" pitchFamily="34" charset="0"/>
              </a:rPr>
              <a:t>problematice </a:t>
            </a:r>
            <a:r>
              <a:rPr lang="cs-CZ" dirty="0" smtClean="0">
                <a:latin typeface="Arial Narrow" panose="020B0606020202030204" pitchFamily="34" charset="0"/>
              </a:rPr>
              <a:t>v knihovnách z hlediska koncepčního a strategického, řada manažerů si výrazněji ujasnila vývojové trendy a tendence</a:t>
            </a:r>
          </a:p>
          <a:p>
            <a:pPr marL="324000" indent="-324000">
              <a:lnSpc>
                <a:spcPct val="90000"/>
              </a:lnSpc>
              <a:spcBef>
                <a:spcPts val="0"/>
              </a:spcBef>
              <a:spcAft>
                <a:spcPts val="600"/>
              </a:spcAft>
            </a:pPr>
            <a:r>
              <a:rPr lang="cs-CZ" dirty="0" smtClean="0">
                <a:latin typeface="Arial Narrow" panose="020B0606020202030204" pitchFamily="34" charset="0"/>
              </a:rPr>
              <a:t>Snaha začít diskutovat problematiku se zahraničními partnery (pociťuje se nedostatečná ingerence EU do problematiky)</a:t>
            </a: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766343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Přínos projektu v oboru</a:t>
            </a:r>
            <a:endParaRPr lang="cs-CZ" sz="3600" dirty="0"/>
          </a:p>
        </p:txBody>
      </p:sp>
      <p:sp>
        <p:nvSpPr>
          <p:cNvPr id="3" name="Zástupný symbol pro obsah 2"/>
          <p:cNvSpPr>
            <a:spLocks noGrp="1"/>
          </p:cNvSpPr>
          <p:nvPr>
            <p:ph idx="1"/>
          </p:nvPr>
        </p:nvSpPr>
        <p:spPr>
          <a:xfrm>
            <a:off x="457200" y="1600200"/>
            <a:ext cx="8579296" cy="4525963"/>
          </a:xfrm>
        </p:spPr>
        <p:txBody>
          <a:bodyPr/>
          <a:lstStyle/>
          <a:p>
            <a:pPr marL="324000" indent="-324000">
              <a:lnSpc>
                <a:spcPct val="80000"/>
              </a:lnSpc>
              <a:spcBef>
                <a:spcPts val="0"/>
              </a:spcBef>
              <a:spcAft>
                <a:spcPts val="600"/>
              </a:spcAft>
            </a:pPr>
            <a:r>
              <a:rPr lang="cs-CZ" dirty="0" smtClean="0">
                <a:latin typeface="Arial Narrow" panose="020B0606020202030204" pitchFamily="34" charset="0"/>
              </a:rPr>
              <a:t>Začaly </a:t>
            </a:r>
            <a:r>
              <a:rPr lang="cs-CZ" b="1" dirty="0" smtClean="0">
                <a:latin typeface="Arial Narrow" panose="020B0606020202030204" pitchFamily="34" charset="0"/>
              </a:rPr>
              <a:t>diskuse o buducnosti jednotlivých profesí</a:t>
            </a:r>
            <a:r>
              <a:rPr lang="cs-CZ" dirty="0" smtClean="0">
                <a:latin typeface="Arial Narrow" panose="020B0606020202030204" pitchFamily="34" charset="0"/>
              </a:rPr>
              <a:t>, možném zániku pozic i vzniku nových, změnách v týmech</a:t>
            </a:r>
            <a:r>
              <a:rPr lang="cs-CZ" dirty="0">
                <a:latin typeface="Arial Narrow" panose="020B0606020202030204" pitchFamily="34" charset="0"/>
              </a:rPr>
              <a:t>, změnách charakteru práce, </a:t>
            </a:r>
            <a:r>
              <a:rPr lang="cs-CZ" dirty="0" smtClean="0">
                <a:latin typeface="Arial Narrow" panose="020B0606020202030204" pitchFamily="34" charset="0"/>
              </a:rPr>
              <a:t>o potřebných </a:t>
            </a:r>
            <a:r>
              <a:rPr lang="cs-CZ" dirty="0">
                <a:latin typeface="Arial Narrow" panose="020B0606020202030204" pitchFamily="34" charset="0"/>
              </a:rPr>
              <a:t>kompetencích, </a:t>
            </a:r>
            <a:r>
              <a:rPr lang="cs-CZ" dirty="0" smtClean="0">
                <a:latin typeface="Arial Narrow" panose="020B0606020202030204" pitchFamily="34" charset="0"/>
              </a:rPr>
              <a:t>vztahu školy-praxe (špatná situace ve středním školství) ad.</a:t>
            </a:r>
          </a:p>
          <a:p>
            <a:pPr marL="324000" indent="-324000">
              <a:lnSpc>
                <a:spcPct val="80000"/>
              </a:lnSpc>
              <a:spcBef>
                <a:spcPts val="0"/>
              </a:spcBef>
              <a:spcAft>
                <a:spcPts val="600"/>
              </a:spcAft>
            </a:pPr>
            <a:r>
              <a:rPr lang="cs-CZ" dirty="0" smtClean="0">
                <a:latin typeface="Arial Narrow" panose="020B0606020202030204" pitchFamily="34" charset="0"/>
              </a:rPr>
              <a:t>Problematiku stárnoucích týmů (50, spíše 60+) je třeba sledovat, diskutovat, připravit se</a:t>
            </a:r>
          </a:p>
          <a:p>
            <a:pPr marL="324000" indent="-324000">
              <a:lnSpc>
                <a:spcPct val="80000"/>
              </a:lnSpc>
              <a:spcBef>
                <a:spcPts val="0"/>
              </a:spcBef>
              <a:spcAft>
                <a:spcPts val="600"/>
              </a:spcAft>
            </a:pPr>
            <a:r>
              <a:rPr lang="cs-CZ" dirty="0" smtClean="0">
                <a:latin typeface="Arial Narrow" panose="020B0606020202030204" pitchFamily="34" charset="0"/>
              </a:rPr>
              <a:t>„Objev“ Age-managementu</a:t>
            </a:r>
          </a:p>
          <a:p>
            <a:pPr marL="0" indent="0">
              <a:lnSpc>
                <a:spcPct val="80000"/>
              </a:lnSpc>
              <a:spcBef>
                <a:spcPts val="0"/>
              </a:spcBef>
              <a:spcAft>
                <a:spcPts val="600"/>
              </a:spcAft>
              <a:buNone/>
            </a:pPr>
            <a:endParaRPr lang="cs-CZ" dirty="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2098626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smtClean="0">
                <a:latin typeface="Arial Black" panose="020B0A04020102020204" pitchFamily="34" charset="0"/>
              </a:rPr>
              <a:t>Průběh projektu v platformě</a:t>
            </a:r>
            <a:endParaRPr lang="cs-CZ" sz="3600" dirty="0">
              <a:latin typeface="Arial Black" panose="020B0A04020102020204" pitchFamily="34" charset="0"/>
            </a:endParaRPr>
          </a:p>
        </p:txBody>
      </p:sp>
      <p:sp>
        <p:nvSpPr>
          <p:cNvPr id="3" name="Zástupný symbol pro obsah 2"/>
          <p:cNvSpPr>
            <a:spLocks noGrp="1"/>
          </p:cNvSpPr>
          <p:nvPr>
            <p:ph idx="1"/>
          </p:nvPr>
        </p:nvSpPr>
        <p:spPr/>
        <p:txBody>
          <a:bodyPr>
            <a:normAutofit lnSpcReduction="10000"/>
          </a:bodyPr>
          <a:lstStyle/>
          <a:p>
            <a:pPr marL="324000" indent="-324000">
              <a:lnSpc>
                <a:spcPct val="80000"/>
              </a:lnSpc>
              <a:spcBef>
                <a:spcPts val="0"/>
              </a:spcBef>
              <a:spcAft>
                <a:spcPts val="600"/>
              </a:spcAft>
            </a:pPr>
            <a:r>
              <a:rPr lang="cs-CZ" dirty="0" smtClean="0">
                <a:latin typeface="Arial Narrow" panose="020B0606020202030204" pitchFamily="34" charset="0"/>
              </a:rPr>
              <a:t>30 seminářů </a:t>
            </a:r>
          </a:p>
          <a:p>
            <a:pPr marL="324000" indent="-324000">
              <a:lnSpc>
                <a:spcPct val="80000"/>
              </a:lnSpc>
              <a:spcBef>
                <a:spcPts val="0"/>
              </a:spcBef>
              <a:spcAft>
                <a:spcPts val="600"/>
              </a:spcAft>
            </a:pPr>
            <a:r>
              <a:rPr lang="cs-CZ" dirty="0" smtClean="0">
                <a:latin typeface="Arial Narrow" panose="020B0606020202030204" pitchFamily="34" charset="0"/>
              </a:rPr>
              <a:t>2 konference </a:t>
            </a:r>
            <a:endParaRPr lang="cs-CZ" dirty="0">
              <a:latin typeface="Arial Narrow" panose="020B0606020202030204" pitchFamily="34" charset="0"/>
            </a:endParaRPr>
          </a:p>
          <a:p>
            <a:pPr marL="324000" indent="-324000">
              <a:lnSpc>
                <a:spcPct val="80000"/>
              </a:lnSpc>
              <a:spcBef>
                <a:spcPts val="0"/>
              </a:spcBef>
              <a:spcAft>
                <a:spcPts val="600"/>
              </a:spcAft>
            </a:pPr>
            <a:r>
              <a:rPr lang="cs-CZ" dirty="0" smtClean="0">
                <a:latin typeface="Arial Narrow" panose="020B0606020202030204" pitchFamily="34" charset="0"/>
              </a:rPr>
              <a:t>20 řízených rozhovorů</a:t>
            </a:r>
          </a:p>
          <a:p>
            <a:pPr marL="324000" indent="-324000">
              <a:lnSpc>
                <a:spcPct val="80000"/>
              </a:lnSpc>
              <a:spcBef>
                <a:spcPts val="0"/>
              </a:spcBef>
              <a:spcAft>
                <a:spcPts val="600"/>
              </a:spcAft>
            </a:pPr>
            <a:r>
              <a:rPr lang="cs-CZ" dirty="0" smtClean="0">
                <a:latin typeface="Arial Narrow" panose="020B0606020202030204" pitchFamily="34" charset="0"/>
              </a:rPr>
              <a:t>Prognóza </a:t>
            </a:r>
            <a:r>
              <a:rPr lang="cs-CZ" dirty="0" smtClean="0">
                <a:latin typeface="Arial Narrow" panose="020B0606020202030204" pitchFamily="34" charset="0"/>
              </a:rPr>
              <a:t>(přínosná, </a:t>
            </a:r>
            <a:r>
              <a:rPr lang="cs-CZ" dirty="0" smtClean="0">
                <a:latin typeface="Arial Narrow" panose="020B0606020202030204" pitchFamily="34" charset="0"/>
              </a:rPr>
              <a:t>jako celek nepřekvapila </a:t>
            </a:r>
            <a:r>
              <a:rPr lang="cs-CZ" dirty="0" smtClean="0">
                <a:latin typeface="Arial Narrow" panose="020B0606020202030204" pitchFamily="34" charset="0"/>
              </a:rPr>
              <a:t>příliš, spíše v detailech) </a:t>
            </a:r>
          </a:p>
          <a:p>
            <a:pPr marL="324000" indent="-324000">
              <a:lnSpc>
                <a:spcPct val="80000"/>
              </a:lnSpc>
              <a:spcBef>
                <a:spcPts val="0"/>
              </a:spcBef>
              <a:spcAft>
                <a:spcPts val="600"/>
              </a:spcAft>
            </a:pPr>
            <a:r>
              <a:rPr lang="cs-CZ" dirty="0">
                <a:latin typeface="Arial Narrow" panose="020B0606020202030204" pitchFamily="34" charset="0"/>
              </a:rPr>
              <a:t>P</a:t>
            </a:r>
            <a:r>
              <a:rPr lang="cs-CZ" dirty="0" smtClean="0">
                <a:latin typeface="Arial Narrow" panose="020B0606020202030204" pitchFamily="34" charset="0"/>
              </a:rPr>
              <a:t>ráce </a:t>
            </a:r>
            <a:r>
              <a:rPr lang="cs-CZ" dirty="0">
                <a:latin typeface="Arial Narrow" panose="020B0606020202030204" pitchFamily="34" charset="0"/>
              </a:rPr>
              <a:t>s </a:t>
            </a:r>
            <a:r>
              <a:rPr lang="cs-CZ" dirty="0" smtClean="0">
                <a:latin typeface="Arial Narrow" panose="020B0606020202030204" pitchFamily="34" charset="0"/>
              </a:rPr>
              <a:t>experty přínosná</a:t>
            </a:r>
          </a:p>
          <a:p>
            <a:pPr marL="324000" indent="-324000">
              <a:lnSpc>
                <a:spcPct val="80000"/>
              </a:lnSpc>
              <a:spcBef>
                <a:spcPts val="0"/>
              </a:spcBef>
              <a:spcAft>
                <a:spcPts val="600"/>
              </a:spcAft>
            </a:pPr>
            <a:r>
              <a:rPr lang="cs-CZ" b="1" dirty="0" smtClean="0">
                <a:latin typeface="Arial Narrow" panose="020B0606020202030204" pitchFamily="34" charset="0"/>
              </a:rPr>
              <a:t>Sociální dialog </a:t>
            </a:r>
            <a:r>
              <a:rPr lang="cs-CZ" b="1" dirty="0" smtClean="0">
                <a:latin typeface="Arial Narrow" panose="020B0606020202030204" pitchFamily="34" charset="0"/>
              </a:rPr>
              <a:t>se prohloubil, </a:t>
            </a:r>
            <a:r>
              <a:rPr lang="cs-CZ" b="1" dirty="0" smtClean="0">
                <a:latin typeface="Arial Narrow" panose="020B0606020202030204" pitchFamily="34" charset="0"/>
              </a:rPr>
              <a:t>vzájemná spolupráce dobrá, vyjasňování problémů</a:t>
            </a:r>
          </a:p>
          <a:p>
            <a:pPr marL="324000" indent="-324000">
              <a:lnSpc>
                <a:spcPct val="80000"/>
              </a:lnSpc>
              <a:spcBef>
                <a:spcPts val="0"/>
              </a:spcBef>
              <a:spcAft>
                <a:spcPts val="600"/>
              </a:spcAft>
            </a:pPr>
            <a:r>
              <a:rPr lang="cs-CZ" b="1" dirty="0" smtClean="0">
                <a:latin typeface="Arial Narrow" panose="020B0606020202030204" pitchFamily="34" charset="0"/>
              </a:rPr>
              <a:t>Celkové přijetí problematiky velmi pozitivní, </a:t>
            </a:r>
            <a:r>
              <a:rPr lang="cs-CZ" b="1" dirty="0" smtClean="0">
                <a:latin typeface="Arial Narrow" panose="020B0606020202030204" pitchFamily="34" charset="0"/>
              </a:rPr>
              <a:t>atmosféra aktivní, bohaté diskuse</a:t>
            </a:r>
            <a:endParaRPr lang="cs-CZ" b="1" dirty="0">
              <a:latin typeface="Arial Narrow" panose="020B0606020202030204" pitchFamily="34" charset="0"/>
            </a:endParaRPr>
          </a:p>
          <a:p>
            <a:pPr marL="324000" indent="-324000">
              <a:lnSpc>
                <a:spcPct val="80000"/>
              </a:lnSpc>
              <a:spcBef>
                <a:spcPts val="0"/>
              </a:spcBef>
              <a:spcAft>
                <a:spcPts val="600"/>
              </a:spcAft>
            </a:pPr>
            <a:endParaRPr lang="cs-CZ" dirty="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38756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nSpc>
                <a:spcPct val="80000"/>
              </a:lnSpc>
            </a:pPr>
            <a:r>
              <a:rPr lang="cs-CZ" sz="3600" dirty="0" smtClean="0">
                <a:latin typeface="Arial Black" panose="020B0A04020102020204" pitchFamily="34" charset="0"/>
              </a:rPr>
              <a:t>Specifika platformy</a:t>
            </a:r>
            <a:endParaRPr lang="cs-CZ" sz="3600" dirty="0">
              <a:latin typeface="Arial Black" panose="020B0A04020102020204" pitchFamily="34" charset="0"/>
            </a:endParaRPr>
          </a:p>
        </p:txBody>
      </p:sp>
      <p:sp>
        <p:nvSpPr>
          <p:cNvPr id="3" name="Zástupný symbol pro obsah 2"/>
          <p:cNvSpPr>
            <a:spLocks noGrp="1"/>
          </p:cNvSpPr>
          <p:nvPr>
            <p:ph idx="1"/>
          </p:nvPr>
        </p:nvSpPr>
        <p:spPr>
          <a:xfrm>
            <a:off x="457200" y="1600200"/>
            <a:ext cx="8507288" cy="4917749"/>
          </a:xfrm>
        </p:spPr>
        <p:txBody>
          <a:bodyPr>
            <a:normAutofit/>
          </a:bodyPr>
          <a:lstStyle/>
          <a:p>
            <a:pPr marL="324000" indent="-324000">
              <a:lnSpc>
                <a:spcPct val="80000"/>
              </a:lnSpc>
              <a:spcBef>
                <a:spcPts val="0"/>
              </a:spcBef>
              <a:spcAft>
                <a:spcPts val="600"/>
              </a:spcAft>
            </a:pPr>
            <a:r>
              <a:rPr lang="cs-CZ" b="1" dirty="0" smtClean="0">
                <a:latin typeface="Arial Narrow" panose="020B0606020202030204" pitchFamily="34" charset="0"/>
              </a:rPr>
              <a:t>V obor </a:t>
            </a:r>
            <a:r>
              <a:rPr lang="cs-CZ" dirty="0" smtClean="0">
                <a:latin typeface="Arial Narrow" panose="020B0606020202030204" pitchFamily="34" charset="0"/>
              </a:rPr>
              <a:t>jsou již dnes oporou</a:t>
            </a:r>
            <a:r>
              <a:rPr lang="cs-CZ" b="1" dirty="0" smtClean="0">
                <a:latin typeface="Arial Narrow" panose="020B0606020202030204" pitchFamily="34" charset="0"/>
              </a:rPr>
              <a:t> zaměstnanci </a:t>
            </a:r>
            <a:r>
              <a:rPr lang="cs-CZ" b="1" dirty="0" smtClean="0">
                <a:latin typeface="Arial Narrow" panose="020B0606020202030204" pitchFamily="34" charset="0"/>
              </a:rPr>
              <a:t>středního a staršího </a:t>
            </a:r>
            <a:r>
              <a:rPr lang="cs-CZ" b="1" dirty="0" smtClean="0">
                <a:latin typeface="Arial Narrow" panose="020B0606020202030204" pitchFamily="34" charset="0"/>
              </a:rPr>
              <a:t>věku </a:t>
            </a:r>
            <a:r>
              <a:rPr lang="cs-CZ" dirty="0" smtClean="0">
                <a:latin typeface="Arial Narrow" panose="020B0606020202030204" pitchFamily="34" charset="0"/>
              </a:rPr>
              <a:t>(</a:t>
            </a:r>
            <a:r>
              <a:rPr lang="cs-CZ" dirty="0" smtClean="0">
                <a:latin typeface="Arial Narrow" panose="020B0606020202030204" pitchFamily="34" charset="0"/>
              </a:rPr>
              <a:t>29,4</a:t>
            </a:r>
            <a:r>
              <a:rPr lang="cs-CZ" dirty="0">
                <a:latin typeface="Arial Narrow" panose="020B0606020202030204" pitchFamily="34" charset="0"/>
              </a:rPr>
              <a:t>% ve věku 51 – 60 let a 10% nad 60 </a:t>
            </a:r>
            <a:r>
              <a:rPr lang="cs-CZ" dirty="0" smtClean="0">
                <a:latin typeface="Arial Narrow" panose="020B0606020202030204" pitchFamily="34" charset="0"/>
              </a:rPr>
              <a:t>let)</a:t>
            </a:r>
            <a:r>
              <a:rPr lang="cs-CZ" dirty="0" smtClean="0">
                <a:latin typeface="Arial Narrow" panose="020B0606020202030204" pitchFamily="34" charset="0"/>
              </a:rPr>
              <a:t>, </a:t>
            </a:r>
            <a:r>
              <a:rPr lang="cs-CZ" dirty="0" smtClean="0">
                <a:latin typeface="Arial Narrow" panose="020B0606020202030204" pitchFamily="34" charset="0"/>
              </a:rPr>
              <a:t>chybí mladí (z důvodů finančních do oboru nepřicházejí</a:t>
            </a:r>
            <a:r>
              <a:rPr lang="cs-CZ" dirty="0" smtClean="0">
                <a:latin typeface="Arial Narrow" panose="020B0606020202030204" pitchFamily="34" charset="0"/>
              </a:rPr>
              <a:t>).</a:t>
            </a:r>
            <a:r>
              <a:rPr lang="cs-CZ" dirty="0" smtClean="0"/>
              <a:t> </a:t>
            </a:r>
            <a:r>
              <a:rPr lang="cs-CZ" dirty="0" smtClean="0">
                <a:latin typeface="Arial Narrow" panose="020B0606020202030204" pitchFamily="34" charset="0"/>
              </a:rPr>
              <a:t>Vyšší </a:t>
            </a:r>
            <a:r>
              <a:rPr lang="cs-CZ" dirty="0" smtClean="0">
                <a:latin typeface="Arial Narrow" panose="020B0606020202030204" pitchFamily="34" charset="0"/>
              </a:rPr>
              <a:t>věk odchodu do důchodu neděsí </a:t>
            </a:r>
            <a:r>
              <a:rPr lang="cs-CZ" dirty="0" smtClean="0">
                <a:latin typeface="Arial Narrow" panose="020B0606020202030204" pitchFamily="34" charset="0"/>
              </a:rPr>
              <a:t>příliš většinu managementu </a:t>
            </a:r>
            <a:r>
              <a:rPr lang="cs-CZ" dirty="0" smtClean="0">
                <a:latin typeface="Arial Narrow" panose="020B0606020202030204" pitchFamily="34" charset="0"/>
              </a:rPr>
              <a:t>ani zaměstnance</a:t>
            </a:r>
          </a:p>
          <a:p>
            <a:pPr marL="324000" indent="-324000">
              <a:lnSpc>
                <a:spcPct val="80000"/>
              </a:lnSpc>
              <a:spcBef>
                <a:spcPts val="0"/>
              </a:spcBef>
              <a:spcAft>
                <a:spcPts val="600"/>
              </a:spcAft>
            </a:pPr>
            <a:r>
              <a:rPr lang="cs-CZ" dirty="0" smtClean="0">
                <a:latin typeface="Arial Narrow" panose="020B0606020202030204" pitchFamily="34" charset="0"/>
              </a:rPr>
              <a:t>Partneři v </a:t>
            </a:r>
            <a:r>
              <a:rPr lang="cs-CZ" dirty="0" smtClean="0">
                <a:latin typeface="Arial Narrow" panose="020B0606020202030204" pitchFamily="34" charset="0"/>
              </a:rPr>
              <a:t>zahraničí nevnímají věk </a:t>
            </a:r>
            <a:r>
              <a:rPr lang="cs-CZ" dirty="0" smtClean="0">
                <a:latin typeface="Arial Narrow" panose="020B0606020202030204" pitchFamily="34" charset="0"/>
              </a:rPr>
              <a:t>jako </a:t>
            </a:r>
            <a:r>
              <a:rPr lang="cs-CZ" dirty="0" smtClean="0">
                <a:latin typeface="Arial Narrow" panose="020B0606020202030204" pitchFamily="34" charset="0"/>
              </a:rPr>
              <a:t>problém; plně se respektuje platná legislativa (organizace zřizované veřejnou správou – v ČR většinou bez výhod, v zahraničí i s výhodami)</a:t>
            </a:r>
          </a:p>
          <a:p>
            <a:pPr marL="324000" indent="-324000">
              <a:lnSpc>
                <a:spcPct val="80000"/>
              </a:lnSpc>
              <a:spcBef>
                <a:spcPts val="0"/>
              </a:spcBef>
              <a:spcAft>
                <a:spcPts val="600"/>
              </a:spcAft>
            </a:pPr>
            <a:r>
              <a:rPr lang="cs-CZ" dirty="0" smtClean="0">
                <a:latin typeface="Arial Narrow" panose="020B0606020202030204" pitchFamily="34" charset="0"/>
              </a:rPr>
              <a:t>Přesto:</a:t>
            </a:r>
            <a:endParaRPr lang="cs-CZ" dirty="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4019584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smtClean="0">
                <a:latin typeface="Arial Black" panose="020B0A04020102020204" pitchFamily="34" charset="0"/>
              </a:rPr>
              <a:t>Hlavní výstupy a potřeby</a:t>
            </a:r>
            <a:endParaRPr lang="cs-CZ" sz="3600" dirty="0">
              <a:latin typeface="Arial Black" panose="020B0A04020102020204" pitchFamily="34" charset="0"/>
            </a:endParaRPr>
          </a:p>
        </p:txBody>
      </p:sp>
      <p:sp>
        <p:nvSpPr>
          <p:cNvPr id="3" name="Zástupný symbol pro obsah 2"/>
          <p:cNvSpPr>
            <a:spLocks noGrp="1"/>
          </p:cNvSpPr>
          <p:nvPr>
            <p:ph idx="1"/>
          </p:nvPr>
        </p:nvSpPr>
        <p:spPr/>
        <p:txBody>
          <a:bodyPr>
            <a:normAutofit/>
          </a:bodyPr>
          <a:lstStyle/>
          <a:p>
            <a:pPr marL="324000" indent="-324000">
              <a:lnSpc>
                <a:spcPct val="90000"/>
              </a:lnSpc>
              <a:spcBef>
                <a:spcPts val="0"/>
              </a:spcBef>
              <a:spcAft>
                <a:spcPts val="600"/>
              </a:spcAft>
            </a:pPr>
            <a:r>
              <a:rPr lang="cs-CZ" dirty="0" smtClean="0">
                <a:latin typeface="Arial Narrow" panose="020B0606020202030204" pitchFamily="34" charset="0"/>
              </a:rPr>
              <a:t>Hlavní očekávané problémy: </a:t>
            </a:r>
            <a:r>
              <a:rPr lang="cs-CZ" b="1" dirty="0" smtClean="0">
                <a:latin typeface="Arial Narrow" panose="020B0606020202030204" pitchFamily="34" charset="0"/>
              </a:rPr>
              <a:t>nedostatečné kompetence, </a:t>
            </a:r>
            <a:r>
              <a:rPr lang="cs-CZ" dirty="0" smtClean="0">
                <a:latin typeface="Arial Narrow" panose="020B0606020202030204" pitchFamily="34" charset="0"/>
              </a:rPr>
              <a:t>zejména</a:t>
            </a:r>
            <a:r>
              <a:rPr lang="cs-CZ" b="1" dirty="0" smtClean="0">
                <a:latin typeface="Arial Narrow" panose="020B0606020202030204" pitchFamily="34" charset="0"/>
              </a:rPr>
              <a:t> </a:t>
            </a:r>
            <a:r>
              <a:rPr lang="cs-CZ" dirty="0" smtClean="0">
                <a:latin typeface="Arial Narrow" panose="020B0606020202030204" pitchFamily="34" charset="0"/>
              </a:rPr>
              <a:t>v ICT aj., zhoršený fyzický stav, neochota ke změnám </a:t>
            </a:r>
          </a:p>
          <a:p>
            <a:pPr marL="324000" indent="-324000">
              <a:lnSpc>
                <a:spcPct val="90000"/>
              </a:lnSpc>
              <a:spcBef>
                <a:spcPts val="0"/>
              </a:spcBef>
              <a:spcAft>
                <a:spcPts val="600"/>
              </a:spcAft>
            </a:pPr>
            <a:r>
              <a:rPr lang="cs-CZ" b="1" dirty="0" smtClean="0">
                <a:latin typeface="Arial Narrow" panose="020B0606020202030204" pitchFamily="34" charset="0"/>
              </a:rPr>
              <a:t>Rozumně </a:t>
            </a:r>
            <a:r>
              <a:rPr lang="cs-CZ" b="1" dirty="0" err="1" smtClean="0">
                <a:latin typeface="Arial Narrow" panose="020B0606020202030204" pitchFamily="34" charset="0"/>
              </a:rPr>
              <a:t>zastropovat</a:t>
            </a:r>
            <a:r>
              <a:rPr lang="cs-CZ" b="1" dirty="0" smtClean="0">
                <a:latin typeface="Arial Narrow" panose="020B0606020202030204" pitchFamily="34" charset="0"/>
              </a:rPr>
              <a:t> věk odchodu do důchodu </a:t>
            </a:r>
            <a:r>
              <a:rPr lang="cs-CZ" dirty="0" smtClean="0">
                <a:latin typeface="Arial Narrow" panose="020B0606020202030204" pitchFamily="34" charset="0"/>
              </a:rPr>
              <a:t>(65</a:t>
            </a:r>
            <a:r>
              <a:rPr lang="cs-CZ" dirty="0" smtClean="0">
                <a:latin typeface="Arial Narrow" panose="020B0606020202030204" pitchFamily="34" charset="0"/>
              </a:rPr>
              <a:t>?) </a:t>
            </a:r>
            <a:r>
              <a:rPr lang="cs-CZ" i="1" dirty="0" smtClean="0">
                <a:latin typeface="Arial Narrow" panose="020B0606020202030204" pitchFamily="34" charset="0"/>
              </a:rPr>
              <a:t>a dále </a:t>
            </a:r>
            <a:r>
              <a:rPr lang="cs-CZ" i="1" dirty="0" smtClean="0">
                <a:latin typeface="Arial Narrow" panose="020B0606020202030204" pitchFamily="34" charset="0"/>
              </a:rPr>
              <a:t>zavést klouzavý věk odchodu do důchodu, změnit výpočet výše důchodu, aby zajistila klidné prožití stáří, přepočítávat předčasný důchod, další úpravy mzdových předpisů </a:t>
            </a:r>
          </a:p>
          <a:p>
            <a:pPr lvl="0"/>
            <a:endParaRPr lang="cs-CZ" b="1" dirty="0" smtClean="0">
              <a:latin typeface="Arial Narrow" panose="020B0606020202030204" pitchFamily="34" charset="0"/>
            </a:endParaRPr>
          </a:p>
          <a:p>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3224928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Hlavní výstupy a potřeby</a:t>
            </a:r>
            <a:endParaRPr lang="cs-CZ" sz="3600" dirty="0"/>
          </a:p>
        </p:txBody>
      </p:sp>
      <p:sp>
        <p:nvSpPr>
          <p:cNvPr id="3" name="Zástupný symbol pro obsah 2"/>
          <p:cNvSpPr>
            <a:spLocks noGrp="1"/>
          </p:cNvSpPr>
          <p:nvPr>
            <p:ph idx="1"/>
          </p:nvPr>
        </p:nvSpPr>
        <p:spPr>
          <a:xfrm>
            <a:off x="457200" y="1600200"/>
            <a:ext cx="8507288" cy="4525963"/>
          </a:xfrm>
        </p:spPr>
        <p:txBody>
          <a:bodyPr>
            <a:normAutofit/>
          </a:bodyPr>
          <a:lstStyle/>
          <a:p>
            <a:pPr marL="324000" indent="-324000">
              <a:lnSpc>
                <a:spcPct val="80000"/>
              </a:lnSpc>
              <a:spcBef>
                <a:spcPts val="0"/>
              </a:spcBef>
              <a:spcAft>
                <a:spcPts val="600"/>
              </a:spcAft>
            </a:pPr>
            <a:r>
              <a:rPr lang="cs-CZ" b="1" dirty="0" smtClean="0">
                <a:latin typeface="Arial Narrow" panose="020B0606020202030204" pitchFamily="34" charset="0"/>
              </a:rPr>
              <a:t>Posílit finanční zajištění oboru ve všech složkách,</a:t>
            </a:r>
            <a:r>
              <a:rPr lang="cs-CZ" dirty="0" smtClean="0">
                <a:latin typeface="Arial Narrow" panose="020B0606020202030204" pitchFamily="34" charset="0"/>
              </a:rPr>
              <a:t> zejména platové tarify (výše platů není motivační pro žádnou skupinu pracovníků a nereflektuje vůbec požadavky na ně kladené)</a:t>
            </a:r>
          </a:p>
          <a:p>
            <a:pPr marL="324000" lvl="0" indent="-324000">
              <a:lnSpc>
                <a:spcPct val="80000"/>
              </a:lnSpc>
              <a:spcBef>
                <a:spcPts val="0"/>
              </a:spcBef>
              <a:spcAft>
                <a:spcPts val="600"/>
              </a:spcAft>
            </a:pPr>
            <a:r>
              <a:rPr lang="cs-CZ" dirty="0" smtClean="0">
                <a:latin typeface="Arial Narrow" panose="020B0606020202030204" pitchFamily="34" charset="0"/>
              </a:rPr>
              <a:t>Zavést možnost zkrácených úvazků pro vyšší věkové skupiny, které by  nesnižovaly výši vypočteného důchodu, delší dovolené pro pracovníky ve vyšším věku, variabilitu pracovní doby, delší přestávky na odpočinek pro pracovníky ve vyšším věku apod.</a:t>
            </a:r>
          </a:p>
          <a:p>
            <a:pPr marL="324000" indent="-324000">
              <a:lnSpc>
                <a:spcPct val="80000"/>
              </a:lnSpc>
              <a:spcBef>
                <a:spcPts val="0"/>
              </a:spcBef>
              <a:spcAft>
                <a:spcPts val="600"/>
              </a:spcAft>
            </a:pPr>
            <a:endParaRPr lang="cs-CZ" dirty="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3093672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Hlavní výstupy a potřeby</a:t>
            </a:r>
            <a:endParaRPr lang="cs-CZ" sz="3600" dirty="0"/>
          </a:p>
        </p:txBody>
      </p:sp>
      <p:sp>
        <p:nvSpPr>
          <p:cNvPr id="3" name="Zástupný symbol pro obsah 2"/>
          <p:cNvSpPr>
            <a:spLocks noGrp="1"/>
          </p:cNvSpPr>
          <p:nvPr>
            <p:ph idx="1"/>
          </p:nvPr>
        </p:nvSpPr>
        <p:spPr/>
        <p:txBody>
          <a:bodyPr/>
          <a:lstStyle/>
          <a:p>
            <a:pPr marL="324000" indent="-324000">
              <a:lnSpc>
                <a:spcPct val="80000"/>
              </a:lnSpc>
              <a:spcBef>
                <a:spcPts val="0"/>
              </a:spcBef>
              <a:spcAft>
                <a:spcPts val="600"/>
              </a:spcAft>
            </a:pPr>
            <a:r>
              <a:rPr lang="cs-CZ" b="1" dirty="0" smtClean="0">
                <a:latin typeface="Arial Narrow" panose="020B0606020202030204" pitchFamily="34" charset="0"/>
              </a:rPr>
              <a:t>Zakotvit legislativně finanční dotace na realizaci potřebných opatření</a:t>
            </a:r>
          </a:p>
          <a:p>
            <a:pPr marL="324000" indent="-324000">
              <a:lnSpc>
                <a:spcPct val="80000"/>
              </a:lnSpc>
              <a:spcBef>
                <a:spcPts val="0"/>
              </a:spcBef>
              <a:spcAft>
                <a:spcPts val="600"/>
              </a:spcAft>
            </a:pPr>
            <a:r>
              <a:rPr lang="cs-CZ" dirty="0" smtClean="0">
                <a:latin typeface="Arial Narrow" panose="020B0606020202030204" pitchFamily="34" charset="0"/>
              </a:rPr>
              <a:t>Zlepšit zdravotní péči hrazenou státem, věnovat se více podpoře zdraví pracovníků (i prevenci)</a:t>
            </a:r>
          </a:p>
          <a:p>
            <a:pPr marL="324000" indent="-324000">
              <a:lnSpc>
                <a:spcPct val="80000"/>
              </a:lnSpc>
              <a:spcBef>
                <a:spcPts val="0"/>
              </a:spcBef>
              <a:spcAft>
                <a:spcPts val="600"/>
              </a:spcAft>
            </a:pPr>
            <a:r>
              <a:rPr lang="cs-CZ" dirty="0" smtClean="0">
                <a:latin typeface="Arial Narrow" panose="020B0606020202030204" pitchFamily="34" charset="0"/>
              </a:rPr>
              <a:t>Celospolečenská změna pohledu na stáří</a:t>
            </a:r>
          </a:p>
          <a:p>
            <a:pPr marL="324000" indent="-324000">
              <a:lnSpc>
                <a:spcPct val="80000"/>
              </a:lnSpc>
              <a:spcBef>
                <a:spcPts val="0"/>
              </a:spcBef>
              <a:spcAft>
                <a:spcPts val="600"/>
              </a:spcAft>
            </a:pPr>
            <a:endParaRPr lang="cs-CZ" dirty="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1481914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Hlavní výstupy a potřeby</a:t>
            </a:r>
            <a:endParaRPr lang="cs-CZ" sz="3600" dirty="0"/>
          </a:p>
        </p:txBody>
      </p:sp>
      <p:sp>
        <p:nvSpPr>
          <p:cNvPr id="3" name="Zástupný symbol pro obsah 2"/>
          <p:cNvSpPr>
            <a:spLocks noGrp="1"/>
          </p:cNvSpPr>
          <p:nvPr>
            <p:ph idx="1"/>
          </p:nvPr>
        </p:nvSpPr>
        <p:spPr/>
        <p:txBody>
          <a:bodyPr>
            <a:normAutofit/>
          </a:bodyPr>
          <a:lstStyle/>
          <a:p>
            <a:pPr marL="324000" lvl="0" indent="-324000">
              <a:lnSpc>
                <a:spcPct val="80000"/>
              </a:lnSpc>
              <a:spcBef>
                <a:spcPts val="0"/>
              </a:spcBef>
              <a:spcAft>
                <a:spcPts val="600"/>
              </a:spcAft>
            </a:pPr>
            <a:r>
              <a:rPr lang="cs-CZ" b="1" dirty="0" smtClean="0">
                <a:latin typeface="Arial Narrow" panose="020B0606020202030204" pitchFamily="34" charset="0"/>
              </a:rPr>
              <a:t>Posílit sociální fondy</a:t>
            </a:r>
            <a:r>
              <a:rPr lang="cs-CZ" dirty="0" smtClean="0">
                <a:latin typeface="Arial Narrow" panose="020B0606020202030204" pitchFamily="34" charset="0"/>
              </a:rPr>
              <a:t>, např. FKSP (návrat ke 2%), a tím posílit možnosti benefitů k diferenciaci a motivaci k lepší práci</a:t>
            </a:r>
          </a:p>
          <a:p>
            <a:pPr marL="324000" indent="-324000">
              <a:lnSpc>
                <a:spcPct val="80000"/>
              </a:lnSpc>
              <a:spcBef>
                <a:spcPts val="0"/>
              </a:spcBef>
              <a:spcAft>
                <a:spcPts val="600"/>
              </a:spcAft>
            </a:pPr>
            <a:r>
              <a:rPr lang="cs-CZ" b="1" dirty="0" smtClean="0">
                <a:latin typeface="Arial Narrow" panose="020B0606020202030204" pitchFamily="34" charset="0"/>
              </a:rPr>
              <a:t>Minimalizovat souběh </a:t>
            </a:r>
            <a:r>
              <a:rPr lang="cs-CZ" b="1" dirty="0" smtClean="0">
                <a:latin typeface="Arial Narrow" panose="020B0606020202030204" pitchFamily="34" charset="0"/>
              </a:rPr>
              <a:t>důchodů a platů</a:t>
            </a:r>
            <a:r>
              <a:rPr lang="cs-CZ" dirty="0" smtClean="0">
                <a:latin typeface="Arial Narrow" panose="020B0606020202030204" pitchFamily="34" charset="0"/>
              </a:rPr>
              <a:t>, </a:t>
            </a:r>
            <a:r>
              <a:rPr lang="cs-CZ" dirty="0" smtClean="0">
                <a:latin typeface="Arial Narrow" panose="020B0606020202030204" pitchFamily="34" charset="0"/>
              </a:rPr>
              <a:t>umožnit  </a:t>
            </a:r>
            <a:r>
              <a:rPr lang="cs-CZ" dirty="0" smtClean="0">
                <a:latin typeface="Arial Narrow" panose="020B0606020202030204" pitchFamily="34" charset="0"/>
              </a:rPr>
              <a:t>regulovat pracovní poměry dle potřeby </a:t>
            </a:r>
            <a:r>
              <a:rPr lang="cs-CZ" dirty="0" smtClean="0">
                <a:latin typeface="Arial Narrow" panose="020B0606020202030204" pitchFamily="34" charset="0"/>
              </a:rPr>
              <a:t>organizace (příklady ze zahraničí – SRN, Skandinávie) </a:t>
            </a:r>
            <a:endParaRPr lang="cs-CZ" dirty="0" smtClean="0">
              <a:latin typeface="Arial Narrow" panose="020B0606020202030204" pitchFamily="34" charset="0"/>
            </a:endParaRPr>
          </a:p>
          <a:p>
            <a:pPr marL="324000" indent="-324000">
              <a:lnSpc>
                <a:spcPct val="80000"/>
              </a:lnSpc>
              <a:spcBef>
                <a:spcPts val="0"/>
              </a:spcBef>
              <a:spcAft>
                <a:spcPts val="600"/>
              </a:spcAft>
            </a:pPr>
            <a:endParaRPr lang="cs-CZ" dirty="0" smtClean="0">
              <a:latin typeface="Arial Narrow" panose="020B0606020202030204" pitchFamily="34" charset="0"/>
            </a:endParaRPr>
          </a:p>
          <a:p>
            <a:pPr marL="324000" lvl="0" indent="-324000">
              <a:lnSpc>
                <a:spcPct val="80000"/>
              </a:lnSpc>
              <a:spcBef>
                <a:spcPts val="0"/>
              </a:spcBef>
              <a:spcAft>
                <a:spcPts val="600"/>
              </a:spcAft>
            </a:pPr>
            <a:endParaRPr lang="cs-CZ" dirty="0" smtClean="0">
              <a:latin typeface="Arial Narrow" panose="020B0606020202030204" pitchFamily="34" charset="0"/>
            </a:endParaRPr>
          </a:p>
          <a:p>
            <a:pPr marL="324000" indent="-324000">
              <a:lnSpc>
                <a:spcPct val="80000"/>
              </a:lnSpc>
              <a:spcBef>
                <a:spcPts val="0"/>
              </a:spcBef>
              <a:spcAft>
                <a:spcPts val="600"/>
              </a:spcAft>
            </a:pPr>
            <a:endParaRPr lang="cs-CZ" dirty="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2670303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a:latin typeface="Arial Black" panose="020B0A04020102020204" pitchFamily="34" charset="0"/>
              </a:rPr>
              <a:t>Hlavní výstupy a potřeby</a:t>
            </a:r>
            <a:endParaRPr lang="cs-CZ" sz="3600" dirty="0"/>
          </a:p>
        </p:txBody>
      </p:sp>
      <p:sp>
        <p:nvSpPr>
          <p:cNvPr id="3" name="Zástupný symbol pro obsah 2"/>
          <p:cNvSpPr>
            <a:spLocks noGrp="1"/>
          </p:cNvSpPr>
          <p:nvPr>
            <p:ph idx="1"/>
          </p:nvPr>
        </p:nvSpPr>
        <p:spPr/>
        <p:txBody>
          <a:bodyPr/>
          <a:lstStyle/>
          <a:p>
            <a:pPr marL="324000" indent="-324000">
              <a:lnSpc>
                <a:spcPct val="80000"/>
              </a:lnSpc>
              <a:spcBef>
                <a:spcPts val="0"/>
              </a:spcBef>
              <a:spcAft>
                <a:spcPts val="600"/>
              </a:spcAft>
            </a:pPr>
            <a:r>
              <a:rPr lang="cs-CZ" dirty="0" smtClean="0">
                <a:latin typeface="Arial Narrow" panose="020B0606020202030204" pitchFamily="34" charset="0"/>
              </a:rPr>
              <a:t>Řada </a:t>
            </a:r>
            <a:r>
              <a:rPr lang="cs-CZ" b="1" dirty="0" smtClean="0">
                <a:latin typeface="Arial Narrow" panose="020B0606020202030204" pitchFamily="34" charset="0"/>
              </a:rPr>
              <a:t>doporučení do oboru </a:t>
            </a:r>
            <a:r>
              <a:rPr lang="cs-CZ" i="1" dirty="0" smtClean="0">
                <a:latin typeface="Arial Narrow" panose="020B0606020202030204" pitchFamily="34" charset="0"/>
              </a:rPr>
              <a:t>(kariérní řády, změny v organizace personální práce, rozvoj </a:t>
            </a:r>
            <a:r>
              <a:rPr lang="cs-CZ" i="1" dirty="0" err="1" smtClean="0">
                <a:latin typeface="Arial Narrow" panose="020B0606020202030204" pitchFamily="34" charset="0"/>
              </a:rPr>
              <a:t>mentoringu</a:t>
            </a:r>
            <a:r>
              <a:rPr lang="cs-CZ" i="1" dirty="0" smtClean="0">
                <a:latin typeface="Arial Narrow" panose="020B0606020202030204" pitchFamily="34" charset="0"/>
              </a:rPr>
              <a:t>, sdílená místa, A-M, </a:t>
            </a:r>
            <a:r>
              <a:rPr lang="cs-CZ" i="1" dirty="0" err="1" smtClean="0">
                <a:latin typeface="Arial Narrow" panose="020B0606020202030204" pitchFamily="34" charset="0"/>
              </a:rPr>
              <a:t>teambuilding</a:t>
            </a:r>
            <a:r>
              <a:rPr lang="cs-CZ" i="1" dirty="0" smtClean="0">
                <a:latin typeface="Arial Narrow" panose="020B0606020202030204" pitchFamily="34" charset="0"/>
              </a:rPr>
              <a:t> a motivace pracovníků, koncepce vzdělávání, prostředí, bezbariérovost ad.)</a:t>
            </a:r>
          </a:p>
          <a:p>
            <a:pPr marL="324000" indent="-324000">
              <a:lnSpc>
                <a:spcPct val="80000"/>
              </a:lnSpc>
              <a:spcBef>
                <a:spcPts val="0"/>
              </a:spcBef>
              <a:spcAft>
                <a:spcPts val="600"/>
              </a:spcAft>
            </a:pPr>
            <a:endParaRPr lang="cs-CZ" dirty="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4064214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dirty="0" smtClean="0">
                <a:latin typeface="Arial Black" panose="020B0A04020102020204" pitchFamily="34" charset="0"/>
              </a:rPr>
              <a:t>Strukturované rozhovory</a:t>
            </a:r>
            <a:endParaRPr lang="cs-CZ" sz="3600" dirty="0">
              <a:latin typeface="Arial Black" panose="020B0A04020102020204" pitchFamily="34" charset="0"/>
            </a:endParaRPr>
          </a:p>
        </p:txBody>
      </p:sp>
      <p:sp>
        <p:nvSpPr>
          <p:cNvPr id="3" name="Zástupný symbol pro obsah 2"/>
          <p:cNvSpPr>
            <a:spLocks noGrp="1"/>
          </p:cNvSpPr>
          <p:nvPr>
            <p:ph idx="1"/>
          </p:nvPr>
        </p:nvSpPr>
        <p:spPr>
          <a:xfrm>
            <a:off x="457200" y="1600200"/>
            <a:ext cx="8435280" cy="4781128"/>
          </a:xfrm>
        </p:spPr>
        <p:txBody>
          <a:bodyPr>
            <a:noAutofit/>
          </a:bodyPr>
          <a:lstStyle/>
          <a:p>
            <a:pPr marL="324000" lvl="0" indent="-324000">
              <a:lnSpc>
                <a:spcPct val="80000"/>
              </a:lnSpc>
              <a:spcBef>
                <a:spcPts val="0"/>
              </a:spcBef>
              <a:spcAft>
                <a:spcPts val="600"/>
              </a:spcAft>
            </a:pPr>
            <a:r>
              <a:rPr lang="cs-CZ" sz="2800" b="1" dirty="0" smtClean="0">
                <a:latin typeface="Arial Narrow" panose="020B0606020202030204" pitchFamily="34" charset="0"/>
              </a:rPr>
              <a:t>Zvyšování </a:t>
            </a:r>
            <a:r>
              <a:rPr lang="cs-CZ" sz="2800" b="1" dirty="0">
                <a:latin typeface="Arial Narrow" panose="020B0606020202030204" pitchFamily="34" charset="0"/>
              </a:rPr>
              <a:t>věku pro odchod do starobního důchodu je </a:t>
            </a:r>
            <a:r>
              <a:rPr lang="cs-CZ" sz="2800" b="1" dirty="0" smtClean="0">
                <a:latin typeface="Arial Narrow" panose="020B0606020202030204" pitchFamily="34" charset="0"/>
              </a:rPr>
              <a:t>nevyhnutelné </a:t>
            </a:r>
            <a:r>
              <a:rPr lang="cs-CZ" sz="2800" dirty="0" smtClean="0">
                <a:latin typeface="Arial Narrow" panose="020B0606020202030204" pitchFamily="34" charset="0"/>
              </a:rPr>
              <a:t>(15:5)</a:t>
            </a:r>
          </a:p>
          <a:p>
            <a:pPr marL="324000" lvl="0" indent="-324000">
              <a:lnSpc>
                <a:spcPct val="80000"/>
              </a:lnSpc>
              <a:spcBef>
                <a:spcPts val="0"/>
              </a:spcBef>
              <a:spcAft>
                <a:spcPts val="600"/>
              </a:spcAft>
            </a:pPr>
            <a:r>
              <a:rPr lang="cs-CZ" sz="2800" dirty="0" smtClean="0">
                <a:latin typeface="Arial Narrow" panose="020B0606020202030204" pitchFamily="34" charset="0"/>
              </a:rPr>
              <a:t>Některých </a:t>
            </a:r>
            <a:r>
              <a:rPr lang="cs-CZ" sz="2800" b="1" dirty="0" smtClean="0">
                <a:latin typeface="Arial Narrow" panose="020B0606020202030204" pitchFamily="34" charset="0"/>
              </a:rPr>
              <a:t>profesí v knihovnách </a:t>
            </a:r>
            <a:r>
              <a:rPr lang="cs-CZ" sz="2800" b="1" dirty="0">
                <a:latin typeface="Arial Narrow" panose="020B0606020202030204" pitchFamily="34" charset="0"/>
              </a:rPr>
              <a:t>se změny </a:t>
            </a:r>
            <a:r>
              <a:rPr lang="cs-CZ" sz="2800" dirty="0">
                <a:latin typeface="Arial Narrow" panose="020B0606020202030204" pitchFamily="34" charset="0"/>
              </a:rPr>
              <a:t>způsobené prodloužením věku odchodu do důchodu </a:t>
            </a:r>
            <a:r>
              <a:rPr lang="cs-CZ" sz="2800" b="1" dirty="0" smtClean="0">
                <a:latin typeface="Arial Narrow" panose="020B0606020202030204" pitchFamily="34" charset="0"/>
              </a:rPr>
              <a:t>dotknou</a:t>
            </a:r>
            <a:r>
              <a:rPr lang="cs-CZ" sz="2800" dirty="0" smtClean="0">
                <a:latin typeface="Arial Narrow" panose="020B0606020202030204" pitchFamily="34" charset="0"/>
              </a:rPr>
              <a:t> (19:1)</a:t>
            </a:r>
            <a:endParaRPr lang="cs-CZ" sz="2800" dirty="0">
              <a:latin typeface="Arial Narrow" panose="020B0606020202030204" pitchFamily="34" charset="0"/>
            </a:endParaRPr>
          </a:p>
          <a:p>
            <a:pPr marL="324000" lvl="0" indent="-324000">
              <a:lnSpc>
                <a:spcPct val="80000"/>
              </a:lnSpc>
              <a:spcBef>
                <a:spcPts val="0"/>
              </a:spcBef>
              <a:spcAft>
                <a:spcPts val="600"/>
              </a:spcAft>
            </a:pPr>
            <a:r>
              <a:rPr lang="cs-CZ" sz="2800" dirty="0" smtClean="0">
                <a:latin typeface="Arial Narrow" panose="020B0606020202030204" pitchFamily="34" charset="0"/>
              </a:rPr>
              <a:t>Knihovny se </a:t>
            </a:r>
            <a:r>
              <a:rPr lang="cs-CZ" sz="2800" dirty="0">
                <a:latin typeface="Arial Narrow" panose="020B0606020202030204" pitchFamily="34" charset="0"/>
              </a:rPr>
              <a:t>na dopady způsobené změnami </a:t>
            </a:r>
            <a:r>
              <a:rPr lang="cs-CZ" sz="2800" dirty="0" smtClean="0">
                <a:latin typeface="Arial Narrow" panose="020B0606020202030204" pitchFamily="34" charset="0"/>
              </a:rPr>
              <a:t>většinou </a:t>
            </a:r>
            <a:r>
              <a:rPr lang="cs-CZ" sz="2800" b="1" dirty="0" smtClean="0">
                <a:latin typeface="Arial Narrow" panose="020B0606020202030204" pitchFamily="34" charset="0"/>
              </a:rPr>
              <a:t>budou připravovat, až to bude aktuální </a:t>
            </a:r>
            <a:r>
              <a:rPr lang="cs-CZ" sz="2800" dirty="0" smtClean="0">
                <a:latin typeface="Arial Narrow" panose="020B0606020202030204" pitchFamily="34" charset="0"/>
              </a:rPr>
              <a:t>(13)</a:t>
            </a:r>
            <a:endParaRPr lang="cs-CZ" sz="2800" dirty="0">
              <a:latin typeface="Arial Narrow" panose="020B0606020202030204" pitchFamily="34" charset="0"/>
            </a:endParaRPr>
          </a:p>
          <a:p>
            <a:pPr marL="324000" lvl="0" indent="-324000">
              <a:lnSpc>
                <a:spcPct val="80000"/>
              </a:lnSpc>
              <a:spcBef>
                <a:spcPts val="0"/>
              </a:spcBef>
              <a:spcAft>
                <a:spcPts val="600"/>
              </a:spcAft>
            </a:pPr>
            <a:r>
              <a:rPr lang="cs-CZ" sz="2800" dirty="0" smtClean="0">
                <a:latin typeface="Arial Narrow" panose="020B0606020202030204" pitchFamily="34" charset="0"/>
              </a:rPr>
              <a:t>Pro </a:t>
            </a:r>
            <a:r>
              <a:rPr lang="cs-CZ" sz="2800" dirty="0">
                <a:latin typeface="Arial Narrow" panose="020B0606020202030204" pitchFamily="34" charset="0"/>
              </a:rPr>
              <a:t>zaměstnavatele </a:t>
            </a:r>
            <a:r>
              <a:rPr lang="cs-CZ" sz="2800" b="1" dirty="0" smtClean="0">
                <a:latin typeface="Arial Narrow" panose="020B0606020202030204" pitchFamily="34" charset="0"/>
              </a:rPr>
              <a:t>půjde o </a:t>
            </a:r>
            <a:r>
              <a:rPr lang="cs-CZ" sz="2800" b="1" dirty="0">
                <a:latin typeface="Arial Narrow" panose="020B0606020202030204" pitchFamily="34" charset="0"/>
              </a:rPr>
              <a:t>neproduktivní náklady </a:t>
            </a:r>
            <a:r>
              <a:rPr lang="cs-CZ" sz="2800" b="1" dirty="0" smtClean="0">
                <a:latin typeface="Arial Narrow" panose="020B0606020202030204" pitchFamily="34" charset="0"/>
              </a:rPr>
              <a:t> </a:t>
            </a:r>
            <a:r>
              <a:rPr lang="cs-CZ" sz="2800" dirty="0" smtClean="0">
                <a:latin typeface="Arial Narrow" panose="020B0606020202030204" pitchFamily="34" charset="0"/>
              </a:rPr>
              <a:t>(16:4)</a:t>
            </a:r>
            <a:endParaRPr lang="cs-CZ" sz="2800" dirty="0">
              <a:latin typeface="Arial Narrow" panose="020B0606020202030204" pitchFamily="34" charset="0"/>
            </a:endParaRPr>
          </a:p>
          <a:p>
            <a:pPr marL="324000" indent="-324000">
              <a:lnSpc>
                <a:spcPct val="80000"/>
              </a:lnSpc>
              <a:spcBef>
                <a:spcPts val="0"/>
              </a:spcBef>
              <a:spcAft>
                <a:spcPts val="600"/>
              </a:spcAft>
            </a:pPr>
            <a:r>
              <a:rPr lang="cs-CZ" sz="2400" i="1" dirty="0" smtClean="0">
                <a:latin typeface="Arial Narrow" panose="020B0606020202030204" pitchFamily="34" charset="0"/>
              </a:rPr>
              <a:t>Výkon </a:t>
            </a:r>
            <a:r>
              <a:rPr lang="cs-CZ" sz="2400" i="1" dirty="0">
                <a:latin typeface="Arial Narrow" panose="020B0606020202030204" pitchFamily="34" charset="0"/>
              </a:rPr>
              <a:t>nesouvisí pouze s věkem, ale s osobním nastavením jedince. Není to tak, že všichni starší jsou výrazně neproduktivní, to mohou být i mladí. Věk může ovlivňovat výkonnost, ale nemusí nutně ovlivňovat kvalitu práce a tím i celkový výkon pracovníka a jeho „užitečnost“ pro organizaci</a:t>
            </a:r>
            <a:r>
              <a:rPr lang="cs-CZ" sz="2800" i="1" dirty="0">
                <a:latin typeface="Arial Narrow" panose="020B0606020202030204" pitchFamily="34" charset="0"/>
              </a:rPr>
              <a:t>. </a:t>
            </a:r>
            <a:endParaRPr lang="cs-CZ" sz="2800" i="1" dirty="0" smtClean="0">
              <a:latin typeface="Arial Narrow" panose="020B060602020203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6177898"/>
            <a:ext cx="7092280" cy="680102"/>
          </a:xfrm>
          <a:prstGeom prst="rect">
            <a:avLst/>
          </a:prstGeom>
        </p:spPr>
      </p:pic>
    </p:spTree>
    <p:extLst>
      <p:ext uri="{BB962C8B-B14F-4D97-AF65-F5344CB8AC3E}">
        <p14:creationId xmlns:p14="http://schemas.microsoft.com/office/powerpoint/2010/main" val="1966560038"/>
      </p:ext>
    </p:extLst>
  </p:cSld>
  <p:clrMapOvr>
    <a:masterClrMapping/>
  </p:clrMapOvr>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301</TotalTime>
  <Words>594</Words>
  <Application>Microsoft Office PowerPoint</Application>
  <PresentationFormat>Předvádění na obrazovce (4:3)</PresentationFormat>
  <Paragraphs>59</Paragraphs>
  <Slides>14</Slides>
  <Notes>0</Notes>
  <HiddenSlides>0</HiddenSlides>
  <MMClips>0</MMClips>
  <ScaleCrop>false</ScaleCrop>
  <HeadingPairs>
    <vt:vector size="4" baseType="variant">
      <vt:variant>
        <vt:lpstr>Motiv</vt:lpstr>
      </vt:variant>
      <vt:variant>
        <vt:i4>1</vt:i4>
      </vt:variant>
      <vt:variant>
        <vt:lpstr>Nadpisy snímků</vt:lpstr>
      </vt:variant>
      <vt:variant>
        <vt:i4>14</vt:i4>
      </vt:variant>
    </vt:vector>
  </HeadingPairs>
  <TitlesOfParts>
    <vt:vector size="15" baseType="lpstr">
      <vt:lpstr>Motiv systému Office</vt:lpstr>
      <vt:lpstr>Platforma Kultura – knihovny </vt:lpstr>
      <vt:lpstr>Průběh projektu v platformě</vt:lpstr>
      <vt:lpstr>Specifika platformy</vt:lpstr>
      <vt:lpstr>Hlavní výstupy a potřeby</vt:lpstr>
      <vt:lpstr>Hlavní výstupy a potřeby</vt:lpstr>
      <vt:lpstr>Hlavní výstupy a potřeby</vt:lpstr>
      <vt:lpstr>Hlavní výstupy a potřeby</vt:lpstr>
      <vt:lpstr>Hlavní výstupy a potřeby</vt:lpstr>
      <vt:lpstr>Strukturované rozhovory</vt:lpstr>
      <vt:lpstr>Strukturované rozhovory</vt:lpstr>
      <vt:lpstr>Strukturované rozhovory</vt:lpstr>
      <vt:lpstr>Strukturované rozhovory</vt:lpstr>
      <vt:lpstr>Přínos projektu v oboru</vt:lpstr>
      <vt:lpstr>Přínos projektu v oboru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Platforma Kultura - knihovny</dc:title>
  <dc:creator>Zlata</dc:creator>
  <cp:lastModifiedBy>Zlata</cp:lastModifiedBy>
  <cp:revision>21</cp:revision>
  <dcterms:created xsi:type="dcterms:W3CDTF">2015-06-13T16:16:53Z</dcterms:created>
  <dcterms:modified xsi:type="dcterms:W3CDTF">2015-06-16T19:16:23Z</dcterms:modified>
</cp:coreProperties>
</file>