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6" r:id="rId2"/>
    <p:sldId id="274" r:id="rId3"/>
    <p:sldId id="276" r:id="rId4"/>
    <p:sldId id="277" r:id="rId5"/>
    <p:sldId id="278" r:id="rId6"/>
    <p:sldId id="279" r:id="rId7"/>
    <p:sldId id="280" r:id="rId8"/>
  </p:sldIdLst>
  <p:sldSz cx="9144000" cy="6858000" type="screen4x3"/>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Střední styl 2 – zvýraznění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33" autoAdjust="0"/>
    <p:restoredTop sz="94660"/>
  </p:normalViewPr>
  <p:slideViewPr>
    <p:cSldViewPr>
      <p:cViewPr>
        <p:scale>
          <a:sx n="77" d="100"/>
          <a:sy n="77" d="100"/>
        </p:scale>
        <p:origin x="-786" y="18"/>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03E3BC1-6807-4E92-8EF9-3B72E18F50BF}" type="datetimeFigureOut">
              <a:rPr lang="cs-CZ" smtClean="0"/>
              <a:pPr/>
              <a:t>28.4.2015</a:t>
            </a:fld>
            <a:endParaRPr lang="cs-CZ"/>
          </a:p>
        </p:txBody>
      </p:sp>
      <p:sp>
        <p:nvSpPr>
          <p:cNvPr id="4" name="Zástupný symbol pro obrázek snímku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cs-CZ"/>
          </a:p>
        </p:txBody>
      </p:sp>
      <p:sp>
        <p:nvSpPr>
          <p:cNvPr id="5" name="Zástupný symbol pro poznámky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6" name="Zástupný symbol pro zápatí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cs-CZ"/>
          </a:p>
        </p:txBody>
      </p:sp>
      <p:sp>
        <p:nvSpPr>
          <p:cNvPr id="7" name="Zástupný symbol pro číslo snímku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A02EFDB-7C9B-4C76-BC92-79D7ADAD77B7}" type="slidenum">
              <a:rPr lang="cs-CZ" smtClean="0"/>
              <a:pPr/>
              <a:t>‹#›</a:t>
            </a:fld>
            <a:endParaRPr lang="cs-CZ"/>
          </a:p>
        </p:txBody>
      </p:sp>
    </p:spTree>
    <p:extLst>
      <p:ext uri="{BB962C8B-B14F-4D97-AF65-F5344CB8AC3E}">
        <p14:creationId xmlns:p14="http://schemas.microsoft.com/office/powerpoint/2010/main" val="13998697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2130425"/>
            <a:ext cx="7772400" cy="1470025"/>
          </a:xfrm>
        </p:spPr>
        <p:txBody>
          <a:bodyPr/>
          <a:lstStyle/>
          <a:p>
            <a:r>
              <a:rPr lang="cs-CZ" smtClean="0"/>
              <a:t>Kliknutím lze upravit styl.</a:t>
            </a:r>
            <a:endParaRPr lang="cs-CZ"/>
          </a:p>
        </p:txBody>
      </p:sp>
      <p:sp>
        <p:nvSpPr>
          <p:cNvPr id="3" name="Podnadpis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s-CZ" smtClean="0"/>
              <a:t>Kliknutím lze upravit styl předlohy.</a:t>
            </a:r>
            <a:endParaRPr lang="cs-CZ"/>
          </a:p>
        </p:txBody>
      </p:sp>
      <p:sp>
        <p:nvSpPr>
          <p:cNvPr id="4" name="Zástupný symbol pro datum 3"/>
          <p:cNvSpPr>
            <a:spLocks noGrp="1"/>
          </p:cNvSpPr>
          <p:nvPr>
            <p:ph type="dt" sz="half" idx="10"/>
          </p:nvPr>
        </p:nvSpPr>
        <p:spPr/>
        <p:txBody>
          <a:bodyPr/>
          <a:lstStyle/>
          <a:p>
            <a:fld id="{FAB2513B-3384-48D9-9B65-69B208EC40C4}" type="datetimeFigureOut">
              <a:rPr lang="cs-CZ" smtClean="0"/>
              <a:pPr/>
              <a:t>28.4.2015</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4FF3DB84-FE71-4876-A68F-75542E9F9A24}" type="slidenum">
              <a:rPr lang="cs-CZ" smtClean="0"/>
              <a:pPr/>
              <a:t>‹#›</a:t>
            </a:fld>
            <a:endParaRPr lang="cs-CZ"/>
          </a:p>
        </p:txBody>
      </p:sp>
    </p:spTree>
    <p:extLst>
      <p:ext uri="{BB962C8B-B14F-4D97-AF65-F5344CB8AC3E}">
        <p14:creationId xmlns:p14="http://schemas.microsoft.com/office/powerpoint/2010/main" val="41786642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svislý text 2"/>
          <p:cNvSpPr>
            <a:spLocks noGrp="1"/>
          </p:cNvSpPr>
          <p:nvPr>
            <p:ph type="body" orient="vert" idx="1"/>
          </p:nvPr>
        </p:nvSpPr>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FAB2513B-3384-48D9-9B65-69B208EC40C4}" type="datetimeFigureOut">
              <a:rPr lang="cs-CZ" smtClean="0"/>
              <a:pPr/>
              <a:t>28.4.2015</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4FF3DB84-FE71-4876-A68F-75542E9F9A24}" type="slidenum">
              <a:rPr lang="cs-CZ" smtClean="0"/>
              <a:pPr/>
              <a:t>‹#›</a:t>
            </a:fld>
            <a:endParaRPr lang="cs-CZ"/>
          </a:p>
        </p:txBody>
      </p:sp>
    </p:spTree>
    <p:extLst>
      <p:ext uri="{BB962C8B-B14F-4D97-AF65-F5344CB8AC3E}">
        <p14:creationId xmlns:p14="http://schemas.microsoft.com/office/powerpoint/2010/main" val="27894487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629400" y="274638"/>
            <a:ext cx="2057400" cy="5851525"/>
          </a:xfrm>
        </p:spPr>
        <p:txBody>
          <a:bodyPr vert="eaVert"/>
          <a:lstStyle/>
          <a:p>
            <a:r>
              <a:rPr lang="cs-CZ" smtClean="0"/>
              <a:t>Kliknutím lze upravit styl.</a:t>
            </a:r>
            <a:endParaRPr lang="cs-CZ"/>
          </a:p>
        </p:txBody>
      </p:sp>
      <p:sp>
        <p:nvSpPr>
          <p:cNvPr id="3" name="Zástupný symbol pro svislý text 2"/>
          <p:cNvSpPr>
            <a:spLocks noGrp="1"/>
          </p:cNvSpPr>
          <p:nvPr>
            <p:ph type="body" orient="vert" idx="1"/>
          </p:nvPr>
        </p:nvSpPr>
        <p:spPr>
          <a:xfrm>
            <a:off x="457200" y="274638"/>
            <a:ext cx="6019800" cy="5851525"/>
          </a:xfrm>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FAB2513B-3384-48D9-9B65-69B208EC40C4}" type="datetimeFigureOut">
              <a:rPr lang="cs-CZ" smtClean="0"/>
              <a:pPr/>
              <a:t>28.4.2015</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4FF3DB84-FE71-4876-A68F-75542E9F9A24}" type="slidenum">
              <a:rPr lang="cs-CZ" smtClean="0"/>
              <a:pPr/>
              <a:t>‹#›</a:t>
            </a:fld>
            <a:endParaRPr lang="cs-CZ"/>
          </a:p>
        </p:txBody>
      </p:sp>
    </p:spTree>
    <p:extLst>
      <p:ext uri="{BB962C8B-B14F-4D97-AF65-F5344CB8AC3E}">
        <p14:creationId xmlns:p14="http://schemas.microsoft.com/office/powerpoint/2010/main" val="36297409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idx="1"/>
          </p:nvPr>
        </p:nvSpPr>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FAB2513B-3384-48D9-9B65-69B208EC40C4}" type="datetimeFigureOut">
              <a:rPr lang="cs-CZ" smtClean="0"/>
              <a:pPr/>
              <a:t>28.4.2015</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4FF3DB84-FE71-4876-A68F-75542E9F9A24}" type="slidenum">
              <a:rPr lang="cs-CZ" smtClean="0"/>
              <a:pPr/>
              <a:t>‹#›</a:t>
            </a:fld>
            <a:endParaRPr lang="cs-CZ"/>
          </a:p>
        </p:txBody>
      </p:sp>
    </p:spTree>
    <p:extLst>
      <p:ext uri="{BB962C8B-B14F-4D97-AF65-F5344CB8AC3E}">
        <p14:creationId xmlns:p14="http://schemas.microsoft.com/office/powerpoint/2010/main" val="19587115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cs-CZ" smtClean="0"/>
              <a:t>Kliknutím lze upravit styl.</a:t>
            </a:r>
            <a:endParaRPr lang="cs-CZ"/>
          </a:p>
        </p:txBody>
      </p:sp>
      <p:sp>
        <p:nvSpPr>
          <p:cNvPr id="3" name="Zástupný symbol pro tex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smtClean="0"/>
              <a:t>Kliknutím lze upravit styly předlohy textu.</a:t>
            </a:r>
          </a:p>
        </p:txBody>
      </p:sp>
      <p:sp>
        <p:nvSpPr>
          <p:cNvPr id="4" name="Zástupný symbol pro datum 3"/>
          <p:cNvSpPr>
            <a:spLocks noGrp="1"/>
          </p:cNvSpPr>
          <p:nvPr>
            <p:ph type="dt" sz="half" idx="10"/>
          </p:nvPr>
        </p:nvSpPr>
        <p:spPr/>
        <p:txBody>
          <a:bodyPr/>
          <a:lstStyle/>
          <a:p>
            <a:fld id="{FAB2513B-3384-48D9-9B65-69B208EC40C4}" type="datetimeFigureOut">
              <a:rPr lang="cs-CZ" smtClean="0"/>
              <a:pPr/>
              <a:t>28.4.2015</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4FF3DB84-FE71-4876-A68F-75542E9F9A24}" type="slidenum">
              <a:rPr lang="cs-CZ" smtClean="0"/>
              <a:pPr/>
              <a:t>‹#›</a:t>
            </a:fld>
            <a:endParaRPr lang="cs-CZ"/>
          </a:p>
        </p:txBody>
      </p:sp>
    </p:spTree>
    <p:extLst>
      <p:ext uri="{BB962C8B-B14F-4D97-AF65-F5344CB8AC3E}">
        <p14:creationId xmlns:p14="http://schemas.microsoft.com/office/powerpoint/2010/main" val="39508400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datum 4"/>
          <p:cNvSpPr>
            <a:spLocks noGrp="1"/>
          </p:cNvSpPr>
          <p:nvPr>
            <p:ph type="dt" sz="half" idx="10"/>
          </p:nvPr>
        </p:nvSpPr>
        <p:spPr/>
        <p:txBody>
          <a:bodyPr/>
          <a:lstStyle/>
          <a:p>
            <a:fld id="{FAB2513B-3384-48D9-9B65-69B208EC40C4}" type="datetimeFigureOut">
              <a:rPr lang="cs-CZ" smtClean="0"/>
              <a:pPr/>
              <a:t>28.4.2015</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4FF3DB84-FE71-4876-A68F-75542E9F9A24}" type="slidenum">
              <a:rPr lang="cs-CZ" smtClean="0"/>
              <a:pPr/>
              <a:t>‹#›</a:t>
            </a:fld>
            <a:endParaRPr lang="cs-CZ"/>
          </a:p>
        </p:txBody>
      </p:sp>
    </p:spTree>
    <p:extLst>
      <p:ext uri="{BB962C8B-B14F-4D97-AF65-F5344CB8AC3E}">
        <p14:creationId xmlns:p14="http://schemas.microsoft.com/office/powerpoint/2010/main" val="4056672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a:lvl1pPr>
          </a:lstStyle>
          <a:p>
            <a:r>
              <a:rPr lang="cs-CZ" smtClean="0"/>
              <a:t>Kliknutím lze upravit styl.</a:t>
            </a:r>
            <a:endParaRPr lang="cs-CZ"/>
          </a:p>
        </p:txBody>
      </p:sp>
      <p:sp>
        <p:nvSpPr>
          <p:cNvPr id="3" name="Zástupný symbol pro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4" name="Zástupný symbol pro obsah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6" name="Zástupný symbol pro obsah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7" name="Zástupný symbol pro datum 6"/>
          <p:cNvSpPr>
            <a:spLocks noGrp="1"/>
          </p:cNvSpPr>
          <p:nvPr>
            <p:ph type="dt" sz="half" idx="10"/>
          </p:nvPr>
        </p:nvSpPr>
        <p:spPr/>
        <p:txBody>
          <a:bodyPr/>
          <a:lstStyle/>
          <a:p>
            <a:fld id="{FAB2513B-3384-48D9-9B65-69B208EC40C4}" type="datetimeFigureOut">
              <a:rPr lang="cs-CZ" smtClean="0"/>
              <a:pPr/>
              <a:t>28.4.2015</a:t>
            </a:fld>
            <a:endParaRPr lang="cs-CZ"/>
          </a:p>
        </p:txBody>
      </p:sp>
      <p:sp>
        <p:nvSpPr>
          <p:cNvPr id="8" name="Zástupný symbol pro zápatí 7"/>
          <p:cNvSpPr>
            <a:spLocks noGrp="1"/>
          </p:cNvSpPr>
          <p:nvPr>
            <p:ph type="ftr" sz="quarter" idx="11"/>
          </p:nvPr>
        </p:nvSpPr>
        <p:spPr/>
        <p:txBody>
          <a:bodyPr/>
          <a:lstStyle/>
          <a:p>
            <a:endParaRPr lang="cs-CZ"/>
          </a:p>
        </p:txBody>
      </p:sp>
      <p:sp>
        <p:nvSpPr>
          <p:cNvPr id="9" name="Zástupný symbol pro číslo snímku 8"/>
          <p:cNvSpPr>
            <a:spLocks noGrp="1"/>
          </p:cNvSpPr>
          <p:nvPr>
            <p:ph type="sldNum" sz="quarter" idx="12"/>
          </p:nvPr>
        </p:nvSpPr>
        <p:spPr/>
        <p:txBody>
          <a:bodyPr/>
          <a:lstStyle/>
          <a:p>
            <a:fld id="{4FF3DB84-FE71-4876-A68F-75542E9F9A24}" type="slidenum">
              <a:rPr lang="cs-CZ" smtClean="0"/>
              <a:pPr/>
              <a:t>‹#›</a:t>
            </a:fld>
            <a:endParaRPr lang="cs-CZ"/>
          </a:p>
        </p:txBody>
      </p:sp>
    </p:spTree>
    <p:extLst>
      <p:ext uri="{BB962C8B-B14F-4D97-AF65-F5344CB8AC3E}">
        <p14:creationId xmlns:p14="http://schemas.microsoft.com/office/powerpoint/2010/main" val="7560770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datum 2"/>
          <p:cNvSpPr>
            <a:spLocks noGrp="1"/>
          </p:cNvSpPr>
          <p:nvPr>
            <p:ph type="dt" sz="half" idx="10"/>
          </p:nvPr>
        </p:nvSpPr>
        <p:spPr/>
        <p:txBody>
          <a:bodyPr/>
          <a:lstStyle/>
          <a:p>
            <a:fld id="{FAB2513B-3384-48D9-9B65-69B208EC40C4}" type="datetimeFigureOut">
              <a:rPr lang="cs-CZ" smtClean="0"/>
              <a:pPr/>
              <a:t>28.4.2015</a:t>
            </a:fld>
            <a:endParaRPr lang="cs-CZ"/>
          </a:p>
        </p:txBody>
      </p:sp>
      <p:sp>
        <p:nvSpPr>
          <p:cNvPr id="4" name="Zástupný symbol pro zápatí 3"/>
          <p:cNvSpPr>
            <a:spLocks noGrp="1"/>
          </p:cNvSpPr>
          <p:nvPr>
            <p:ph type="ftr" sz="quarter" idx="11"/>
          </p:nvPr>
        </p:nvSpPr>
        <p:spPr/>
        <p:txBody>
          <a:bodyPr/>
          <a:lstStyle/>
          <a:p>
            <a:endParaRPr lang="cs-CZ"/>
          </a:p>
        </p:txBody>
      </p:sp>
      <p:sp>
        <p:nvSpPr>
          <p:cNvPr id="5" name="Zástupný symbol pro číslo snímku 4"/>
          <p:cNvSpPr>
            <a:spLocks noGrp="1"/>
          </p:cNvSpPr>
          <p:nvPr>
            <p:ph type="sldNum" sz="quarter" idx="12"/>
          </p:nvPr>
        </p:nvSpPr>
        <p:spPr/>
        <p:txBody>
          <a:bodyPr/>
          <a:lstStyle/>
          <a:p>
            <a:fld id="{4FF3DB84-FE71-4876-A68F-75542E9F9A24}" type="slidenum">
              <a:rPr lang="cs-CZ" smtClean="0"/>
              <a:pPr/>
              <a:t>‹#›</a:t>
            </a:fld>
            <a:endParaRPr lang="cs-CZ"/>
          </a:p>
        </p:txBody>
      </p:sp>
    </p:spTree>
    <p:extLst>
      <p:ext uri="{BB962C8B-B14F-4D97-AF65-F5344CB8AC3E}">
        <p14:creationId xmlns:p14="http://schemas.microsoft.com/office/powerpoint/2010/main" val="31948436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p:cNvSpPr>
            <a:spLocks noGrp="1"/>
          </p:cNvSpPr>
          <p:nvPr>
            <p:ph type="dt" sz="half" idx="10"/>
          </p:nvPr>
        </p:nvSpPr>
        <p:spPr/>
        <p:txBody>
          <a:bodyPr/>
          <a:lstStyle/>
          <a:p>
            <a:fld id="{FAB2513B-3384-48D9-9B65-69B208EC40C4}" type="datetimeFigureOut">
              <a:rPr lang="cs-CZ" smtClean="0"/>
              <a:pPr/>
              <a:t>28.4.2015</a:t>
            </a:fld>
            <a:endParaRPr lang="cs-CZ"/>
          </a:p>
        </p:txBody>
      </p:sp>
      <p:sp>
        <p:nvSpPr>
          <p:cNvPr id="3" name="Zástupný symbol pro zápatí 2"/>
          <p:cNvSpPr>
            <a:spLocks noGrp="1"/>
          </p:cNvSpPr>
          <p:nvPr>
            <p:ph type="ftr" sz="quarter" idx="11"/>
          </p:nvPr>
        </p:nvSpPr>
        <p:spPr/>
        <p:txBody>
          <a:bodyPr/>
          <a:lstStyle/>
          <a:p>
            <a:endParaRPr lang="cs-CZ"/>
          </a:p>
        </p:txBody>
      </p:sp>
      <p:sp>
        <p:nvSpPr>
          <p:cNvPr id="4" name="Zástupný symbol pro číslo snímku 3"/>
          <p:cNvSpPr>
            <a:spLocks noGrp="1"/>
          </p:cNvSpPr>
          <p:nvPr>
            <p:ph type="sldNum" sz="quarter" idx="12"/>
          </p:nvPr>
        </p:nvSpPr>
        <p:spPr/>
        <p:txBody>
          <a:bodyPr/>
          <a:lstStyle/>
          <a:p>
            <a:fld id="{4FF3DB84-FE71-4876-A68F-75542E9F9A24}" type="slidenum">
              <a:rPr lang="cs-CZ" smtClean="0"/>
              <a:pPr/>
              <a:t>‹#›</a:t>
            </a:fld>
            <a:endParaRPr lang="cs-CZ"/>
          </a:p>
        </p:txBody>
      </p:sp>
    </p:spTree>
    <p:extLst>
      <p:ext uri="{BB962C8B-B14F-4D97-AF65-F5344CB8AC3E}">
        <p14:creationId xmlns:p14="http://schemas.microsoft.com/office/powerpoint/2010/main" val="26118667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anchor="b"/>
          <a:lstStyle>
            <a:lvl1pPr algn="l">
              <a:defRPr sz="2000" b="1"/>
            </a:lvl1pPr>
          </a:lstStyle>
          <a:p>
            <a:r>
              <a:rPr lang="cs-CZ" smtClean="0"/>
              <a:t>Kliknutím lze upravit styl.</a:t>
            </a:r>
            <a:endParaRPr lang="cs-CZ"/>
          </a:p>
        </p:txBody>
      </p:sp>
      <p:sp>
        <p:nvSpPr>
          <p:cNvPr id="3" name="Zástupný symbol pro obsah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Zástupný symbol pro datum 4"/>
          <p:cNvSpPr>
            <a:spLocks noGrp="1"/>
          </p:cNvSpPr>
          <p:nvPr>
            <p:ph type="dt" sz="half" idx="10"/>
          </p:nvPr>
        </p:nvSpPr>
        <p:spPr/>
        <p:txBody>
          <a:bodyPr/>
          <a:lstStyle/>
          <a:p>
            <a:fld id="{FAB2513B-3384-48D9-9B65-69B208EC40C4}" type="datetimeFigureOut">
              <a:rPr lang="cs-CZ" smtClean="0"/>
              <a:pPr/>
              <a:t>28.4.2015</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4FF3DB84-FE71-4876-A68F-75542E9F9A24}" type="slidenum">
              <a:rPr lang="cs-CZ" smtClean="0"/>
              <a:pPr/>
              <a:t>‹#›</a:t>
            </a:fld>
            <a:endParaRPr lang="cs-CZ"/>
          </a:p>
        </p:txBody>
      </p:sp>
    </p:spTree>
    <p:extLst>
      <p:ext uri="{BB962C8B-B14F-4D97-AF65-F5344CB8AC3E}">
        <p14:creationId xmlns:p14="http://schemas.microsoft.com/office/powerpoint/2010/main" val="14258125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nchor="b"/>
          <a:lstStyle>
            <a:lvl1pPr algn="l">
              <a:defRPr sz="2000" b="1"/>
            </a:lvl1pPr>
          </a:lstStyle>
          <a:p>
            <a:r>
              <a:rPr lang="cs-CZ" smtClean="0"/>
              <a:t>Kliknutím lze upravit styl.</a:t>
            </a:r>
            <a:endParaRPr lang="cs-CZ"/>
          </a:p>
        </p:txBody>
      </p:sp>
      <p:sp>
        <p:nvSpPr>
          <p:cNvPr id="3" name="Zástupný symbol pro obrázek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Zástupný symbol pro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Zástupný symbol pro datum 4"/>
          <p:cNvSpPr>
            <a:spLocks noGrp="1"/>
          </p:cNvSpPr>
          <p:nvPr>
            <p:ph type="dt" sz="half" idx="10"/>
          </p:nvPr>
        </p:nvSpPr>
        <p:spPr/>
        <p:txBody>
          <a:bodyPr/>
          <a:lstStyle/>
          <a:p>
            <a:fld id="{FAB2513B-3384-48D9-9B65-69B208EC40C4}" type="datetimeFigureOut">
              <a:rPr lang="cs-CZ" smtClean="0"/>
              <a:pPr/>
              <a:t>28.4.2015</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4FF3DB84-FE71-4876-A68F-75542E9F9A24}" type="slidenum">
              <a:rPr lang="cs-CZ" smtClean="0"/>
              <a:pPr/>
              <a:t>‹#›</a:t>
            </a:fld>
            <a:endParaRPr lang="cs-CZ"/>
          </a:p>
        </p:txBody>
      </p:sp>
    </p:spTree>
    <p:extLst>
      <p:ext uri="{BB962C8B-B14F-4D97-AF65-F5344CB8AC3E}">
        <p14:creationId xmlns:p14="http://schemas.microsoft.com/office/powerpoint/2010/main" val="136391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nadpis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cs-CZ" smtClean="0"/>
              <a:t>Kliknutím lze upravit styl.</a:t>
            </a:r>
            <a:endParaRPr lang="cs-CZ"/>
          </a:p>
        </p:txBody>
      </p:sp>
      <p:sp>
        <p:nvSpPr>
          <p:cNvPr id="3" name="Zástupný symbol pro tex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AB2513B-3384-48D9-9B65-69B208EC40C4}" type="datetimeFigureOut">
              <a:rPr lang="cs-CZ" smtClean="0"/>
              <a:pPr/>
              <a:t>28.4.2015</a:t>
            </a:fld>
            <a:endParaRPr lang="cs-CZ"/>
          </a:p>
        </p:txBody>
      </p:sp>
      <p:sp>
        <p:nvSpPr>
          <p:cNvPr id="5" name="Zástupný symbol pro zápatí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cs-CZ"/>
          </a:p>
        </p:txBody>
      </p:sp>
      <p:sp>
        <p:nvSpPr>
          <p:cNvPr id="6" name="Zástupný symbol pro číslo snímku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FF3DB84-FE71-4876-A68F-75542E9F9A24}" type="slidenum">
              <a:rPr lang="cs-CZ" smtClean="0"/>
              <a:pPr/>
              <a:t>‹#›</a:t>
            </a:fld>
            <a:endParaRPr lang="cs-CZ"/>
          </a:p>
        </p:txBody>
      </p:sp>
    </p:spTree>
    <p:extLst>
      <p:ext uri="{BB962C8B-B14F-4D97-AF65-F5344CB8AC3E}">
        <p14:creationId xmlns:p14="http://schemas.microsoft.com/office/powerpoint/2010/main" val="120735397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1196752"/>
            <a:ext cx="7772400" cy="1440160"/>
          </a:xfrm>
        </p:spPr>
        <p:txBody>
          <a:bodyPr>
            <a:normAutofit fontScale="90000"/>
          </a:bodyPr>
          <a:lstStyle/>
          <a:p>
            <a:r>
              <a:rPr lang="cs-CZ" sz="3600" b="1" dirty="0" err="1" smtClean="0">
                <a:solidFill>
                  <a:schemeClr val="tx2">
                    <a:lumMod val="75000"/>
                  </a:schemeClr>
                </a:solidFill>
              </a:rPr>
              <a:t>Age</a:t>
            </a:r>
            <a:r>
              <a:rPr lang="cs-CZ" sz="3600" b="1" dirty="0" smtClean="0">
                <a:solidFill>
                  <a:schemeClr val="tx2">
                    <a:lumMod val="75000"/>
                  </a:schemeClr>
                </a:solidFill>
              </a:rPr>
              <a:t> Management v praxi polygrafického podniku</a:t>
            </a:r>
            <a:br>
              <a:rPr lang="cs-CZ" sz="3600" b="1" dirty="0" smtClean="0">
                <a:solidFill>
                  <a:schemeClr val="tx2">
                    <a:lumMod val="75000"/>
                  </a:schemeClr>
                </a:solidFill>
              </a:rPr>
            </a:br>
            <a:r>
              <a:rPr lang="cs-CZ" sz="3600" b="1" dirty="0" smtClean="0">
                <a:solidFill>
                  <a:schemeClr val="tx2">
                    <a:lumMod val="75000"/>
                  </a:schemeClr>
                </a:solidFill>
              </a:rPr>
              <a:t>Zátěžové EKG </a:t>
            </a:r>
            <a:endParaRPr lang="cs-CZ" sz="3600" b="1" dirty="0">
              <a:solidFill>
                <a:schemeClr val="tx2">
                  <a:lumMod val="75000"/>
                </a:schemeClr>
              </a:solidFill>
            </a:endParaRPr>
          </a:p>
        </p:txBody>
      </p:sp>
      <p:sp>
        <p:nvSpPr>
          <p:cNvPr id="3" name="Podnadpis 2"/>
          <p:cNvSpPr>
            <a:spLocks noGrp="1"/>
          </p:cNvSpPr>
          <p:nvPr>
            <p:ph type="subTitle" idx="1"/>
          </p:nvPr>
        </p:nvSpPr>
        <p:spPr>
          <a:xfrm>
            <a:off x="827584" y="2636912"/>
            <a:ext cx="7848872" cy="3744416"/>
          </a:xfrm>
        </p:spPr>
        <p:txBody>
          <a:bodyPr>
            <a:normAutofit fontScale="85000" lnSpcReduction="10000"/>
          </a:bodyPr>
          <a:lstStyle/>
          <a:p>
            <a:pPr algn="l"/>
            <a:endParaRPr lang="cs-CZ" sz="2400" b="1" dirty="0" smtClean="0">
              <a:solidFill>
                <a:schemeClr val="tx1"/>
              </a:solidFill>
            </a:endParaRPr>
          </a:p>
          <a:p>
            <a:pPr algn="l"/>
            <a:r>
              <a:rPr lang="cs-CZ" sz="2400" b="1" dirty="0" smtClean="0">
                <a:solidFill>
                  <a:schemeClr val="tx2"/>
                </a:solidFill>
              </a:rPr>
              <a:t>AGE MANAGEMENT</a:t>
            </a:r>
          </a:p>
          <a:p>
            <a:pPr algn="l"/>
            <a:endParaRPr lang="cs-CZ" sz="2400" b="1" dirty="0" smtClean="0">
              <a:solidFill>
                <a:schemeClr val="tx2"/>
              </a:solidFill>
            </a:endParaRPr>
          </a:p>
          <a:p>
            <a:pPr algn="l"/>
            <a:r>
              <a:rPr lang="cs-CZ" sz="2400" b="1" dirty="0" smtClean="0">
                <a:solidFill>
                  <a:schemeClr val="tx1"/>
                </a:solidFill>
              </a:rPr>
              <a:t>= řízení s ohledem na věk, schopnosti a potenciál zaměstnanců</a:t>
            </a:r>
          </a:p>
          <a:p>
            <a:pPr algn="l"/>
            <a:endParaRPr lang="cs-CZ" sz="2400" b="1" dirty="0" smtClean="0">
              <a:solidFill>
                <a:schemeClr val="tx1"/>
              </a:solidFill>
            </a:endParaRPr>
          </a:p>
          <a:p>
            <a:pPr algn="l"/>
            <a:r>
              <a:rPr lang="cs-CZ" sz="2400" dirty="0" smtClean="0">
                <a:solidFill>
                  <a:schemeClr val="tx1"/>
                </a:solidFill>
              </a:rPr>
              <a:t>- aby každý pracovník měl možnost využít svůj potenciál a nebyl znevýhodněn kvůli svému věku či životní etapě</a:t>
            </a:r>
          </a:p>
          <a:p>
            <a:pPr algn="l"/>
            <a:r>
              <a:rPr lang="cs-CZ" sz="2400" dirty="0" smtClean="0">
                <a:solidFill>
                  <a:schemeClr val="tx1"/>
                </a:solidFill>
              </a:rPr>
              <a:t>- aby podnik zbytečně neztrácel pracovní výkon svých zaměstnanců jen proto, že nedokázal přiměřeně reagovat na jejich konkrétní životní situaci</a:t>
            </a:r>
          </a:p>
          <a:p>
            <a:pPr algn="l"/>
            <a:endParaRPr lang="cs-CZ" sz="2400" dirty="0" smtClean="0">
              <a:solidFill>
                <a:schemeClr val="tx1"/>
              </a:solidFill>
            </a:endParaRPr>
          </a:p>
          <a:p>
            <a:pPr algn="l"/>
            <a:r>
              <a:rPr lang="cs-CZ" sz="2400" dirty="0" smtClean="0">
                <a:solidFill>
                  <a:schemeClr val="tx1"/>
                </a:solidFill>
              </a:rPr>
              <a:t>Součástí </a:t>
            </a:r>
            <a:r>
              <a:rPr lang="cs-CZ" sz="2400" b="1" dirty="0" smtClean="0">
                <a:solidFill>
                  <a:schemeClr val="tx1"/>
                </a:solidFill>
              </a:rPr>
              <a:t>opatření na podporu pracovní schopnosti </a:t>
            </a:r>
          </a:p>
          <a:p>
            <a:pPr algn="l"/>
            <a:endParaRPr lang="cs-CZ" sz="2400" dirty="0" smtClean="0">
              <a:solidFill>
                <a:schemeClr val="tx1"/>
              </a:solidFill>
            </a:endParaRPr>
          </a:p>
          <a:p>
            <a:pPr algn="l"/>
            <a:endParaRPr lang="cs-CZ" sz="2400" dirty="0" smtClean="0">
              <a:solidFill>
                <a:schemeClr val="tx1"/>
              </a:solidFill>
            </a:endParaRPr>
          </a:p>
          <a:p>
            <a:pPr algn="l"/>
            <a:endParaRPr lang="cs-CZ" sz="2400" dirty="0" smtClean="0">
              <a:solidFill>
                <a:schemeClr val="tx1"/>
              </a:solidFill>
            </a:endParaRPr>
          </a:p>
        </p:txBody>
      </p:sp>
      <p:pic>
        <p:nvPicPr>
          <p:cNvPr id="5" name="Obrázek 4" descr="lista_CMYK.jpg"/>
          <p:cNvPicPr>
            <a:picLocks noChangeAspect="1"/>
          </p:cNvPicPr>
          <p:nvPr/>
        </p:nvPicPr>
        <p:blipFill>
          <a:blip r:embed="rId2" cstate="print"/>
          <a:stretch>
            <a:fillRect/>
          </a:stretch>
        </p:blipFill>
        <p:spPr>
          <a:xfrm>
            <a:off x="0" y="-99392"/>
            <a:ext cx="9144000" cy="876848"/>
          </a:xfrm>
          <a:prstGeom prst="rect">
            <a:avLst/>
          </a:prstGeom>
        </p:spPr>
      </p:pic>
    </p:spTree>
    <p:extLst>
      <p:ext uri="{BB962C8B-B14F-4D97-AF65-F5344CB8AC3E}">
        <p14:creationId xmlns:p14="http://schemas.microsoft.com/office/powerpoint/2010/main" val="36389433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1196752"/>
            <a:ext cx="7772400" cy="864096"/>
          </a:xfrm>
        </p:spPr>
        <p:txBody>
          <a:bodyPr>
            <a:normAutofit/>
          </a:bodyPr>
          <a:lstStyle/>
          <a:p>
            <a:r>
              <a:rPr lang="cs-CZ" sz="3600" b="1" dirty="0" smtClean="0">
                <a:solidFill>
                  <a:schemeClr val="tx2">
                    <a:lumMod val="75000"/>
                  </a:schemeClr>
                </a:solidFill>
              </a:rPr>
              <a:t>Proč zátěžové EKG</a:t>
            </a:r>
            <a:endParaRPr lang="cs-CZ" sz="3600" b="1" dirty="0">
              <a:solidFill>
                <a:schemeClr val="tx2">
                  <a:lumMod val="75000"/>
                </a:schemeClr>
              </a:solidFill>
            </a:endParaRPr>
          </a:p>
        </p:txBody>
      </p:sp>
      <p:sp>
        <p:nvSpPr>
          <p:cNvPr id="3" name="Podnadpis 2"/>
          <p:cNvSpPr>
            <a:spLocks noGrp="1"/>
          </p:cNvSpPr>
          <p:nvPr>
            <p:ph type="subTitle" idx="1"/>
          </p:nvPr>
        </p:nvSpPr>
        <p:spPr>
          <a:xfrm>
            <a:off x="611560" y="2420888"/>
            <a:ext cx="7560840" cy="3120752"/>
          </a:xfrm>
        </p:spPr>
        <p:txBody>
          <a:bodyPr>
            <a:normAutofit/>
          </a:bodyPr>
          <a:lstStyle/>
          <a:p>
            <a:pPr algn="l"/>
            <a:r>
              <a:rPr lang="cs-CZ" sz="2400" b="1" dirty="0" smtClean="0">
                <a:solidFill>
                  <a:schemeClr val="tx1"/>
                </a:solidFill>
              </a:rPr>
              <a:t>Třísměnný či nepřetržitý provoz </a:t>
            </a:r>
            <a:r>
              <a:rPr lang="cs-CZ" sz="2400" dirty="0" smtClean="0">
                <a:solidFill>
                  <a:schemeClr val="tx1"/>
                </a:solidFill>
              </a:rPr>
              <a:t>(např. tiskaři, dokončovací výroba..), důsledky pro fungování organismu</a:t>
            </a:r>
          </a:p>
          <a:p>
            <a:pPr algn="l"/>
            <a:endParaRPr lang="cs-CZ" sz="2400" b="1" dirty="0" smtClean="0">
              <a:solidFill>
                <a:schemeClr val="tx1"/>
              </a:solidFill>
            </a:endParaRPr>
          </a:p>
          <a:p>
            <a:pPr algn="l"/>
            <a:r>
              <a:rPr lang="cs-CZ" sz="2400" b="1" dirty="0" smtClean="0">
                <a:solidFill>
                  <a:schemeClr val="tx1"/>
                </a:solidFill>
              </a:rPr>
              <a:t>Vyšetření </a:t>
            </a:r>
            <a:r>
              <a:rPr lang="cs-CZ" sz="2400" dirty="0" smtClean="0">
                <a:solidFill>
                  <a:schemeClr val="tx1"/>
                </a:solidFill>
              </a:rPr>
              <a:t>jednou ročně </a:t>
            </a:r>
            <a:r>
              <a:rPr lang="cs-CZ" sz="2400" b="1" dirty="0" smtClean="0">
                <a:solidFill>
                  <a:schemeClr val="tx1"/>
                </a:solidFill>
              </a:rPr>
              <a:t>zdarma </a:t>
            </a:r>
            <a:r>
              <a:rPr lang="cs-CZ" sz="2400" dirty="0" smtClean="0">
                <a:solidFill>
                  <a:schemeClr val="tx1"/>
                </a:solidFill>
              </a:rPr>
              <a:t>pro vybrané </a:t>
            </a:r>
            <a:r>
              <a:rPr lang="cs-CZ" sz="2400" b="1" dirty="0" smtClean="0">
                <a:solidFill>
                  <a:schemeClr val="tx1"/>
                </a:solidFill>
              </a:rPr>
              <a:t>zaměstnance ve věku 50+</a:t>
            </a:r>
            <a:r>
              <a:rPr lang="cs-CZ" sz="2400" dirty="0" smtClean="0">
                <a:solidFill>
                  <a:schemeClr val="tx1"/>
                </a:solidFill>
              </a:rPr>
              <a:t>, na bázi dobrovolnosti, ale s náležitou osvětou</a:t>
            </a:r>
          </a:p>
          <a:p>
            <a:pPr algn="l"/>
            <a:endParaRPr lang="cs-CZ" sz="2400" dirty="0" smtClean="0">
              <a:solidFill>
                <a:schemeClr val="tx1"/>
              </a:solidFill>
            </a:endParaRPr>
          </a:p>
          <a:p>
            <a:pPr algn="l"/>
            <a:r>
              <a:rPr lang="cs-CZ" sz="2400" b="1" dirty="0" smtClean="0">
                <a:solidFill>
                  <a:schemeClr val="tx1"/>
                </a:solidFill>
              </a:rPr>
              <a:t>Lékař v docházkové vzdálenosti </a:t>
            </a:r>
            <a:r>
              <a:rPr lang="cs-CZ" sz="2400" dirty="0" smtClean="0">
                <a:solidFill>
                  <a:schemeClr val="tx1"/>
                </a:solidFill>
              </a:rPr>
              <a:t>od podniku</a:t>
            </a:r>
          </a:p>
          <a:p>
            <a:pPr algn="l"/>
            <a:endParaRPr lang="cs-CZ" sz="2400" dirty="0" smtClean="0">
              <a:solidFill>
                <a:schemeClr val="tx1"/>
              </a:solidFill>
            </a:endParaRPr>
          </a:p>
          <a:p>
            <a:pPr algn="l"/>
            <a:endParaRPr lang="cs-CZ" sz="2400" dirty="0" smtClean="0">
              <a:solidFill>
                <a:schemeClr val="tx1"/>
              </a:solidFill>
            </a:endParaRPr>
          </a:p>
          <a:p>
            <a:pPr algn="l"/>
            <a:endParaRPr lang="cs-CZ" sz="2400" dirty="0">
              <a:solidFill>
                <a:schemeClr val="tx1"/>
              </a:solidFill>
            </a:endParaRPr>
          </a:p>
        </p:txBody>
      </p:sp>
      <p:pic>
        <p:nvPicPr>
          <p:cNvPr id="5" name="Obrázek 4" descr="lista_CMYK.jpg"/>
          <p:cNvPicPr>
            <a:picLocks noChangeAspect="1"/>
          </p:cNvPicPr>
          <p:nvPr/>
        </p:nvPicPr>
        <p:blipFill>
          <a:blip r:embed="rId2" cstate="print"/>
          <a:stretch>
            <a:fillRect/>
          </a:stretch>
        </p:blipFill>
        <p:spPr>
          <a:xfrm>
            <a:off x="0" y="-99392"/>
            <a:ext cx="9144000" cy="876848"/>
          </a:xfrm>
          <a:prstGeom prst="rect">
            <a:avLst/>
          </a:prstGeom>
        </p:spPr>
      </p:pic>
    </p:spTree>
    <p:extLst>
      <p:ext uri="{BB962C8B-B14F-4D97-AF65-F5344CB8AC3E}">
        <p14:creationId xmlns:p14="http://schemas.microsoft.com/office/powerpoint/2010/main" val="36389433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1196752"/>
            <a:ext cx="7772400" cy="864096"/>
          </a:xfrm>
        </p:spPr>
        <p:txBody>
          <a:bodyPr>
            <a:normAutofit/>
          </a:bodyPr>
          <a:lstStyle/>
          <a:p>
            <a:r>
              <a:rPr lang="cs-CZ" sz="3600" b="1" dirty="0" smtClean="0">
                <a:solidFill>
                  <a:schemeClr val="tx2">
                    <a:lumMod val="75000"/>
                  </a:schemeClr>
                </a:solidFill>
              </a:rPr>
              <a:t>Co je zátěžové EKG</a:t>
            </a:r>
            <a:endParaRPr lang="cs-CZ" sz="3600" b="1" dirty="0">
              <a:solidFill>
                <a:schemeClr val="tx2">
                  <a:lumMod val="75000"/>
                </a:schemeClr>
              </a:solidFill>
            </a:endParaRPr>
          </a:p>
        </p:txBody>
      </p:sp>
      <p:sp>
        <p:nvSpPr>
          <p:cNvPr id="3" name="Podnadpis 2"/>
          <p:cNvSpPr>
            <a:spLocks noGrp="1"/>
          </p:cNvSpPr>
          <p:nvPr>
            <p:ph type="subTitle" idx="1"/>
          </p:nvPr>
        </p:nvSpPr>
        <p:spPr>
          <a:xfrm>
            <a:off x="611560" y="2060848"/>
            <a:ext cx="7560840" cy="3816424"/>
          </a:xfrm>
        </p:spPr>
        <p:txBody>
          <a:bodyPr>
            <a:normAutofit fontScale="85000" lnSpcReduction="20000"/>
          </a:bodyPr>
          <a:lstStyle/>
          <a:p>
            <a:pPr algn="l"/>
            <a:r>
              <a:rPr lang="cs-CZ" sz="2400" b="1" dirty="0" smtClean="0">
                <a:solidFill>
                  <a:schemeClr val="tx1"/>
                </a:solidFill>
              </a:rPr>
              <a:t>Preventivní kardiologické vyšetření, </a:t>
            </a:r>
            <a:r>
              <a:rPr lang="cs-CZ" sz="2400" dirty="0" smtClean="0">
                <a:solidFill>
                  <a:schemeClr val="tx1"/>
                </a:solidFill>
              </a:rPr>
              <a:t>které vypovídá o tom, jak organismus reaguje na zvýšenou zátěž</a:t>
            </a:r>
          </a:p>
          <a:p>
            <a:pPr algn="l"/>
            <a:endParaRPr lang="cs-CZ" sz="2400" dirty="0" smtClean="0">
              <a:solidFill>
                <a:schemeClr val="tx1"/>
              </a:solidFill>
            </a:endParaRPr>
          </a:p>
          <a:p>
            <a:pPr algn="l"/>
            <a:r>
              <a:rPr lang="cs-CZ" sz="2400" dirty="0" smtClean="0">
                <a:solidFill>
                  <a:schemeClr val="tx1"/>
                </a:solidFill>
              </a:rPr>
              <a:t>Slouží </a:t>
            </a:r>
            <a:r>
              <a:rPr lang="cs-CZ" sz="2400" b="1" dirty="0" smtClean="0">
                <a:solidFill>
                  <a:schemeClr val="tx1"/>
                </a:solidFill>
              </a:rPr>
              <a:t>k odhalení případné poruchy prokrvení srdečního svalu při zátěži</a:t>
            </a:r>
            <a:r>
              <a:rPr lang="cs-CZ" sz="2400" dirty="0" smtClean="0">
                <a:solidFill>
                  <a:schemeClr val="tx1"/>
                </a:solidFill>
              </a:rPr>
              <a:t>, k posouzení tolerance zátěže (zjištění funkční kapacity) a ke sledování poruch srdečního rytmu vyvolaných zátěží.</a:t>
            </a:r>
          </a:p>
          <a:p>
            <a:pPr algn="l"/>
            <a:endParaRPr lang="cs-CZ" sz="2400" dirty="0" smtClean="0">
              <a:solidFill>
                <a:schemeClr val="tx1"/>
              </a:solidFill>
            </a:endParaRPr>
          </a:p>
          <a:p>
            <a:pPr algn="l"/>
            <a:r>
              <a:rPr lang="cs-CZ" sz="2400" dirty="0" smtClean="0">
                <a:solidFill>
                  <a:schemeClr val="tx1"/>
                </a:solidFill>
              </a:rPr>
              <a:t>Cílem je vyloučit </a:t>
            </a:r>
            <a:r>
              <a:rPr lang="cs-CZ" sz="2400" b="1" dirty="0" smtClean="0">
                <a:solidFill>
                  <a:schemeClr val="tx1"/>
                </a:solidFill>
              </a:rPr>
              <a:t>poruchu prokrvení srdečního svalu při zátěži</a:t>
            </a:r>
            <a:r>
              <a:rPr lang="cs-CZ" sz="2400" dirty="0" smtClean="0">
                <a:solidFill>
                  <a:schemeClr val="tx1"/>
                </a:solidFill>
              </a:rPr>
              <a:t> (ischemická choroba srdeční). Příčinou je zúžení cév, vyvolává bolest na hrudi a projeví se změnou EKG křivky.</a:t>
            </a:r>
          </a:p>
          <a:p>
            <a:pPr algn="l"/>
            <a:endParaRPr lang="cs-CZ" sz="2400" dirty="0" smtClean="0">
              <a:solidFill>
                <a:schemeClr val="tx1"/>
              </a:solidFill>
            </a:endParaRPr>
          </a:p>
          <a:p>
            <a:pPr algn="l"/>
            <a:r>
              <a:rPr lang="cs-CZ" sz="2400" dirty="0" smtClean="0">
                <a:solidFill>
                  <a:schemeClr val="tx1"/>
                </a:solidFill>
              </a:rPr>
              <a:t>V případě zjištění nemoci lze stav </a:t>
            </a:r>
            <a:r>
              <a:rPr lang="cs-CZ" sz="2400" b="1" dirty="0" smtClean="0">
                <a:solidFill>
                  <a:schemeClr val="tx1"/>
                </a:solidFill>
              </a:rPr>
              <a:t>pozitivně ovlivnit léky či zvážit operační zásah </a:t>
            </a:r>
            <a:r>
              <a:rPr lang="cs-CZ" sz="2400" dirty="0" smtClean="0">
                <a:solidFill>
                  <a:schemeClr val="tx1"/>
                </a:solidFill>
              </a:rPr>
              <a:t>(bypass, angioplastika..).</a:t>
            </a:r>
          </a:p>
          <a:p>
            <a:pPr algn="l"/>
            <a:endParaRPr lang="cs-CZ" sz="2400" dirty="0" smtClean="0">
              <a:solidFill>
                <a:schemeClr val="tx1"/>
              </a:solidFill>
            </a:endParaRPr>
          </a:p>
          <a:p>
            <a:pPr algn="l"/>
            <a:endParaRPr lang="cs-CZ" sz="2400" dirty="0">
              <a:solidFill>
                <a:schemeClr val="tx1"/>
              </a:solidFill>
            </a:endParaRPr>
          </a:p>
        </p:txBody>
      </p:sp>
      <p:pic>
        <p:nvPicPr>
          <p:cNvPr id="5" name="Obrázek 4" descr="lista_CMYK.jpg"/>
          <p:cNvPicPr>
            <a:picLocks noChangeAspect="1"/>
          </p:cNvPicPr>
          <p:nvPr/>
        </p:nvPicPr>
        <p:blipFill>
          <a:blip r:embed="rId2" cstate="print"/>
          <a:stretch>
            <a:fillRect/>
          </a:stretch>
        </p:blipFill>
        <p:spPr>
          <a:xfrm>
            <a:off x="0" y="-99392"/>
            <a:ext cx="9144000" cy="876848"/>
          </a:xfrm>
          <a:prstGeom prst="rect">
            <a:avLst/>
          </a:prstGeom>
        </p:spPr>
      </p:pic>
    </p:spTree>
    <p:extLst>
      <p:ext uri="{BB962C8B-B14F-4D97-AF65-F5344CB8AC3E}">
        <p14:creationId xmlns:p14="http://schemas.microsoft.com/office/powerpoint/2010/main" val="36389433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1196752"/>
            <a:ext cx="7772400" cy="864096"/>
          </a:xfrm>
        </p:spPr>
        <p:txBody>
          <a:bodyPr>
            <a:normAutofit/>
          </a:bodyPr>
          <a:lstStyle/>
          <a:p>
            <a:r>
              <a:rPr lang="cs-CZ" sz="3600" b="1" dirty="0" smtClean="0">
                <a:solidFill>
                  <a:schemeClr val="tx2">
                    <a:lumMod val="75000"/>
                  </a:schemeClr>
                </a:solidFill>
              </a:rPr>
              <a:t>Jak probíhá zátěžové EKG</a:t>
            </a:r>
            <a:endParaRPr lang="cs-CZ" sz="3600" b="1" dirty="0">
              <a:solidFill>
                <a:schemeClr val="tx2">
                  <a:lumMod val="75000"/>
                </a:schemeClr>
              </a:solidFill>
            </a:endParaRPr>
          </a:p>
        </p:txBody>
      </p:sp>
      <p:sp>
        <p:nvSpPr>
          <p:cNvPr id="3" name="Podnadpis 2"/>
          <p:cNvSpPr>
            <a:spLocks noGrp="1"/>
          </p:cNvSpPr>
          <p:nvPr>
            <p:ph type="subTitle" idx="1"/>
          </p:nvPr>
        </p:nvSpPr>
        <p:spPr>
          <a:xfrm>
            <a:off x="611560" y="2420888"/>
            <a:ext cx="7560840" cy="3120752"/>
          </a:xfrm>
        </p:spPr>
        <p:txBody>
          <a:bodyPr>
            <a:normAutofit fontScale="40000" lnSpcReduction="20000"/>
          </a:bodyPr>
          <a:lstStyle/>
          <a:p>
            <a:pPr algn="l"/>
            <a:endParaRPr lang="cs-CZ" sz="2400" b="1" dirty="0" smtClean="0">
              <a:solidFill>
                <a:schemeClr val="tx1"/>
              </a:solidFill>
            </a:endParaRPr>
          </a:p>
          <a:p>
            <a:pPr algn="l"/>
            <a:endParaRPr lang="cs-CZ" sz="2400" b="1" dirty="0" smtClean="0">
              <a:solidFill>
                <a:schemeClr val="tx1"/>
              </a:solidFill>
            </a:endParaRPr>
          </a:p>
          <a:p>
            <a:pPr algn="l"/>
            <a:endParaRPr lang="cs-CZ" sz="2400" b="1" dirty="0" smtClean="0">
              <a:solidFill>
                <a:schemeClr val="tx1"/>
              </a:solidFill>
            </a:endParaRPr>
          </a:p>
          <a:p>
            <a:pPr algn="l"/>
            <a:endParaRPr lang="cs-CZ" sz="2400" b="1" dirty="0" smtClean="0">
              <a:solidFill>
                <a:schemeClr val="tx1"/>
              </a:solidFill>
            </a:endParaRPr>
          </a:p>
          <a:p>
            <a:pPr algn="l"/>
            <a:endParaRPr lang="cs-CZ" sz="2400" b="1" dirty="0" smtClean="0">
              <a:solidFill>
                <a:schemeClr val="tx1"/>
              </a:solidFill>
            </a:endParaRPr>
          </a:p>
          <a:p>
            <a:pPr algn="l"/>
            <a:endParaRPr lang="cs-CZ" sz="2400" b="1" dirty="0" smtClean="0">
              <a:solidFill>
                <a:schemeClr val="tx1"/>
              </a:solidFill>
            </a:endParaRPr>
          </a:p>
          <a:p>
            <a:pPr algn="l"/>
            <a:endParaRPr lang="cs-CZ" sz="2400" b="1" dirty="0" smtClean="0">
              <a:solidFill>
                <a:schemeClr val="tx1"/>
              </a:solidFill>
            </a:endParaRPr>
          </a:p>
          <a:p>
            <a:pPr algn="l"/>
            <a:endParaRPr lang="cs-CZ" sz="2400" b="1" dirty="0" smtClean="0">
              <a:solidFill>
                <a:schemeClr val="tx1"/>
              </a:solidFill>
            </a:endParaRPr>
          </a:p>
          <a:p>
            <a:pPr algn="l"/>
            <a:endParaRPr lang="cs-CZ" sz="2400" b="1" dirty="0" smtClean="0">
              <a:solidFill>
                <a:schemeClr val="tx1"/>
              </a:solidFill>
            </a:endParaRPr>
          </a:p>
          <a:p>
            <a:pPr algn="l"/>
            <a:endParaRPr lang="cs-CZ" sz="2400" b="1" dirty="0" smtClean="0">
              <a:solidFill>
                <a:schemeClr val="tx1"/>
              </a:solidFill>
            </a:endParaRPr>
          </a:p>
          <a:p>
            <a:pPr algn="l"/>
            <a:endParaRPr lang="cs-CZ" sz="2400" b="1" dirty="0" smtClean="0">
              <a:solidFill>
                <a:schemeClr val="tx1"/>
              </a:solidFill>
            </a:endParaRPr>
          </a:p>
          <a:p>
            <a:pPr algn="l"/>
            <a:endParaRPr lang="cs-CZ" sz="2400" b="1" dirty="0" smtClean="0">
              <a:solidFill>
                <a:schemeClr val="tx1"/>
              </a:solidFill>
            </a:endParaRPr>
          </a:p>
          <a:p>
            <a:pPr algn="l"/>
            <a:endParaRPr lang="cs-CZ" sz="2400" b="1" dirty="0" smtClean="0">
              <a:solidFill>
                <a:schemeClr val="tx1"/>
              </a:solidFill>
            </a:endParaRPr>
          </a:p>
          <a:p>
            <a:pPr algn="l"/>
            <a:endParaRPr lang="cs-CZ" sz="2400" b="1" dirty="0" smtClean="0">
              <a:solidFill>
                <a:schemeClr val="tx1"/>
              </a:solidFill>
            </a:endParaRPr>
          </a:p>
          <a:p>
            <a:pPr algn="l"/>
            <a:endParaRPr lang="cs-CZ" sz="2400" b="1" dirty="0" smtClean="0">
              <a:solidFill>
                <a:schemeClr val="tx1"/>
              </a:solidFill>
            </a:endParaRPr>
          </a:p>
          <a:p>
            <a:pPr algn="l"/>
            <a:endParaRPr lang="cs-CZ" sz="2400" b="1" dirty="0" smtClean="0">
              <a:solidFill>
                <a:schemeClr val="tx1"/>
              </a:solidFill>
            </a:endParaRPr>
          </a:p>
          <a:p>
            <a:pPr algn="l"/>
            <a:endParaRPr lang="cs-CZ" sz="2400" b="1" dirty="0" smtClean="0">
              <a:solidFill>
                <a:schemeClr val="tx1"/>
              </a:solidFill>
            </a:endParaRPr>
          </a:p>
          <a:p>
            <a:pPr algn="l"/>
            <a:endParaRPr lang="cs-CZ" sz="2400" dirty="0" smtClean="0">
              <a:solidFill>
                <a:schemeClr val="tx1"/>
              </a:solidFill>
            </a:endParaRPr>
          </a:p>
          <a:p>
            <a:pPr algn="l"/>
            <a:r>
              <a:rPr lang="cs-CZ" sz="2400" dirty="0" smtClean="0">
                <a:solidFill>
                  <a:schemeClr val="tx1"/>
                </a:solidFill>
              </a:rPr>
              <a:t>poruch srdečního rytmu vyvolaných zátěží.</a:t>
            </a:r>
          </a:p>
          <a:p>
            <a:pPr algn="l"/>
            <a:endParaRPr lang="cs-CZ" sz="2400" dirty="0" smtClean="0">
              <a:solidFill>
                <a:schemeClr val="tx1"/>
              </a:solidFill>
            </a:endParaRPr>
          </a:p>
          <a:p>
            <a:pPr algn="l"/>
            <a:endParaRPr lang="cs-CZ" sz="2400" dirty="0">
              <a:solidFill>
                <a:schemeClr val="tx1"/>
              </a:solidFill>
            </a:endParaRPr>
          </a:p>
        </p:txBody>
      </p:sp>
      <p:pic>
        <p:nvPicPr>
          <p:cNvPr id="5" name="Obrázek 4" descr="lista_CMYK.jpg"/>
          <p:cNvPicPr>
            <a:picLocks noChangeAspect="1"/>
          </p:cNvPicPr>
          <p:nvPr/>
        </p:nvPicPr>
        <p:blipFill>
          <a:blip r:embed="rId2" cstate="print"/>
          <a:stretch>
            <a:fillRect/>
          </a:stretch>
        </p:blipFill>
        <p:spPr>
          <a:xfrm>
            <a:off x="0" y="-99392"/>
            <a:ext cx="9144000" cy="876848"/>
          </a:xfrm>
          <a:prstGeom prst="rect">
            <a:avLst/>
          </a:prstGeom>
        </p:spPr>
      </p:pic>
      <p:pic>
        <p:nvPicPr>
          <p:cNvPr id="6" name="Obrázek 5" descr="zatezove_ekg_ilustrace.png"/>
          <p:cNvPicPr>
            <a:picLocks noChangeAspect="1"/>
          </p:cNvPicPr>
          <p:nvPr/>
        </p:nvPicPr>
        <p:blipFill>
          <a:blip r:embed="rId3" cstate="print"/>
          <a:stretch>
            <a:fillRect/>
          </a:stretch>
        </p:blipFill>
        <p:spPr>
          <a:xfrm>
            <a:off x="179512" y="1916832"/>
            <a:ext cx="3534496" cy="4704545"/>
          </a:xfrm>
          <a:prstGeom prst="rect">
            <a:avLst/>
          </a:prstGeom>
        </p:spPr>
      </p:pic>
      <p:pic>
        <p:nvPicPr>
          <p:cNvPr id="7" name="Obrázek 6" descr="krivka_zatezove_EKG_ilustrace.jpg"/>
          <p:cNvPicPr>
            <a:picLocks noChangeAspect="1"/>
          </p:cNvPicPr>
          <p:nvPr/>
        </p:nvPicPr>
        <p:blipFill>
          <a:blip r:embed="rId4" cstate="print"/>
          <a:stretch>
            <a:fillRect/>
          </a:stretch>
        </p:blipFill>
        <p:spPr>
          <a:xfrm>
            <a:off x="4067944" y="1916832"/>
            <a:ext cx="4876800" cy="2535936"/>
          </a:xfrm>
          <a:prstGeom prst="rect">
            <a:avLst/>
          </a:prstGeom>
        </p:spPr>
      </p:pic>
    </p:spTree>
    <p:extLst>
      <p:ext uri="{BB962C8B-B14F-4D97-AF65-F5344CB8AC3E}">
        <p14:creationId xmlns:p14="http://schemas.microsoft.com/office/powerpoint/2010/main" val="36389433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1196752"/>
            <a:ext cx="7772400" cy="864096"/>
          </a:xfrm>
        </p:spPr>
        <p:txBody>
          <a:bodyPr>
            <a:normAutofit/>
          </a:bodyPr>
          <a:lstStyle/>
          <a:p>
            <a:r>
              <a:rPr lang="cs-CZ" sz="3600" b="1" dirty="0" smtClean="0">
                <a:solidFill>
                  <a:schemeClr val="tx2">
                    <a:lumMod val="75000"/>
                  </a:schemeClr>
                </a:solidFill>
              </a:rPr>
              <a:t>Jak probíhá zátěžové EKG</a:t>
            </a:r>
            <a:endParaRPr lang="cs-CZ" sz="3600" b="1" dirty="0">
              <a:solidFill>
                <a:schemeClr val="tx2">
                  <a:lumMod val="75000"/>
                </a:schemeClr>
              </a:solidFill>
            </a:endParaRPr>
          </a:p>
        </p:txBody>
      </p:sp>
      <p:sp>
        <p:nvSpPr>
          <p:cNvPr id="3" name="Podnadpis 2"/>
          <p:cNvSpPr>
            <a:spLocks noGrp="1"/>
          </p:cNvSpPr>
          <p:nvPr>
            <p:ph type="subTitle" idx="1"/>
          </p:nvPr>
        </p:nvSpPr>
        <p:spPr>
          <a:xfrm>
            <a:off x="611560" y="1988840"/>
            <a:ext cx="7560840" cy="4176464"/>
          </a:xfrm>
        </p:spPr>
        <p:txBody>
          <a:bodyPr>
            <a:normAutofit lnSpcReduction="10000"/>
          </a:bodyPr>
          <a:lstStyle/>
          <a:p>
            <a:pPr algn="l"/>
            <a:endParaRPr lang="cs-CZ" sz="2000" dirty="0" smtClean="0">
              <a:solidFill>
                <a:schemeClr val="tx1"/>
              </a:solidFill>
            </a:endParaRPr>
          </a:p>
          <a:p>
            <a:pPr algn="l"/>
            <a:r>
              <a:rPr lang="cs-CZ" sz="2000" dirty="0" smtClean="0">
                <a:solidFill>
                  <a:schemeClr val="tx1"/>
                </a:solidFill>
              </a:rPr>
              <a:t>Vyšetření probíhá na </a:t>
            </a:r>
            <a:r>
              <a:rPr lang="cs-CZ" sz="2000" b="1" dirty="0" smtClean="0">
                <a:solidFill>
                  <a:schemeClr val="tx1"/>
                </a:solidFill>
              </a:rPr>
              <a:t>bicyklovém ergometru </a:t>
            </a:r>
            <a:r>
              <a:rPr lang="cs-CZ" sz="2000" dirty="0" smtClean="0">
                <a:solidFill>
                  <a:schemeClr val="tx1"/>
                </a:solidFill>
              </a:rPr>
              <a:t>(šlapání na kole) nebo na </a:t>
            </a:r>
            <a:r>
              <a:rPr lang="cs-CZ" sz="2000" b="1" dirty="0" smtClean="0">
                <a:solidFill>
                  <a:schemeClr val="tx1"/>
                </a:solidFill>
              </a:rPr>
              <a:t>pohyblivém běžeckém pásu</a:t>
            </a:r>
            <a:r>
              <a:rPr lang="cs-CZ" sz="2000" dirty="0" smtClean="0">
                <a:solidFill>
                  <a:schemeClr val="tx1"/>
                </a:solidFill>
              </a:rPr>
              <a:t>, za asistence lékaře a sestry. </a:t>
            </a:r>
          </a:p>
          <a:p>
            <a:pPr algn="l"/>
            <a:r>
              <a:rPr lang="cs-CZ" sz="2000" dirty="0" smtClean="0">
                <a:solidFill>
                  <a:schemeClr val="tx1"/>
                </a:solidFill>
              </a:rPr>
              <a:t>Zátěž se postupně zvyšuje, obvykle po 2 minutách. </a:t>
            </a:r>
          </a:p>
          <a:p>
            <a:pPr algn="l"/>
            <a:r>
              <a:rPr lang="cs-CZ" sz="2000" dirty="0" smtClean="0">
                <a:solidFill>
                  <a:schemeClr val="tx1"/>
                </a:solidFill>
              </a:rPr>
              <a:t>Fyzická aktivita je ukončena při vyčerpání vyšetřovaného, při dosažení požadované srdeční frekvence, při změnách na EKG, při vzniku potíží (bolest na hrudi) nebo při výskytu některých dalších komplikací (extrémní zvýšení krevního tlaku apod.)</a:t>
            </a:r>
          </a:p>
          <a:p>
            <a:pPr algn="l"/>
            <a:r>
              <a:rPr lang="cs-CZ" sz="2000" dirty="0" smtClean="0">
                <a:solidFill>
                  <a:schemeClr val="tx1"/>
                </a:solidFill>
              </a:rPr>
              <a:t>Během vyšetření a po něm je </a:t>
            </a:r>
            <a:r>
              <a:rPr lang="cs-CZ" sz="2000" b="1" dirty="0" smtClean="0">
                <a:solidFill>
                  <a:schemeClr val="tx1"/>
                </a:solidFill>
              </a:rPr>
              <a:t>sledován celkový stav vyšetřovaného</a:t>
            </a:r>
            <a:r>
              <a:rPr lang="cs-CZ" sz="2000" dirty="0" smtClean="0">
                <a:solidFill>
                  <a:schemeClr val="tx1"/>
                </a:solidFill>
              </a:rPr>
              <a:t>, srdeční frekvence, manžetou na paži krevní tlak a je nepřetržitě monitorován pomocí elektrod nalepených na přední straně hrudníku.</a:t>
            </a:r>
          </a:p>
          <a:p>
            <a:pPr algn="l"/>
            <a:r>
              <a:rPr lang="cs-CZ" sz="2000" dirty="0" smtClean="0">
                <a:solidFill>
                  <a:schemeClr val="tx1"/>
                </a:solidFill>
              </a:rPr>
              <a:t>Celkové vyšetření - příprava, zátěž, odpočinek, zhodnocení a sepsání nálezu - zpravidla trvá </a:t>
            </a:r>
            <a:r>
              <a:rPr lang="cs-CZ" sz="2000" b="1" dirty="0" smtClean="0">
                <a:solidFill>
                  <a:schemeClr val="tx1"/>
                </a:solidFill>
              </a:rPr>
              <a:t>půl až tři čtvrtě hodiny</a:t>
            </a:r>
            <a:r>
              <a:rPr lang="cs-CZ" sz="2000" dirty="0" smtClean="0">
                <a:solidFill>
                  <a:schemeClr val="tx1"/>
                </a:solidFill>
              </a:rPr>
              <a:t>.</a:t>
            </a:r>
          </a:p>
          <a:p>
            <a:pPr algn="l"/>
            <a:endParaRPr lang="cs-CZ" sz="2400" dirty="0">
              <a:solidFill>
                <a:schemeClr val="tx1"/>
              </a:solidFill>
            </a:endParaRPr>
          </a:p>
        </p:txBody>
      </p:sp>
      <p:pic>
        <p:nvPicPr>
          <p:cNvPr id="5" name="Obrázek 4" descr="lista_CMYK.jpg"/>
          <p:cNvPicPr>
            <a:picLocks noChangeAspect="1"/>
          </p:cNvPicPr>
          <p:nvPr/>
        </p:nvPicPr>
        <p:blipFill>
          <a:blip r:embed="rId2" cstate="print"/>
          <a:stretch>
            <a:fillRect/>
          </a:stretch>
        </p:blipFill>
        <p:spPr>
          <a:xfrm>
            <a:off x="0" y="-99392"/>
            <a:ext cx="9144000" cy="876848"/>
          </a:xfrm>
          <a:prstGeom prst="rect">
            <a:avLst/>
          </a:prstGeom>
        </p:spPr>
      </p:pic>
    </p:spTree>
    <p:extLst>
      <p:ext uri="{BB962C8B-B14F-4D97-AF65-F5344CB8AC3E}">
        <p14:creationId xmlns:p14="http://schemas.microsoft.com/office/powerpoint/2010/main" val="36389433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1196752"/>
            <a:ext cx="7772400" cy="864096"/>
          </a:xfrm>
        </p:spPr>
        <p:txBody>
          <a:bodyPr>
            <a:normAutofit fontScale="90000"/>
          </a:bodyPr>
          <a:lstStyle/>
          <a:p>
            <a:r>
              <a:rPr lang="cs-CZ" sz="3600" b="1" dirty="0" smtClean="0">
                <a:solidFill>
                  <a:schemeClr val="tx2">
                    <a:lumMod val="75000"/>
                  </a:schemeClr>
                </a:solidFill>
              </a:rPr>
              <a:t>Výsledky zavedení zátěžového EKG do praxe</a:t>
            </a:r>
            <a:endParaRPr lang="cs-CZ" sz="3600" b="1" dirty="0">
              <a:solidFill>
                <a:schemeClr val="tx2">
                  <a:lumMod val="75000"/>
                </a:schemeClr>
              </a:solidFill>
            </a:endParaRPr>
          </a:p>
        </p:txBody>
      </p:sp>
      <p:sp>
        <p:nvSpPr>
          <p:cNvPr id="3" name="Podnadpis 2"/>
          <p:cNvSpPr>
            <a:spLocks noGrp="1"/>
          </p:cNvSpPr>
          <p:nvPr>
            <p:ph type="subTitle" idx="1"/>
          </p:nvPr>
        </p:nvSpPr>
        <p:spPr>
          <a:xfrm>
            <a:off x="611560" y="2060848"/>
            <a:ext cx="7560840" cy="3816424"/>
          </a:xfrm>
        </p:spPr>
        <p:txBody>
          <a:bodyPr>
            <a:normAutofit/>
          </a:bodyPr>
          <a:lstStyle/>
          <a:p>
            <a:pPr algn="l"/>
            <a:endParaRPr lang="cs-CZ" sz="2000" dirty="0" smtClean="0">
              <a:solidFill>
                <a:schemeClr val="tx1"/>
              </a:solidFill>
            </a:endParaRPr>
          </a:p>
          <a:p>
            <a:pPr algn="l"/>
            <a:r>
              <a:rPr lang="cs-CZ" sz="2000" dirty="0" smtClean="0">
                <a:solidFill>
                  <a:schemeClr val="tx1"/>
                </a:solidFill>
              </a:rPr>
              <a:t>Z prvních cca 70 zaměstnanců výše uvedených profesí zařazených do programu bylo pouze 40 bez nálezu. U </a:t>
            </a:r>
            <a:r>
              <a:rPr lang="cs-CZ" sz="2000" b="1" dirty="0" smtClean="0">
                <a:solidFill>
                  <a:schemeClr val="tx1"/>
                </a:solidFill>
              </a:rPr>
              <a:t>30 zaměstnanců byly zjištěny problémy </a:t>
            </a:r>
            <a:r>
              <a:rPr lang="cs-CZ" sz="2000" dirty="0" smtClean="0">
                <a:solidFill>
                  <a:schemeClr val="tx1"/>
                </a:solidFill>
              </a:rPr>
              <a:t>počínaje </a:t>
            </a:r>
            <a:r>
              <a:rPr lang="cs-CZ" sz="2000" b="1" dirty="0" smtClean="0">
                <a:solidFill>
                  <a:schemeClr val="tx1"/>
                </a:solidFill>
              </a:rPr>
              <a:t>vysokým tlakem až po problémy se srdeční arytmií</a:t>
            </a:r>
            <a:r>
              <a:rPr lang="cs-CZ" sz="2000" dirty="0" smtClean="0">
                <a:solidFill>
                  <a:schemeClr val="tx1"/>
                </a:solidFill>
              </a:rPr>
              <a:t>. </a:t>
            </a:r>
          </a:p>
          <a:p>
            <a:pPr algn="l"/>
            <a:r>
              <a:rPr lang="cs-CZ" sz="2000" dirty="0" smtClean="0">
                <a:solidFill>
                  <a:schemeClr val="tx1"/>
                </a:solidFill>
              </a:rPr>
              <a:t>Tito zaměstnanci se následně léčili u specialistů a dalšího zátěžového vyšetření se zúčastnili až po vyřešení zjištěných problémů. </a:t>
            </a:r>
          </a:p>
          <a:p>
            <a:pPr algn="l"/>
            <a:endParaRPr lang="cs-CZ" sz="2000" dirty="0" smtClean="0">
              <a:solidFill>
                <a:schemeClr val="tx1"/>
              </a:solidFill>
            </a:endParaRPr>
          </a:p>
          <a:p>
            <a:pPr algn="l"/>
            <a:r>
              <a:rPr lang="cs-CZ" sz="2000" dirty="0" smtClean="0">
                <a:solidFill>
                  <a:schemeClr val="tx1"/>
                </a:solidFill>
              </a:rPr>
              <a:t>Vzhledem k výsledkům jsme do programu preventivního vyšetření zařadili i </a:t>
            </a:r>
            <a:r>
              <a:rPr lang="cs-CZ" sz="2000" b="1" dirty="0" smtClean="0">
                <a:solidFill>
                  <a:schemeClr val="tx1"/>
                </a:solidFill>
              </a:rPr>
              <a:t>všechny ostatní zaměstnance ve věku 50+ </a:t>
            </a:r>
            <a:r>
              <a:rPr lang="cs-CZ" sz="2000" dirty="0" smtClean="0">
                <a:solidFill>
                  <a:schemeClr val="tx1"/>
                </a:solidFill>
              </a:rPr>
              <a:t>(včetně například administrativních pracovníků). A i zde se u mnohých vyskytly potíže, o kterých dříve vůbec nevěděli.</a:t>
            </a:r>
          </a:p>
          <a:p>
            <a:pPr algn="l"/>
            <a:endParaRPr lang="cs-CZ" sz="2400" dirty="0">
              <a:solidFill>
                <a:schemeClr val="tx1"/>
              </a:solidFill>
            </a:endParaRPr>
          </a:p>
        </p:txBody>
      </p:sp>
      <p:pic>
        <p:nvPicPr>
          <p:cNvPr id="5" name="Obrázek 4" descr="lista_CMYK.jpg"/>
          <p:cNvPicPr>
            <a:picLocks noChangeAspect="1"/>
          </p:cNvPicPr>
          <p:nvPr/>
        </p:nvPicPr>
        <p:blipFill>
          <a:blip r:embed="rId2" cstate="print"/>
          <a:stretch>
            <a:fillRect/>
          </a:stretch>
        </p:blipFill>
        <p:spPr>
          <a:xfrm>
            <a:off x="0" y="-99392"/>
            <a:ext cx="9144000" cy="876848"/>
          </a:xfrm>
          <a:prstGeom prst="rect">
            <a:avLst/>
          </a:prstGeom>
        </p:spPr>
      </p:pic>
    </p:spTree>
    <p:extLst>
      <p:ext uri="{BB962C8B-B14F-4D97-AF65-F5344CB8AC3E}">
        <p14:creationId xmlns:p14="http://schemas.microsoft.com/office/powerpoint/2010/main" val="36389433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1196752"/>
            <a:ext cx="7772400" cy="864096"/>
          </a:xfrm>
        </p:spPr>
        <p:txBody>
          <a:bodyPr>
            <a:normAutofit fontScale="90000"/>
          </a:bodyPr>
          <a:lstStyle/>
          <a:p>
            <a:r>
              <a:rPr lang="cs-CZ" sz="3600" b="1" dirty="0" smtClean="0">
                <a:solidFill>
                  <a:schemeClr val="tx2">
                    <a:lumMod val="75000"/>
                  </a:schemeClr>
                </a:solidFill>
              </a:rPr>
              <a:t>Význam zavedení zátěžového EKG do praxe</a:t>
            </a:r>
            <a:endParaRPr lang="cs-CZ" sz="3600" b="1" dirty="0">
              <a:solidFill>
                <a:schemeClr val="tx2">
                  <a:lumMod val="75000"/>
                </a:schemeClr>
              </a:solidFill>
            </a:endParaRPr>
          </a:p>
        </p:txBody>
      </p:sp>
      <p:sp>
        <p:nvSpPr>
          <p:cNvPr id="3" name="Podnadpis 2"/>
          <p:cNvSpPr>
            <a:spLocks noGrp="1"/>
          </p:cNvSpPr>
          <p:nvPr>
            <p:ph type="subTitle" idx="1"/>
          </p:nvPr>
        </p:nvSpPr>
        <p:spPr>
          <a:xfrm>
            <a:off x="611560" y="2060848"/>
            <a:ext cx="7560840" cy="3816424"/>
          </a:xfrm>
        </p:spPr>
        <p:txBody>
          <a:bodyPr>
            <a:normAutofit fontScale="92500" lnSpcReduction="10000"/>
          </a:bodyPr>
          <a:lstStyle/>
          <a:p>
            <a:pPr algn="l"/>
            <a:endParaRPr lang="cs-CZ" sz="2000" dirty="0" smtClean="0">
              <a:solidFill>
                <a:schemeClr val="tx1"/>
              </a:solidFill>
            </a:endParaRPr>
          </a:p>
          <a:p>
            <a:pPr algn="l"/>
            <a:r>
              <a:rPr lang="cs-CZ" sz="2000" dirty="0" smtClean="0">
                <a:solidFill>
                  <a:schemeClr val="tx1"/>
                </a:solidFill>
              </a:rPr>
              <a:t>Zavedení zátěžového EKG vyšetření pro věkovou skupinu 50+ je </a:t>
            </a:r>
            <a:r>
              <a:rPr lang="cs-CZ" sz="2000" b="1" dirty="0" smtClean="0">
                <a:solidFill>
                  <a:schemeClr val="tx1"/>
                </a:solidFill>
              </a:rPr>
              <a:t>názorným příkladem praktického užití nástrojů </a:t>
            </a:r>
            <a:r>
              <a:rPr lang="cs-CZ" sz="2000" b="1" dirty="0" err="1" smtClean="0">
                <a:solidFill>
                  <a:schemeClr val="tx1"/>
                </a:solidFill>
              </a:rPr>
              <a:t>age</a:t>
            </a:r>
            <a:r>
              <a:rPr lang="cs-CZ" sz="2000" b="1" dirty="0" smtClean="0">
                <a:solidFill>
                  <a:schemeClr val="tx1"/>
                </a:solidFill>
              </a:rPr>
              <a:t> managementu</a:t>
            </a:r>
            <a:r>
              <a:rPr lang="cs-CZ" sz="2000" dirty="0" smtClean="0">
                <a:solidFill>
                  <a:schemeClr val="tx1"/>
                </a:solidFill>
              </a:rPr>
              <a:t>. </a:t>
            </a:r>
          </a:p>
          <a:p>
            <a:pPr algn="l"/>
            <a:endParaRPr lang="cs-CZ" sz="2000" dirty="0" smtClean="0">
              <a:solidFill>
                <a:schemeClr val="tx1"/>
              </a:solidFill>
            </a:endParaRPr>
          </a:p>
          <a:p>
            <a:pPr algn="l"/>
            <a:r>
              <a:rPr lang="cs-CZ" sz="2000" dirty="0" smtClean="0">
                <a:solidFill>
                  <a:schemeClr val="tx1"/>
                </a:solidFill>
              </a:rPr>
              <a:t>V našem konkrétním případě, podnik </a:t>
            </a:r>
            <a:r>
              <a:rPr lang="cs-CZ" sz="2000" b="1" dirty="0" smtClean="0">
                <a:solidFill>
                  <a:schemeClr val="tx1"/>
                </a:solidFill>
              </a:rPr>
              <a:t>při vynaložení poměrně malých vstupních nákladů</a:t>
            </a:r>
            <a:r>
              <a:rPr lang="cs-CZ" sz="2000" dirty="0" smtClean="0">
                <a:solidFill>
                  <a:schemeClr val="tx1"/>
                </a:solidFill>
              </a:rPr>
              <a:t> (dnes cena jednotlivého vyšetření do tisíce korun) </a:t>
            </a:r>
            <a:r>
              <a:rPr lang="cs-CZ" sz="2000" b="1" dirty="0" smtClean="0">
                <a:solidFill>
                  <a:schemeClr val="tx1"/>
                </a:solidFill>
              </a:rPr>
              <a:t>předešel</a:t>
            </a:r>
            <a:r>
              <a:rPr lang="cs-CZ" sz="2000" dirty="0" smtClean="0">
                <a:solidFill>
                  <a:schemeClr val="tx1"/>
                </a:solidFill>
              </a:rPr>
              <a:t> možným významným </a:t>
            </a:r>
            <a:r>
              <a:rPr lang="cs-CZ" sz="2000" b="1" dirty="0" smtClean="0">
                <a:solidFill>
                  <a:schemeClr val="tx1"/>
                </a:solidFill>
              </a:rPr>
              <a:t>budoucím ztrátám pracovní schopnosti </a:t>
            </a:r>
            <a:r>
              <a:rPr lang="cs-CZ" sz="2000" dirty="0" smtClean="0">
                <a:solidFill>
                  <a:schemeClr val="tx1"/>
                </a:solidFill>
              </a:rPr>
              <a:t>(zvýšená nemocnost či dokonce trvale snížená pracovní schopnost) velkého počtu svých zaměstnanců.</a:t>
            </a:r>
          </a:p>
          <a:p>
            <a:pPr algn="l"/>
            <a:endParaRPr lang="cs-CZ" sz="2000" dirty="0" smtClean="0">
              <a:solidFill>
                <a:schemeClr val="tx1"/>
              </a:solidFill>
            </a:endParaRPr>
          </a:p>
          <a:p>
            <a:endParaRPr lang="cs-CZ" sz="2000" dirty="0" smtClean="0">
              <a:solidFill>
                <a:schemeClr val="tx1"/>
              </a:solidFill>
            </a:endParaRPr>
          </a:p>
          <a:p>
            <a:r>
              <a:rPr lang="cs-CZ" sz="2800" b="1" dirty="0" smtClean="0">
                <a:solidFill>
                  <a:schemeClr val="tx2"/>
                </a:solidFill>
              </a:rPr>
              <a:t>Děkuji za pozornost.</a:t>
            </a:r>
          </a:p>
          <a:p>
            <a:pPr algn="l"/>
            <a:endParaRPr lang="cs-CZ" sz="2400" dirty="0">
              <a:solidFill>
                <a:schemeClr val="tx1"/>
              </a:solidFill>
            </a:endParaRPr>
          </a:p>
        </p:txBody>
      </p:sp>
      <p:pic>
        <p:nvPicPr>
          <p:cNvPr id="5" name="Obrázek 4" descr="lista_CMYK.jpg"/>
          <p:cNvPicPr>
            <a:picLocks noChangeAspect="1"/>
          </p:cNvPicPr>
          <p:nvPr/>
        </p:nvPicPr>
        <p:blipFill>
          <a:blip r:embed="rId2" cstate="print"/>
          <a:stretch>
            <a:fillRect/>
          </a:stretch>
        </p:blipFill>
        <p:spPr>
          <a:xfrm>
            <a:off x="0" y="-99392"/>
            <a:ext cx="9144000" cy="876848"/>
          </a:xfrm>
          <a:prstGeom prst="rect">
            <a:avLst/>
          </a:prstGeom>
        </p:spPr>
      </p:pic>
    </p:spTree>
    <p:extLst>
      <p:ext uri="{BB962C8B-B14F-4D97-AF65-F5344CB8AC3E}">
        <p14:creationId xmlns:p14="http://schemas.microsoft.com/office/powerpoint/2010/main" val="3638943314"/>
      </p:ext>
    </p:extLst>
  </p:cSld>
  <p:clrMapOvr>
    <a:masterClrMapping/>
  </p:clrMapOvr>
</p:sld>
</file>

<file path=ppt/theme/theme1.xml><?xml version="1.0" encoding="utf-8"?>
<a:theme xmlns:a="http://schemas.openxmlformats.org/drawingml/2006/main" name="Motiv systému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tiv sady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2905</TotalTime>
  <Words>474</Words>
  <Application>Microsoft Office PowerPoint</Application>
  <PresentationFormat>Předvádění na obrazovce (4:3)</PresentationFormat>
  <Paragraphs>67</Paragraphs>
  <Slides>7</Slides>
  <Notes>0</Notes>
  <HiddenSlides>0</HiddenSlides>
  <MMClips>0</MMClips>
  <ScaleCrop>false</ScaleCrop>
  <HeadingPairs>
    <vt:vector size="4" baseType="variant">
      <vt:variant>
        <vt:lpstr>Motiv</vt:lpstr>
      </vt:variant>
      <vt:variant>
        <vt:i4>1</vt:i4>
      </vt:variant>
      <vt:variant>
        <vt:lpstr>Nadpisy snímků</vt:lpstr>
      </vt:variant>
      <vt:variant>
        <vt:i4>7</vt:i4>
      </vt:variant>
    </vt:vector>
  </HeadingPairs>
  <TitlesOfParts>
    <vt:vector size="8" baseType="lpstr">
      <vt:lpstr>Motiv systému Office</vt:lpstr>
      <vt:lpstr>Age Management v praxi polygrafického podniku Zátěžové EKG </vt:lpstr>
      <vt:lpstr>Proč zátěžové EKG</vt:lpstr>
      <vt:lpstr>Co je zátěžové EKG</vt:lpstr>
      <vt:lpstr>Jak probíhá zátěžové EKG</vt:lpstr>
      <vt:lpstr>Jak probíhá zátěžové EKG</vt:lpstr>
      <vt:lpstr>Výsledky zavedení zátěžového EKG do praxe</vt:lpstr>
      <vt:lpstr>Význam zavedení zátěžového EKG do praxe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Age Management z obecného hlediska</dc:title>
  <dc:creator>Mirek</dc:creator>
  <cp:lastModifiedBy>Mirek</cp:lastModifiedBy>
  <cp:revision>109</cp:revision>
  <dcterms:created xsi:type="dcterms:W3CDTF">2014-05-01T08:45:36Z</dcterms:created>
  <dcterms:modified xsi:type="dcterms:W3CDTF">2015-04-28T07:59:58Z</dcterms:modified>
</cp:coreProperties>
</file>