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61" r:id="rId5"/>
    <p:sldId id="263" r:id="rId6"/>
    <p:sldId id="262" r:id="rId7"/>
    <p:sldId id="265" r:id="rId8"/>
    <p:sldId id="266" r:id="rId9"/>
    <p:sldId id="268" r:id="rId10"/>
    <p:sldId id="264" r:id="rId11"/>
    <p:sldId id="269" r:id="rId12"/>
    <p:sldId id="270" r:id="rId13"/>
    <p:sldId id="271" r:id="rId14"/>
    <p:sldId id="272" r:id="rId15"/>
    <p:sldId id="274" r:id="rId16"/>
    <p:sldId id="273" r:id="rId17"/>
    <p:sldId id="275" r:id="rId18"/>
    <p:sldId id="277" r:id="rId19"/>
    <p:sldId id="276" r:id="rId20"/>
    <p:sldId id="278" r:id="rId21"/>
    <p:sldId id="279" r:id="rId2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13" autoAdjust="0"/>
  </p:normalViewPr>
  <p:slideViewPr>
    <p:cSldViewPr>
      <p:cViewPr varScale="1">
        <p:scale>
          <a:sx n="75" d="100"/>
          <a:sy n="75" d="100"/>
        </p:scale>
        <p:origin x="123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0C0DF3B-201C-4EB2-8796-E50307E0C262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4CB38EC-8BC3-4CC6-8C2E-6C7EF35EFAC2}" type="slidenum">
              <a:rPr lang="cs-CZ" smtClean="0"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96944" cy="417646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3200" dirty="0" smtClean="0">
                <a:latin typeface="Adobe Caslon Pro Bold" pitchFamily="18" charset="-18"/>
              </a:rPr>
              <a:t>Společným postupem sociálních partnerů k přípravě odvětví na změny důchodového systému</a:t>
            </a:r>
            <a:br>
              <a:rPr lang="cs-CZ" sz="3200" dirty="0" smtClean="0">
                <a:latin typeface="Adobe Caslon Pro Bold" pitchFamily="18" charset="-18"/>
              </a:rPr>
            </a:br>
            <a:r>
              <a:rPr lang="cs-CZ" sz="6600" dirty="0" smtClean="0">
                <a:latin typeface="Adobe Caslon Pro Bold" pitchFamily="18" charset="-18"/>
              </a:rPr>
              <a:t>Zemědělství</a:t>
            </a:r>
            <a:br>
              <a:rPr lang="cs-CZ" sz="6600" dirty="0" smtClean="0">
                <a:latin typeface="Adobe Caslon Pro Bold" pitchFamily="18" charset="-18"/>
              </a:rPr>
            </a:br>
            <a:r>
              <a:rPr lang="cs-CZ" sz="2000" dirty="0" smtClean="0">
                <a:latin typeface="Adobe Caslon Pro Bold" pitchFamily="18" charset="-18"/>
              </a:rPr>
              <a:t>Ing. Jan Ulrich</a:t>
            </a:r>
            <a:br>
              <a:rPr lang="cs-CZ" sz="2000" dirty="0" smtClean="0">
                <a:latin typeface="Adobe Caslon Pro Bold" pitchFamily="18" charset="-18"/>
              </a:rPr>
            </a:br>
            <a:r>
              <a:rPr lang="cs-CZ" sz="2000" dirty="0" smtClean="0">
                <a:latin typeface="Adobe Caslon Pro Bold" pitchFamily="18" charset="-18"/>
              </a:rPr>
              <a:t>ředitel Zemědělského svazu ČR</a:t>
            </a:r>
            <a:endParaRPr lang="cs-CZ" sz="6600" dirty="0">
              <a:latin typeface="Adobe Caslon Pro Bold" pitchFamily="18" charset="-18"/>
            </a:endParaRPr>
          </a:p>
        </p:txBody>
      </p:sp>
      <p:pic>
        <p:nvPicPr>
          <p:cNvPr id="4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237312"/>
            <a:ext cx="6219825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73234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Přenos informací</a:t>
            </a:r>
            <a:endParaRPr lang="cs-CZ" dirty="0"/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ovéPole 6"/>
          <p:cNvSpPr txBox="1"/>
          <p:nvPr/>
        </p:nvSpPr>
        <p:spPr>
          <a:xfrm>
            <a:off x="375315" y="2348880"/>
            <a:ext cx="39086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Realizace Konferencí</a:t>
            </a:r>
            <a:endParaRPr lang="cs-CZ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03" y="3708679"/>
            <a:ext cx="3264846" cy="245662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2172326"/>
            <a:ext cx="3092310" cy="2319233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1175327" y="3131887"/>
            <a:ext cx="16043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30. 4. 2015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796136" y="4736937"/>
            <a:ext cx="2376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10. 3. 2015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1676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Sociální audit – přípravná fáze</a:t>
            </a:r>
            <a:endParaRPr lang="cs-CZ" dirty="0"/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165460" y="2006170"/>
            <a:ext cx="4007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Zkušenosti ze zahraničí (studie):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457200" y="2490940"/>
            <a:ext cx="40074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Zahrnuté země:</a:t>
            </a:r>
          </a:p>
          <a:p>
            <a:pPr marL="457200" indent="-457200">
              <a:buAutoNum type="alphaLcParenR"/>
            </a:pPr>
            <a:r>
              <a:rPr lang="cs-CZ" sz="2000" dirty="0" smtClean="0"/>
              <a:t>Finsko</a:t>
            </a:r>
          </a:p>
          <a:p>
            <a:pPr marL="457200" indent="-457200">
              <a:buAutoNum type="alphaLcParenR"/>
            </a:pPr>
            <a:r>
              <a:rPr lang="cs-CZ" sz="2000" dirty="0" smtClean="0"/>
              <a:t>Polsko</a:t>
            </a:r>
          </a:p>
          <a:p>
            <a:pPr marL="457200" indent="-457200">
              <a:buAutoNum type="alphaLcParenR"/>
            </a:pPr>
            <a:r>
              <a:rPr lang="cs-CZ" sz="2000" dirty="0" smtClean="0"/>
              <a:t>Rakousko</a:t>
            </a:r>
          </a:p>
          <a:p>
            <a:pPr marL="457200" indent="-457200">
              <a:buAutoNum type="alphaLcParenR"/>
            </a:pPr>
            <a:r>
              <a:rPr lang="cs-CZ" sz="2000" dirty="0" smtClean="0"/>
              <a:t>Německo</a:t>
            </a:r>
          </a:p>
          <a:p>
            <a:pPr marL="457200" indent="-457200">
              <a:buAutoNum type="alphaLcParenR"/>
            </a:pPr>
            <a:r>
              <a:rPr lang="cs-CZ" sz="2000" dirty="0" smtClean="0"/>
              <a:t>Francie</a:t>
            </a:r>
          </a:p>
          <a:p>
            <a:pPr marL="457200" indent="-457200">
              <a:buAutoNum type="alphaLcParenR"/>
            </a:pPr>
            <a:r>
              <a:rPr lang="cs-CZ" sz="2000" dirty="0" smtClean="0"/>
              <a:t>Řecko</a:t>
            </a:r>
          </a:p>
          <a:p>
            <a:pPr marL="457200" indent="-457200">
              <a:buAutoNum type="alphaLcParenR"/>
            </a:pPr>
            <a:endParaRPr lang="cs-CZ" sz="2000" dirty="0"/>
          </a:p>
          <a:p>
            <a:pPr marL="457200" indent="-457200">
              <a:buAutoNum type="alphaLcParenR"/>
            </a:pPr>
            <a:r>
              <a:rPr lang="cs-CZ" sz="2000" dirty="0" smtClean="0"/>
              <a:t>Švýcarsko</a:t>
            </a:r>
          </a:p>
          <a:p>
            <a:pPr marL="457200" indent="-457200">
              <a:buAutoNum type="alphaLcParenR"/>
            </a:pPr>
            <a:r>
              <a:rPr lang="cs-CZ" sz="2000" dirty="0" smtClean="0"/>
              <a:t>Norsko</a:t>
            </a:r>
            <a:endParaRPr lang="cs-CZ" sz="2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6078" y="1546844"/>
            <a:ext cx="1366838" cy="83343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1820" y="3299485"/>
            <a:ext cx="1651669" cy="1199501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7746" y="2970625"/>
            <a:ext cx="1417079" cy="943002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56078" y="4412600"/>
            <a:ext cx="1862684" cy="1239531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16" y="1661090"/>
            <a:ext cx="1944216" cy="116653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00338" y="2821394"/>
            <a:ext cx="1208129" cy="803131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82254" y="4147288"/>
            <a:ext cx="1506321" cy="1002388"/>
          </a:xfrm>
          <a:prstGeom prst="rect">
            <a:avLst/>
          </a:prstGeo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46910" y="4817622"/>
            <a:ext cx="1676400" cy="1114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2158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Sociální audit – přípravná fáze</a:t>
            </a:r>
            <a:endParaRPr lang="cs-CZ" dirty="0"/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160028" y="1896999"/>
            <a:ext cx="4007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Zkušenosti ze zahraničí (studie):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34132" y="2297109"/>
            <a:ext cx="86550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Hlavní zjištění:</a:t>
            </a:r>
          </a:p>
          <a:p>
            <a:pPr marL="342900" indent="-342900">
              <a:buFontTx/>
              <a:buChar char="-"/>
            </a:pPr>
            <a:r>
              <a:rPr lang="cs-CZ" sz="2000" dirty="0" smtClean="0"/>
              <a:t>ve </a:t>
            </a:r>
            <a:r>
              <a:rPr lang="cs-CZ" sz="2000" dirty="0"/>
              <a:t>studovaných zemích </a:t>
            </a:r>
            <a:r>
              <a:rPr lang="cs-CZ" sz="2000" dirty="0" smtClean="0"/>
              <a:t>nejsou obvykle zavedeny robustní nástroje/politiky, které </a:t>
            </a:r>
            <a:r>
              <a:rPr lang="cs-CZ" sz="2000" dirty="0"/>
              <a:t>by </a:t>
            </a:r>
            <a:r>
              <a:rPr lang="cs-CZ" sz="2000" dirty="0" smtClean="0"/>
              <a:t>reagovaly </a:t>
            </a:r>
            <a:r>
              <a:rPr lang="cs-CZ" sz="2000" dirty="0"/>
              <a:t>na </a:t>
            </a:r>
            <a:r>
              <a:rPr lang="cs-CZ" sz="2000" dirty="0" smtClean="0"/>
              <a:t>předmětná rizika v zemědělství explicitně.</a:t>
            </a:r>
          </a:p>
          <a:p>
            <a:pPr marL="342900" indent="-342900">
              <a:buFontTx/>
              <a:buChar char="-"/>
            </a:pPr>
            <a:r>
              <a:rPr lang="cs-CZ" sz="2000" dirty="0" smtClean="0"/>
              <a:t>Systém </a:t>
            </a:r>
            <a:r>
              <a:rPr lang="cs-CZ" sz="2000" dirty="0"/>
              <a:t>zastupujících pracovníků na regionální/lokální úrovni, kteří umožňují farmářům a celým jejich rodinám odjíždět každoročně na </a:t>
            </a:r>
            <a:r>
              <a:rPr lang="cs-CZ" sz="2000" b="1" dirty="0"/>
              <a:t>dovolenou</a:t>
            </a:r>
            <a:r>
              <a:rPr lang="cs-CZ" sz="2000" dirty="0"/>
              <a:t> (služba plně hrazená), případně dokáže nahradit farmáře i </a:t>
            </a:r>
            <a:r>
              <a:rPr lang="cs-CZ" sz="2000" b="1" dirty="0"/>
              <a:t>v naléhavých </a:t>
            </a:r>
            <a:r>
              <a:rPr lang="cs-CZ" sz="2000" b="1" dirty="0" smtClean="0"/>
              <a:t>případech.</a:t>
            </a:r>
            <a:endParaRPr lang="cs-CZ" sz="2000" dirty="0"/>
          </a:p>
          <a:p>
            <a:pPr marL="342900" indent="-342900">
              <a:buFontTx/>
              <a:buChar char="-"/>
            </a:pPr>
            <a:r>
              <a:rPr lang="cs-CZ" sz="2000" dirty="0" smtClean="0"/>
              <a:t>Velmi </a:t>
            </a:r>
            <a:r>
              <a:rPr lang="cs-CZ" sz="2000" dirty="0"/>
              <a:t>důležitým benefitem je systém </a:t>
            </a:r>
            <a:r>
              <a:rPr lang="cs-CZ" sz="2000" b="1" dirty="0"/>
              <a:t>rehabilitace</a:t>
            </a:r>
            <a:r>
              <a:rPr lang="cs-CZ" sz="2000" dirty="0"/>
              <a:t>, který může vyjít vstříc rostoucím těžkostem stárnoucích </a:t>
            </a:r>
            <a:r>
              <a:rPr lang="cs-CZ" sz="2000" dirty="0" smtClean="0"/>
              <a:t>pracovníků v zemědělství.</a:t>
            </a:r>
          </a:p>
          <a:p>
            <a:pPr marL="342900" indent="-342900">
              <a:buFontTx/>
              <a:buChar char="-"/>
            </a:pPr>
            <a:r>
              <a:rPr lang="cs-CZ" sz="2000" dirty="0" smtClean="0"/>
              <a:t>Poskytnutí </a:t>
            </a:r>
            <a:r>
              <a:rPr lang="cs-CZ" sz="2000" b="1" dirty="0"/>
              <a:t>rekvalifikace</a:t>
            </a:r>
            <a:r>
              <a:rPr lang="cs-CZ" sz="2000" dirty="0"/>
              <a:t> v případě, že zranění/nemoc neumožňuje pokračovat </a:t>
            </a:r>
            <a:r>
              <a:rPr lang="cs-CZ" sz="2000" dirty="0" smtClean="0"/>
              <a:t>s</a:t>
            </a:r>
            <a:r>
              <a:rPr lang="cs-CZ" sz="2000" dirty="0"/>
              <a:t> práci na farmě, ale umožňuje pracovat v jiné </a:t>
            </a:r>
            <a:r>
              <a:rPr lang="cs-CZ" sz="2000" dirty="0" smtClean="0"/>
              <a:t>profesi.</a:t>
            </a:r>
          </a:p>
          <a:p>
            <a:pPr marL="342900" indent="-342900">
              <a:buFontTx/>
              <a:buChar char="-"/>
            </a:pPr>
            <a:r>
              <a:rPr lang="cs-CZ" sz="2000" dirty="0" smtClean="0"/>
              <a:t>(Programy </a:t>
            </a:r>
            <a:r>
              <a:rPr lang="cs-CZ" sz="2000" dirty="0"/>
              <a:t>prevence úrazů a nemocí z </a:t>
            </a:r>
            <a:r>
              <a:rPr lang="cs-CZ" sz="2000" dirty="0" smtClean="0"/>
              <a:t>povolání; Jednorázové </a:t>
            </a:r>
            <a:r>
              <a:rPr lang="cs-CZ" sz="2000" dirty="0"/>
              <a:t>platby v případě </a:t>
            </a:r>
            <a:r>
              <a:rPr lang="cs-CZ" sz="2000" dirty="0" smtClean="0"/>
              <a:t>úrazu; </a:t>
            </a:r>
            <a:r>
              <a:rPr lang="cs-CZ" sz="2000" dirty="0"/>
              <a:t>Pomoc v případě smrti </a:t>
            </a:r>
            <a:r>
              <a:rPr lang="cs-CZ" sz="2000" dirty="0" smtClean="0"/>
              <a:t>farmáře)</a:t>
            </a:r>
            <a:endParaRPr lang="cs-CZ" sz="2000" dirty="0"/>
          </a:p>
          <a:p>
            <a:pPr marL="342900" indent="-342900">
              <a:buFontTx/>
              <a:buChar char="-"/>
            </a:pPr>
            <a:endParaRPr lang="cs-CZ" sz="2000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9788273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6838" y="90591"/>
            <a:ext cx="8229600" cy="1252728"/>
          </a:xfrm>
        </p:spPr>
        <p:txBody>
          <a:bodyPr>
            <a:normAutofit/>
          </a:bodyPr>
          <a:lstStyle/>
          <a:p>
            <a:r>
              <a:rPr lang="cs-CZ" dirty="0" smtClean="0"/>
              <a:t>Sociální audit – přípravná fáze</a:t>
            </a:r>
            <a:endParaRPr lang="cs-CZ" dirty="0"/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454230" y="3758730"/>
            <a:ext cx="40074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Stanovení vzorku firem: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34132" y="2297109"/>
            <a:ext cx="8655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cs-CZ" sz="2000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642679"/>
              </p:ext>
            </p:extLst>
          </p:nvPr>
        </p:nvGraphicFramePr>
        <p:xfrm>
          <a:off x="3923928" y="1231403"/>
          <a:ext cx="5026854" cy="48979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88636"/>
                <a:gridCol w="1738218"/>
              </a:tblGrid>
              <a:tr h="4480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cap="all" dirty="0">
                          <a:effectLst/>
                        </a:rPr>
                        <a:t>Podnik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35886" marB="418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cap="all">
                          <a:effectLst/>
                        </a:rPr>
                        <a:t>lokace NUTS 4</a:t>
                      </a:r>
                      <a:endParaRPr lang="cs-CZ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35886" marB="41867" anchor="ctr"/>
                </a:tc>
              </a:tr>
              <a:tr h="407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Zemědělská společnost Slapy, a.s.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>
                          <a:effectLst/>
                        </a:rPr>
                        <a:t>Tábor</a:t>
                      </a:r>
                      <a:endParaRPr lang="cs-CZ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407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err="1">
                          <a:effectLst/>
                        </a:rPr>
                        <a:t>Zemědělsko</a:t>
                      </a:r>
                      <a:r>
                        <a:rPr lang="cs-CZ" sz="1300" dirty="0">
                          <a:effectLst/>
                        </a:rPr>
                        <a:t> obchodní družstvo Zálší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>
                          <a:effectLst/>
                        </a:rPr>
                        <a:t>Ústí nad Orlicí</a:t>
                      </a:r>
                      <a:endParaRPr lang="cs-CZ" sz="13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232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ZETKA Strážník a.s.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Semily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407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Zemědělská akciová společnost Nivnice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Uherské Hradiště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232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 err="1">
                          <a:effectLst/>
                        </a:rPr>
                        <a:t>Zemagro</a:t>
                      </a:r>
                      <a:r>
                        <a:rPr lang="cs-CZ" sz="1300" dirty="0">
                          <a:effectLst/>
                        </a:rPr>
                        <a:t>, spol. s r. o.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Hodonín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232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ZP Keblov a. s.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Praha západ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407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Zemědělské obchodní družstvo AGRISPOL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Prostějov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407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Agropodnik Humburky, a.s.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Hradec Králové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232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Zemědělské družstvo Maleč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Havlíčkův Brod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232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AGRO Hoštka a.s.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Litoměřice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232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ZEA Světice a.s.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Praha východ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232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Obchodní družstvo Soběšice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Klatovy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407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Zemědělské družstvo se sídlem ve </a:t>
                      </a:r>
                      <a:r>
                        <a:rPr lang="cs-CZ" sz="1300" dirty="0" err="1">
                          <a:effectLst/>
                        </a:rPr>
                        <a:t>Sloupnici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Ústí nad Orlicí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  <a:tr h="2322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ZDV Nošovice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300" dirty="0">
                          <a:effectLst/>
                        </a:rPr>
                        <a:t>Frýdek-Místek</a:t>
                      </a:r>
                      <a:endParaRPr lang="cs-CZ" sz="13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848" marR="0" marT="23924" marB="2392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63266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6838" y="90591"/>
            <a:ext cx="8229600" cy="1252728"/>
          </a:xfrm>
        </p:spPr>
        <p:txBody>
          <a:bodyPr>
            <a:normAutofit/>
          </a:bodyPr>
          <a:lstStyle/>
          <a:p>
            <a:r>
              <a:rPr lang="cs-CZ" dirty="0" smtClean="0"/>
              <a:t>Prognóza</a:t>
            </a:r>
            <a:endParaRPr lang="cs-CZ" dirty="0"/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346837" y="1787912"/>
            <a:ext cx="70134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Prognóza zemědělství – počet pracovních míst (dle krajů)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34132" y="2297109"/>
            <a:ext cx="8655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cs-CZ" sz="2000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225" y="2134524"/>
            <a:ext cx="6012042" cy="399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9547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6838" y="90591"/>
            <a:ext cx="8229600" cy="1252728"/>
          </a:xfrm>
        </p:spPr>
        <p:txBody>
          <a:bodyPr>
            <a:normAutofit/>
          </a:bodyPr>
          <a:lstStyle/>
          <a:p>
            <a:r>
              <a:rPr lang="cs-CZ" dirty="0"/>
              <a:t>Prognóza</a:t>
            </a:r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346837" y="1787912"/>
            <a:ext cx="70134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Prognóza zemědělství – věková struktura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34132" y="2297109"/>
            <a:ext cx="8655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cs-CZ" sz="2000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</p:txBody>
      </p:sp>
      <p:sp>
        <p:nvSpPr>
          <p:cNvPr id="4" name="Obdélník 3"/>
          <p:cNvSpPr/>
          <p:nvPr/>
        </p:nvSpPr>
        <p:spPr>
          <a:xfrm>
            <a:off x="346836" y="2188022"/>
            <a:ext cx="8442308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Chovate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3296" y="2188022"/>
            <a:ext cx="5232684" cy="389568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88022"/>
            <a:ext cx="3779912" cy="389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4845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6838" y="90591"/>
            <a:ext cx="8229600" cy="1252728"/>
          </a:xfrm>
        </p:spPr>
        <p:txBody>
          <a:bodyPr>
            <a:normAutofit/>
          </a:bodyPr>
          <a:lstStyle/>
          <a:p>
            <a:r>
              <a:rPr lang="cs-CZ" dirty="0"/>
              <a:t>Prognóza</a:t>
            </a:r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346837" y="1787912"/>
            <a:ext cx="70134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Prognóza zemědělství – nejvýznamnější profese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34132" y="2297109"/>
            <a:ext cx="8655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cs-CZ" sz="2000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</p:txBody>
      </p:sp>
      <p:sp>
        <p:nvSpPr>
          <p:cNvPr id="4" name="Obdélník 3"/>
          <p:cNvSpPr/>
          <p:nvPr/>
        </p:nvSpPr>
        <p:spPr>
          <a:xfrm>
            <a:off x="346836" y="2188022"/>
            <a:ext cx="8442308" cy="3538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Chovatelé </a:t>
            </a:r>
            <a:r>
              <a:rPr lang="cs-CZ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zvířat </a:t>
            </a:r>
            <a:r>
              <a:rPr 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cs-CZ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ISCO </a:t>
            </a:r>
            <a:r>
              <a:rPr 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612)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Obsluha pojízdných zařízení (ISCO 834)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Technici </a:t>
            </a:r>
            <a:r>
              <a:rPr lang="cs-CZ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biologických oborech a příbuzných oblastech (ISCO 314</a:t>
            </a:r>
            <a:r>
              <a:rPr 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Mechanici </a:t>
            </a:r>
            <a:r>
              <a:rPr lang="cs-CZ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opraváři strojů a zařízení, kromě elektrických (ISCO 723</a:t>
            </a:r>
            <a:r>
              <a:rPr lang="cs-CZ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Zahradníci a pěstitelé (ISCO 611)</a:t>
            </a:r>
          </a:p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Pomocní pracovníci v zemědělství, lesnictví a rybářství (ISCO 921)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cs-CZ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……v </a:t>
            </a:r>
            <a:r>
              <a:rPr lang="cs-CZ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roce 2013 tvořily dohromady 66,8 % pracovních míst. </a:t>
            </a: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4986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6838" y="90591"/>
            <a:ext cx="8229600" cy="1252728"/>
          </a:xfrm>
        </p:spPr>
        <p:txBody>
          <a:bodyPr>
            <a:normAutofit/>
          </a:bodyPr>
          <a:lstStyle/>
          <a:p>
            <a:r>
              <a:rPr lang="cs-CZ" dirty="0"/>
              <a:t>Prognóza</a:t>
            </a:r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346837" y="1787912"/>
            <a:ext cx="70134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Prognóza zemědělství – nejrizikovější profese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34132" y="2297109"/>
            <a:ext cx="8655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cs-CZ" sz="2000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</p:txBody>
      </p:sp>
      <p:sp>
        <p:nvSpPr>
          <p:cNvPr id="4" name="Obdélník 3"/>
          <p:cNvSpPr/>
          <p:nvPr/>
        </p:nvSpPr>
        <p:spPr>
          <a:xfrm>
            <a:off x="346836" y="2188022"/>
            <a:ext cx="8442308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132" y="2580181"/>
            <a:ext cx="4472286" cy="224191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2580181"/>
            <a:ext cx="4228535" cy="2241913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134133" y="4962478"/>
            <a:ext cx="38618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C</a:t>
            </a:r>
            <a:r>
              <a:rPr lang="cs-CZ" sz="2000" b="1" dirty="0" smtClean="0"/>
              <a:t>hovatel hospodářských zvířat</a:t>
            </a:r>
            <a:endParaRPr lang="cs-CZ" sz="2000" dirty="0"/>
          </a:p>
        </p:txBody>
      </p:sp>
      <p:sp>
        <p:nvSpPr>
          <p:cNvPr id="11" name="Obdélník 10"/>
          <p:cNvSpPr/>
          <p:nvPr/>
        </p:nvSpPr>
        <p:spPr>
          <a:xfrm>
            <a:off x="4714634" y="4962478"/>
            <a:ext cx="38618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Mechanik a opravář strojů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6200409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6838" y="90591"/>
            <a:ext cx="8229600" cy="1252728"/>
          </a:xfrm>
        </p:spPr>
        <p:txBody>
          <a:bodyPr>
            <a:normAutofit/>
          </a:bodyPr>
          <a:lstStyle/>
          <a:p>
            <a:r>
              <a:rPr lang="cs-CZ" dirty="0"/>
              <a:t>Prognóza</a:t>
            </a:r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346837" y="1787912"/>
            <a:ext cx="70134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Prognóza zemědělství – nejrizikovější profese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34132" y="2297109"/>
            <a:ext cx="8655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cs-CZ" sz="2000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</p:txBody>
      </p:sp>
      <p:sp>
        <p:nvSpPr>
          <p:cNvPr id="4" name="Obdélník 3"/>
          <p:cNvSpPr/>
          <p:nvPr/>
        </p:nvSpPr>
        <p:spPr>
          <a:xfrm>
            <a:off x="346836" y="2188022"/>
            <a:ext cx="8442308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273488" y="4865060"/>
            <a:ext cx="37224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Technik</a:t>
            </a:r>
            <a:endParaRPr lang="cs-CZ" sz="2000" dirty="0"/>
          </a:p>
        </p:txBody>
      </p:sp>
      <p:sp>
        <p:nvSpPr>
          <p:cNvPr id="11" name="Obdélník 10"/>
          <p:cNvSpPr/>
          <p:nvPr/>
        </p:nvSpPr>
        <p:spPr>
          <a:xfrm>
            <a:off x="4251728" y="4824918"/>
            <a:ext cx="38618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Řidič a obsluha strojů/pěstitel polních plodin</a:t>
            </a:r>
            <a:endParaRPr lang="cs-CZ" sz="2000" dirty="0"/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487" y="2281778"/>
            <a:ext cx="3978241" cy="2391177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0294" y="2297109"/>
            <a:ext cx="3952734" cy="237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92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6838" y="90591"/>
            <a:ext cx="3308356" cy="1252728"/>
          </a:xfrm>
        </p:spPr>
        <p:txBody>
          <a:bodyPr>
            <a:normAutofit/>
          </a:bodyPr>
          <a:lstStyle/>
          <a:p>
            <a:r>
              <a:rPr lang="cs-CZ" dirty="0"/>
              <a:t>Prognóza</a:t>
            </a:r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346837" y="1787912"/>
            <a:ext cx="264244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Prognóza zemědělství – uplatnění absolventů</a:t>
            </a:r>
          </a:p>
          <a:p>
            <a:r>
              <a:rPr lang="cs-CZ" sz="2000" b="1" dirty="0" smtClean="0"/>
              <a:t>– výhled generační obměny……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34132" y="2297109"/>
            <a:ext cx="8655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cs-CZ" sz="2000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</p:txBody>
      </p:sp>
      <p:sp>
        <p:nvSpPr>
          <p:cNvPr id="4" name="Obdélník 3"/>
          <p:cNvSpPr/>
          <p:nvPr/>
        </p:nvSpPr>
        <p:spPr>
          <a:xfrm>
            <a:off x="346836" y="2188022"/>
            <a:ext cx="8442308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2614" y="188640"/>
            <a:ext cx="5346655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9077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8859502"/>
              </p:ext>
            </p:extLst>
          </p:nvPr>
        </p:nvGraphicFramePr>
        <p:xfrm>
          <a:off x="611560" y="2492896"/>
          <a:ext cx="7970452" cy="25426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04893"/>
                <a:gridCol w="1021853"/>
                <a:gridCol w="1021853"/>
                <a:gridCol w="1021853"/>
              </a:tblGrid>
              <a:tr h="25300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Ukazatel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Rok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6565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    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2011    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odhad 2015    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001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Zemědělská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půda (tis. ha)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280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224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53001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Orná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půda (tis. </a:t>
                      </a:r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082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3001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Podniky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zemědělské prvovýroby celkem (počet k 31.12.)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487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903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3001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z </a:t>
                      </a:r>
                      <a:r>
                        <a:rPr lang="pl-PL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toho: </a:t>
                      </a:r>
                      <a:r>
                        <a:rPr lang="pl-PL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Podniky </a:t>
                      </a:r>
                      <a:r>
                        <a:rPr lang="pl-PL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fyzických osob</a:t>
                      </a:r>
                      <a:endParaRPr lang="pl-PL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460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543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032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3001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Zemědělské družstva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746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536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531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3001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Obchodní společnosti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932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090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3001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Ostatní </a:t>
                      </a:r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podniky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vč. Státních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53001">
                <a:tc>
                  <a:txBody>
                    <a:bodyPr/>
                    <a:lstStyle/>
                    <a:p>
                      <a:pPr algn="l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Počet 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pracovníků v zemědělství (tis</a:t>
                      </a:r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osob</a:t>
                      </a:r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    </a:t>
                      </a:r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Některé ukazatele vývoje agrárního sektoru ČR v letech 2000, 2011 </a:t>
            </a:r>
            <a:r>
              <a:rPr lang="cs-CZ"/>
              <a:t>a </a:t>
            </a:r>
            <a:r>
              <a:rPr lang="cs-CZ" smtClean="0"/>
              <a:t>2015</a:t>
            </a:r>
            <a:endParaRPr lang="cs-CZ" dirty="0"/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ovéPole 9"/>
          <p:cNvSpPr txBox="1"/>
          <p:nvPr/>
        </p:nvSpPr>
        <p:spPr>
          <a:xfrm>
            <a:off x="827584" y="5655027"/>
            <a:ext cx="27363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Pramen: ČÚZK, ČSÚ, ÚZEI – FADN CZ, MZe.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37421798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46838" y="90591"/>
            <a:ext cx="5305282" cy="1252728"/>
          </a:xfrm>
        </p:spPr>
        <p:txBody>
          <a:bodyPr>
            <a:normAutofit/>
          </a:bodyPr>
          <a:lstStyle/>
          <a:p>
            <a:r>
              <a:rPr lang="cs-CZ" dirty="0" smtClean="0"/>
              <a:t>Závěrem shrnutí…..</a:t>
            </a:r>
            <a:endParaRPr lang="cs-CZ" dirty="0"/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312432" y="1196752"/>
            <a:ext cx="811359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cs-CZ" sz="2000" b="1" dirty="0" smtClean="0"/>
              <a:t>Stovky pracovníků proškoleni v oblasti možných dopadů důchodové reformy  a prodloužení věku odchodu do důchodu – diskutovány rizikové faktory a ohrožené profese.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Zpětná vazba v řádu desítek zodpovězených dotazníků a strukturovaných rozhovorů.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Odborná veřejnost začíná vnímat problematiku jako možný problém, ale vzhledem k nestabilitě podnikatelského prostředí není nakloněna preventivním krokům, dokud situace nenastane.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Přesto byl získán vzorek firem pro pilotní ověřování v návazném projektu.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Problematika pozdního odchodu do důchodu není dostatečně řešena nástroji/politikami ani ve sledovaných zemích EU a mimo ni (Švýcarsko, Norsko) – v tomto směru je projekt průkopnický.</a:t>
            </a:r>
          </a:p>
          <a:p>
            <a:pPr marL="342900" indent="-342900">
              <a:buFontTx/>
              <a:buChar char="-"/>
            </a:pPr>
            <a:r>
              <a:rPr lang="cs-CZ" sz="2000" b="1" dirty="0" smtClean="0"/>
              <a:t>Prognóza indikuje pokles počtu ohrožených profesí/pracovníků ve střednědobém horizontu (s výjimkou řidičů/obsluhy mechanizace a pěstitelů polních plodin).</a:t>
            </a:r>
          </a:p>
          <a:p>
            <a:pPr marL="342900" indent="-342900">
              <a:buFontTx/>
              <a:buChar char="-"/>
            </a:pPr>
            <a:endParaRPr lang="cs-CZ" sz="2000" b="1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  <a:p>
            <a:pPr marL="342900" indent="-342900">
              <a:buFontTx/>
              <a:buChar char="-"/>
            </a:pP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134132" y="2297109"/>
            <a:ext cx="8655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endParaRPr lang="cs-CZ" sz="2000" dirty="0" smtClean="0"/>
          </a:p>
          <a:p>
            <a:pPr marL="342900" indent="-342900">
              <a:buFontTx/>
              <a:buChar char="-"/>
            </a:pPr>
            <a:endParaRPr lang="cs-CZ" sz="2000" b="1" dirty="0" smtClean="0"/>
          </a:p>
        </p:txBody>
      </p:sp>
      <p:sp>
        <p:nvSpPr>
          <p:cNvPr id="4" name="Obdélník 3"/>
          <p:cNvSpPr/>
          <p:nvPr/>
        </p:nvSpPr>
        <p:spPr>
          <a:xfrm>
            <a:off x="346836" y="2188022"/>
            <a:ext cx="8442308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1000"/>
              </a:spcAft>
              <a:buFontTx/>
              <a:buChar char="-"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9671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96944" cy="4176464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3200" dirty="0" smtClean="0">
                <a:latin typeface="Adobe Caslon Pro Bold" pitchFamily="18" charset="-18"/>
              </a:rPr>
              <a:t/>
            </a:r>
            <a:br>
              <a:rPr lang="cs-CZ" sz="3200" dirty="0" smtClean="0">
                <a:latin typeface="Adobe Caslon Pro Bold" pitchFamily="18" charset="-18"/>
              </a:rPr>
            </a:br>
            <a:r>
              <a:rPr lang="cs-CZ" sz="6600" dirty="0" smtClean="0">
                <a:latin typeface="Adobe Caslon Pro Bold" pitchFamily="18" charset="-18"/>
              </a:rPr>
              <a:t>Děkuji za pozornost</a:t>
            </a:r>
            <a:br>
              <a:rPr lang="cs-CZ" sz="6600" dirty="0" smtClean="0">
                <a:latin typeface="Adobe Caslon Pro Bold" pitchFamily="18" charset="-18"/>
              </a:rPr>
            </a:br>
            <a:r>
              <a:rPr lang="cs-CZ" sz="2000" dirty="0" smtClean="0">
                <a:latin typeface="Adobe Caslon Pro Bold" pitchFamily="18" charset="-18"/>
              </a:rPr>
              <a:t>Ing. Jan Ulrich</a:t>
            </a:r>
            <a:br>
              <a:rPr lang="cs-CZ" sz="2000" dirty="0" smtClean="0">
                <a:latin typeface="Adobe Caslon Pro Bold" pitchFamily="18" charset="-18"/>
              </a:rPr>
            </a:br>
            <a:r>
              <a:rPr lang="cs-CZ" sz="2000" dirty="0" smtClean="0">
                <a:latin typeface="Adobe Caslon Pro Bold" pitchFamily="18" charset="-18"/>
              </a:rPr>
              <a:t>ředitel Zemědělského svazu ČR</a:t>
            </a:r>
            <a:endParaRPr lang="cs-CZ" sz="6600" dirty="0">
              <a:latin typeface="Adobe Caslon Pro Bold" pitchFamily="18" charset="-18"/>
            </a:endParaRPr>
          </a:p>
        </p:txBody>
      </p:sp>
      <p:pic>
        <p:nvPicPr>
          <p:cNvPr id="4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237312"/>
            <a:ext cx="6219825" cy="638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7048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457200" y="232056"/>
            <a:ext cx="8229600" cy="146875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l-PL" sz="3200" b="1" i="1" dirty="0">
                <a:solidFill>
                  <a:schemeClr val="bg1"/>
                </a:solidFill>
              </a:rPr>
              <a:t>Věková struktura (pravidelně zaměstnaných) v zemědělství podle výsledků Agrocenzu 2010 (%)</a:t>
            </a:r>
            <a:endParaRPr lang="cs-CZ" sz="3200" dirty="0">
              <a:solidFill>
                <a:schemeClr val="bg1"/>
              </a:solidFill>
            </a:endParaRPr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445510"/>
              </p:ext>
            </p:extLst>
          </p:nvPr>
        </p:nvGraphicFramePr>
        <p:xfrm>
          <a:off x="251520" y="2564904"/>
          <a:ext cx="4478064" cy="2626995"/>
        </p:xfrm>
        <a:graphic>
          <a:graphicData uri="http://schemas.openxmlformats.org/drawingml/2006/table">
            <a:tbl>
              <a:tblPr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11964"/>
                <a:gridCol w="1566100"/>
              </a:tblGrid>
              <a:tr h="231269"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Věková kategorie </a:t>
                      </a:r>
                      <a:endParaRPr lang="cs-CZ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Podíl</a:t>
                      </a:r>
                      <a:endParaRPr lang="cs-CZ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1561"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 24 let 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5,8</a:t>
                      </a:r>
                      <a:endParaRPr lang="cs-CZ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1561"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až 34 let 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14,3</a:t>
                      </a:r>
                      <a:endParaRPr lang="cs-CZ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1561"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až 44 let 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21,6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1561"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až 54 let 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27,4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1561"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 až 64 let 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  <a:tr h="321561"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 a více let </a:t>
                      </a:r>
                      <a:endParaRPr lang="cs-CZ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cs-CZ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225799" y="5344765"/>
            <a:ext cx="46085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Pramen: </a:t>
            </a:r>
            <a:r>
              <a:rPr lang="cs-CZ" sz="1100" dirty="0" err="1" smtClean="0"/>
              <a:t>Agrocenzus</a:t>
            </a:r>
            <a:r>
              <a:rPr lang="cs-CZ" sz="1100" dirty="0" smtClean="0"/>
              <a:t> 2010 - Strukturální šetření v zemědělství a metody zemědělské výroby, ČSÚ 2011</a:t>
            </a:r>
            <a:endParaRPr lang="cs-CZ" sz="1100" dirty="0"/>
          </a:p>
        </p:txBody>
      </p:sp>
      <p:sp>
        <p:nvSpPr>
          <p:cNvPr id="9" name="TextovéPole 8"/>
          <p:cNvSpPr txBox="1"/>
          <p:nvPr/>
        </p:nvSpPr>
        <p:spPr>
          <a:xfrm>
            <a:off x="4834311" y="2564904"/>
            <a:ext cx="4155691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300" b="1" dirty="0" smtClean="0"/>
              <a:t>Nutné nahrazování pracovníků odcházejících do důchodu </a:t>
            </a:r>
            <a:br>
              <a:rPr lang="cs-CZ" sz="2300" b="1" dirty="0" smtClean="0"/>
            </a:br>
            <a:r>
              <a:rPr lang="cs-CZ" sz="2300" b="1" dirty="0" smtClean="0"/>
              <a:t>(a pracujících důchodců) zejména v pozicích náročnějších na jejich kvalitu a kvalifikaci je tak v sektoru zjevným problémem, jemuž musí mnohé zemědělské podniky čelit.</a:t>
            </a:r>
            <a:endParaRPr lang="cs-CZ" sz="2300" b="1" dirty="0"/>
          </a:p>
        </p:txBody>
      </p:sp>
    </p:spTree>
    <p:extLst>
      <p:ext uri="{BB962C8B-B14F-4D97-AF65-F5344CB8AC3E}">
        <p14:creationId xmlns:p14="http://schemas.microsoft.com/office/powerpoint/2010/main" val="2153994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Nadpis 1"/>
          <p:cNvSpPr txBox="1">
            <a:spLocks/>
          </p:cNvSpPr>
          <p:nvPr/>
        </p:nvSpPr>
        <p:spPr>
          <a:xfrm>
            <a:off x="457200" y="232056"/>
            <a:ext cx="8229600" cy="60465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cs-CZ" sz="2800" dirty="0"/>
              <a:t>Věková struktura </a:t>
            </a:r>
            <a:r>
              <a:rPr lang="cs-CZ" sz="2800" dirty="0" smtClean="0"/>
              <a:t>pravidelně </a:t>
            </a:r>
            <a:r>
              <a:rPr lang="cs-CZ" sz="2800" dirty="0"/>
              <a:t>zaměstnaných pracujících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427102" y="3717032"/>
            <a:ext cx="83933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Problémem odvětví je stárnutí zemědělské populace. Snižuje se podíl mladší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produktivní generace (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tj., do 34 let) na celkovém počtu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pravidelně 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zaměstnaných v průběhu let 2000 až 2010 z 22,9 % na 20,1 %.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 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většinu mladých lidí není práce v zemědělství příliš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atraktivní 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perspektivní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průměrné mzdy v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odvětví jsou 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dlouhodobě pod republikovým průměrem. Klesá také podíl střední produktivní generace (tj. 35–54 let),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která 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stárne a postupně navyšuje podíl ve skupině pravidelně zaměstnaných předdůchodového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důchodového věku (55 let a více). U střední produktivní generace došlo ke snížení podílu z 63,7 % v roce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 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 49,0 % v roce 2010, naopak u pracujících předdůchodového a důchodového věku k navýšení </a:t>
            </a:r>
            <a:r>
              <a:rPr lang="cs-CZ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 </a:t>
            </a:r>
            <a:r>
              <a:rPr lang="cs-C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13,5 % na 30,9 %.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74" y="1412776"/>
            <a:ext cx="4167181" cy="232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455" y="1556792"/>
            <a:ext cx="3294667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457200" y="5877272"/>
            <a:ext cx="22484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dirty="0" smtClean="0"/>
              <a:t>Zdroj: http://www.czso.cz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11969025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Tvorba informačního prostředí</a:t>
            </a:r>
            <a:endParaRPr lang="cs-CZ" dirty="0"/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ovéPole 6"/>
          <p:cNvSpPr txBox="1"/>
          <p:nvPr/>
        </p:nvSpPr>
        <p:spPr>
          <a:xfrm>
            <a:off x="277413" y="1916832"/>
            <a:ext cx="26845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Realizace seminářů</a:t>
            </a: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8297450"/>
              </p:ext>
            </p:extLst>
          </p:nvPr>
        </p:nvGraphicFramePr>
        <p:xfrm>
          <a:off x="457200" y="2463796"/>
          <a:ext cx="3902934" cy="3698680"/>
        </p:xfrm>
        <a:graphic>
          <a:graphicData uri="http://schemas.openxmlformats.org/drawingml/2006/table">
            <a:tbl>
              <a:tblPr firstRow="1" firstCol="1" bandRow="1"/>
              <a:tblGrid>
                <a:gridCol w="323019"/>
                <a:gridCol w="407435"/>
                <a:gridCol w="1220582"/>
                <a:gridCol w="323019"/>
                <a:gridCol w="471178"/>
                <a:gridCol w="1157701"/>
              </a:tblGrid>
              <a:tr h="142256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Zaměstnavatelská strana</a:t>
                      </a:r>
                      <a:endParaRPr lang="cs-CZ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Zaměstnanecká strana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Počet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Místo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Počet</a:t>
                      </a:r>
                      <a:endParaRPr lang="cs-CZ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Místo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7.2.2014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Brniště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21.3.2014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Valtice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25.2.2014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Lomnice n/Popelkou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11.4.2014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Stará Červená Voda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27.2.2014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Kožichovice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22.4.2014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Hladké Životice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Poděbrady</a:t>
                      </a:r>
                      <a:endParaRPr lang="cs-CZ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cs-CZ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12.5.2014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Jeseník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18.3.2014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Rakovník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cs-CZ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21.5.2014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Žatec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21.3.2014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Třemošná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27.5.2014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Uherské Hradiště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24.3.2014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Palačov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18.6.2014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Světlá Hora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8.4.2014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Hradec Králové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19.6.2014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Javornice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23.4.2014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Soběšice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20.6.2014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Životice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24.4.2014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Pelhřimov</a:t>
                      </a:r>
                      <a:endParaRPr lang="cs-CZ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4.7.2014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Čáslav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51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26.5.2014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Benešov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6.10.2014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Blatná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2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7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515" marR="4651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731442"/>
              </p:ext>
            </p:extLst>
          </p:nvPr>
        </p:nvGraphicFramePr>
        <p:xfrm>
          <a:off x="4571791" y="2475319"/>
          <a:ext cx="3688269" cy="3689985"/>
        </p:xfrm>
        <a:graphic>
          <a:graphicData uri="http://schemas.openxmlformats.org/drawingml/2006/table">
            <a:tbl>
              <a:tblPr firstRow="1" firstCol="1" bandRow="1"/>
              <a:tblGrid>
                <a:gridCol w="305253"/>
                <a:gridCol w="385026"/>
                <a:gridCol w="1153448"/>
                <a:gridCol w="305253"/>
                <a:gridCol w="445263"/>
                <a:gridCol w="1094026"/>
              </a:tblGrid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cs-CZ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28.5.2014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Kutná Hora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22.10.2014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ZD Ratiboř</a:t>
                      </a:r>
                      <a:endParaRPr lang="cs-CZ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18.6.2014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Kolínec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24.10.2014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Suchá Rudná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24.6.2014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Tábor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31.10.2014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Raspenava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4.9.2014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Bystřice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11.11.2014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Valašské Meziříčí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17.9.2014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Pelhřimov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12.11.2014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Rajhrad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3.10.214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Benešov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14.11.2014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Raspenava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29.10.2014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Suchá Rudná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20.11.2014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Žďár nad Sázavou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26.11.2014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Mariánské Lázně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21.11.2014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Mladotice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2.12.2014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Jihlava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12.12.2014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Kojetín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5.12.2014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Třebíč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15.12.2014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Velemín-Opárno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9.12.2014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Svatobořice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16.12.2014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Horní Město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10.12.2014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Bystřice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17.12.2014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Brno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9.1.2015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Bystřice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16.1.2015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Olomouc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13.1.2015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Prostějov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22.1.2015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Štíty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29.1.2015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Žatec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7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313" marR="4031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571791" y="271407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57742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Tvorba informačního prostředí</a:t>
            </a:r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2924944"/>
            <a:ext cx="6132027" cy="2515445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11336" y="2085574"/>
            <a:ext cx="2688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latin typeface="Times New Roman" panose="02020603050405020304" pitchFamily="18" charset="0"/>
                <a:ea typeface="Calibri" panose="020F0502020204030204" pitchFamily="34" charset="0"/>
              </a:rPr>
              <a:t>Domníváte se, že zvyšování věku pro odchod do starobního důchodu je nevyhnutelné a to bez ohledu na to, jak bude vypadat finální podoba "důchodové reformy"?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37671698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Tvorba informačního prostředí</a:t>
            </a:r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Graf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708921"/>
            <a:ext cx="5988174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délník 5"/>
          <p:cNvSpPr/>
          <p:nvPr/>
        </p:nvSpPr>
        <p:spPr>
          <a:xfrm>
            <a:off x="0" y="2120721"/>
            <a:ext cx="32038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Předpokládáte, že Vaše firma/organizace bude na dopady způsobené změnami důchodového systému reagovat tím, že: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3966210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Tvorba informačního prostředí</a:t>
            </a:r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157584" y="1898089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/>
              <a:t>Jaké faktory byste na základě vlastních zkušeností definovali ve Vašem podniku jako nejrizikovější?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15942"/>
            <a:ext cx="8286403" cy="3549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4820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Tvorba informačního prostředí</a:t>
            </a:r>
          </a:p>
        </p:txBody>
      </p:sp>
      <p:pic>
        <p:nvPicPr>
          <p:cNvPr id="5" name="obrázek 3" descr="C:\Users\Redline Tonda\Dropbox\word\lista_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165304"/>
            <a:ext cx="6219825" cy="63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bdélník 5"/>
          <p:cNvSpPr/>
          <p:nvPr/>
        </p:nvSpPr>
        <p:spPr>
          <a:xfrm>
            <a:off x="204552" y="2471405"/>
            <a:ext cx="283024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 smtClean="0"/>
              <a:t>Souhlasil(a) byste </a:t>
            </a:r>
            <a:r>
              <a:rPr lang="cs-CZ" sz="2000" b="1" dirty="0"/>
              <a:t>se zapojením Vašeho podniku/organizace (či určeného pracovníka) do přípravné fáze pro realizaci sociálního auditu spadajícího do tohoto projektu – etapa I. (2013-2015) a následně do aktivit druhé etapy projektu (2016-2018)?</a:t>
            </a:r>
            <a:endParaRPr lang="cs-CZ" sz="20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199408" y="322317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4098" name="Graf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780928"/>
            <a:ext cx="5059139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76803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Složený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1082</Words>
  <Application>Microsoft Office PowerPoint</Application>
  <PresentationFormat>Předvádění na obrazovce (4:3)</PresentationFormat>
  <Paragraphs>331</Paragraphs>
  <Slides>21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7" baseType="lpstr">
      <vt:lpstr>Adobe Caslon Pro Bold</vt:lpstr>
      <vt:lpstr>Calibri</vt:lpstr>
      <vt:lpstr>Candara</vt:lpstr>
      <vt:lpstr>Symbol</vt:lpstr>
      <vt:lpstr>Times New Roman</vt:lpstr>
      <vt:lpstr>Vlnění</vt:lpstr>
      <vt:lpstr>Společným postupem sociálních partnerů k přípravě odvětví na změny důchodového systému Zemědělství Ing. Jan Ulrich ředitel Zemědělského svazu ČR</vt:lpstr>
      <vt:lpstr>Některé ukazatele vývoje agrárního sektoru ČR v letech 2000, 2011 a 2015</vt:lpstr>
      <vt:lpstr>Prezentace aplikace PowerPoint</vt:lpstr>
      <vt:lpstr>Prezentace aplikace PowerPoint</vt:lpstr>
      <vt:lpstr>Tvorba informačního prostředí</vt:lpstr>
      <vt:lpstr>Tvorba informačního prostředí</vt:lpstr>
      <vt:lpstr>Tvorba informačního prostředí</vt:lpstr>
      <vt:lpstr>Tvorba informačního prostředí</vt:lpstr>
      <vt:lpstr>Tvorba informačního prostředí</vt:lpstr>
      <vt:lpstr>Přenos informací</vt:lpstr>
      <vt:lpstr>Sociální audit – přípravná fáze</vt:lpstr>
      <vt:lpstr>Sociální audit – přípravná fáze</vt:lpstr>
      <vt:lpstr>Sociální audit – přípravná fáze</vt:lpstr>
      <vt:lpstr>Prognóza</vt:lpstr>
      <vt:lpstr>Prognóza</vt:lpstr>
      <vt:lpstr>Prognóza</vt:lpstr>
      <vt:lpstr>Prognóza</vt:lpstr>
      <vt:lpstr>Prognóza</vt:lpstr>
      <vt:lpstr>Prognóza</vt:lpstr>
      <vt:lpstr>Závěrem shrnutí…..</vt:lpstr>
      <vt:lpstr> Děkuji za pozornost Ing. Jan Ulrich ředitel Zemědělského svazu ČR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BIDI 2  zemědělství</dc:title>
  <dc:creator>Jindrich Motyka</dc:creator>
  <cp:lastModifiedBy>Jan Ulrich</cp:lastModifiedBy>
  <cp:revision>58</cp:revision>
  <dcterms:created xsi:type="dcterms:W3CDTF">2013-11-04T10:41:08Z</dcterms:created>
  <dcterms:modified xsi:type="dcterms:W3CDTF">2015-06-17T08:09:20Z</dcterms:modified>
</cp:coreProperties>
</file>