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</p:sldMasterIdLst>
  <p:notesMasterIdLst>
    <p:notesMasterId r:id="rId72"/>
  </p:notesMasterIdLst>
  <p:sldIdLst>
    <p:sldId id="256" r:id="rId6"/>
    <p:sldId id="280" r:id="rId7"/>
    <p:sldId id="257" r:id="rId8"/>
    <p:sldId id="281" r:id="rId9"/>
    <p:sldId id="464" r:id="rId10"/>
    <p:sldId id="465" r:id="rId11"/>
    <p:sldId id="466" r:id="rId12"/>
    <p:sldId id="467" r:id="rId13"/>
    <p:sldId id="350" r:id="rId14"/>
    <p:sldId id="282" r:id="rId15"/>
    <p:sldId id="262" r:id="rId16"/>
    <p:sldId id="283" r:id="rId17"/>
    <p:sldId id="308" r:id="rId18"/>
    <p:sldId id="284" r:id="rId19"/>
    <p:sldId id="326" r:id="rId20"/>
    <p:sldId id="285" r:id="rId21"/>
    <p:sldId id="368" r:id="rId22"/>
    <p:sldId id="360" r:id="rId23"/>
    <p:sldId id="264" r:id="rId24"/>
    <p:sldId id="451" r:id="rId25"/>
    <p:sldId id="478" r:id="rId26"/>
    <p:sldId id="480" r:id="rId27"/>
    <p:sldId id="367" r:id="rId28"/>
    <p:sldId id="390" r:id="rId29"/>
    <p:sldId id="391" r:id="rId30"/>
    <p:sldId id="392" r:id="rId31"/>
    <p:sldId id="375" r:id="rId32"/>
    <p:sldId id="481" r:id="rId33"/>
    <p:sldId id="377" r:id="rId34"/>
    <p:sldId id="378" r:id="rId35"/>
    <p:sldId id="379" r:id="rId36"/>
    <p:sldId id="361" r:id="rId37"/>
    <p:sldId id="291" r:id="rId38"/>
    <p:sldId id="413" r:id="rId39"/>
    <p:sldId id="414" r:id="rId40"/>
    <p:sldId id="415" r:id="rId41"/>
    <p:sldId id="353" r:id="rId42"/>
    <p:sldId id="343" r:id="rId43"/>
    <p:sldId id="307" r:id="rId44"/>
    <p:sldId id="459" r:id="rId45"/>
    <p:sldId id="396" r:id="rId46"/>
    <p:sldId id="426" r:id="rId47"/>
    <p:sldId id="427" r:id="rId48"/>
    <p:sldId id="354" r:id="rId49"/>
    <p:sldId id="328" r:id="rId50"/>
    <p:sldId id="405" r:id="rId51"/>
    <p:sldId id="404" r:id="rId52"/>
    <p:sldId id="482" r:id="rId53"/>
    <p:sldId id="483" r:id="rId54"/>
    <p:sldId id="484" r:id="rId55"/>
    <p:sldId id="485" r:id="rId56"/>
    <p:sldId id="486" r:id="rId57"/>
    <p:sldId id="487" r:id="rId58"/>
    <p:sldId id="488" r:id="rId59"/>
    <p:sldId id="357" r:id="rId60"/>
    <p:sldId id="468" r:id="rId61"/>
    <p:sldId id="469" r:id="rId62"/>
    <p:sldId id="470" r:id="rId63"/>
    <p:sldId id="472" r:id="rId64"/>
    <p:sldId id="473" r:id="rId65"/>
    <p:sldId id="474" r:id="rId66"/>
    <p:sldId id="475" r:id="rId67"/>
    <p:sldId id="476" r:id="rId68"/>
    <p:sldId id="477" r:id="rId69"/>
    <p:sldId id="458" r:id="rId70"/>
    <p:sldId id="279" r:id="rId7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Styl s motivem 1 – zvýraznění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Styl s motivem 1 – zvýraznění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Styl s motivem 1 – zvýraznění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Styl s motivem 1 – zvýraznění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Styl s motivem 1 – zvýraznění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27F97BB-C833-4FB7-BDE5-3F7075034690}" styleName="Styl s motivem 2 – zvýraznění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530" y="-4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10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76" Type="http://schemas.openxmlformats.org/officeDocument/2006/relationships/tableStyles" Target="tableStyles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slide" Target="slides/slide61.xml"/><Relationship Id="rId7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61" Type="http://schemas.openxmlformats.org/officeDocument/2006/relationships/slide" Target="slides/slide56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2D9B23-0B91-4536-AFBE-12BBB7BBEE95}" type="datetimeFigureOut">
              <a:rPr lang="en-GB" smtClean="0"/>
              <a:pPr/>
              <a:t>18/06/2015</a:t>
            </a:fld>
            <a:endParaRPr lang="en-GB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GB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CBA7AC-9EBD-4CB7-B5C1-0152A6007AA0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CBA7AC-9EBD-4CB7-B5C1-0152A6007AA0}" type="slidenum">
              <a:rPr lang="en-GB" smtClean="0"/>
              <a:pPr/>
              <a:t>1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cs-CZ" dirty="0" err="1" smtClean="0"/>
              <a:t>the</a:t>
            </a:r>
            <a:r>
              <a:rPr lang="cs-CZ" dirty="0" smtClean="0"/>
              <a:t> </a:t>
            </a:r>
            <a:r>
              <a:rPr lang="cs-CZ" dirty="0" err="1" smtClean="0"/>
              <a:t>future</a:t>
            </a:r>
            <a:r>
              <a:rPr lang="cs-CZ" dirty="0" smtClean="0"/>
              <a:t> </a:t>
            </a:r>
            <a:r>
              <a:rPr lang="cs-CZ" dirty="0" err="1" smtClean="0"/>
              <a:t>is</a:t>
            </a:r>
            <a:r>
              <a:rPr lang="cs-CZ" dirty="0" smtClean="0"/>
              <a:t> </a:t>
            </a:r>
            <a:r>
              <a:rPr lang="cs-CZ" dirty="0" err="1" smtClean="0"/>
              <a:t>paited</a:t>
            </a:r>
            <a:r>
              <a:rPr lang="cs-CZ" dirty="0" smtClean="0"/>
              <a:t> </a:t>
            </a:r>
            <a:r>
              <a:rPr lang="cs-CZ" dirty="0" err="1" smtClean="0"/>
              <a:t>black</a:t>
            </a:r>
            <a:r>
              <a:rPr lang="cs-CZ" dirty="0" smtClean="0"/>
              <a:t>,</a:t>
            </a:r>
            <a:r>
              <a:rPr lang="cs-CZ" baseline="0" dirty="0" smtClean="0"/>
              <a:t> </a:t>
            </a:r>
            <a:r>
              <a:rPr lang="cs-CZ" baseline="0" dirty="0" err="1" smtClean="0"/>
              <a:t>and</a:t>
            </a:r>
            <a:r>
              <a:rPr lang="cs-CZ" baseline="0" dirty="0" smtClean="0"/>
              <a:t> </a:t>
            </a:r>
            <a:r>
              <a:rPr lang="cs-CZ" baseline="0" dirty="0" err="1" smtClean="0"/>
              <a:t>at</a:t>
            </a:r>
            <a:r>
              <a:rPr lang="cs-CZ" baseline="0" dirty="0" smtClean="0"/>
              <a:t> </a:t>
            </a:r>
            <a:r>
              <a:rPr lang="cs-CZ" baseline="0" dirty="0" err="1" smtClean="0"/>
              <a:t>least</a:t>
            </a:r>
            <a:r>
              <a:rPr lang="cs-CZ" baseline="0" dirty="0" smtClean="0"/>
              <a:t> </a:t>
            </a:r>
            <a:r>
              <a:rPr lang="cs-CZ" dirty="0" err="1" smtClean="0"/>
              <a:t>partialy</a:t>
            </a:r>
            <a:r>
              <a:rPr lang="cs-CZ" dirty="0" smtClean="0"/>
              <a:t> </a:t>
            </a:r>
            <a:r>
              <a:rPr lang="cs-CZ" dirty="0" err="1" smtClean="0"/>
              <a:t>that</a:t>
            </a:r>
            <a:r>
              <a:rPr lang="cs-CZ" baseline="0" dirty="0" smtClean="0"/>
              <a:t> </a:t>
            </a:r>
            <a:r>
              <a:rPr lang="cs-CZ" baseline="0" dirty="0" err="1" smtClean="0"/>
              <a:t>is</a:t>
            </a:r>
            <a:r>
              <a:rPr lang="cs-CZ" baseline="0" dirty="0" smtClean="0"/>
              <a:t> </a:t>
            </a:r>
            <a:r>
              <a:rPr lang="cs-CZ" baseline="0" dirty="0" err="1" smtClean="0"/>
              <a:t>also</a:t>
            </a:r>
            <a:r>
              <a:rPr lang="cs-CZ" baseline="0" dirty="0" smtClean="0"/>
              <a:t> </a:t>
            </a:r>
            <a:r>
              <a:rPr lang="cs-CZ" baseline="0" dirty="0" err="1" smtClean="0"/>
              <a:t>why</a:t>
            </a:r>
            <a:r>
              <a:rPr lang="cs-CZ" baseline="0" dirty="0" smtClean="0"/>
              <a:t> </a:t>
            </a:r>
            <a:r>
              <a:rPr lang="cs-CZ" baseline="0" dirty="0" err="1" smtClean="0"/>
              <a:t>it</a:t>
            </a:r>
            <a:r>
              <a:rPr lang="cs-CZ" baseline="0" dirty="0" smtClean="0"/>
              <a:t> </a:t>
            </a:r>
            <a:r>
              <a:rPr lang="cs-CZ" baseline="0" dirty="0" err="1" smtClean="0"/>
              <a:t>is</a:t>
            </a:r>
            <a:r>
              <a:rPr lang="cs-CZ" baseline="0" dirty="0" smtClean="0"/>
              <a:t> not </a:t>
            </a:r>
            <a:r>
              <a:rPr lang="cs-CZ" baseline="0" dirty="0" err="1" smtClean="0"/>
              <a:t>easy</a:t>
            </a:r>
            <a:r>
              <a:rPr lang="cs-CZ" baseline="0" dirty="0" smtClean="0"/>
              <a:t> to </a:t>
            </a:r>
            <a:r>
              <a:rPr lang="cs-CZ" baseline="0" dirty="0" err="1" smtClean="0"/>
              <a:t>be</a:t>
            </a:r>
            <a:r>
              <a:rPr lang="cs-CZ" baseline="0" dirty="0" smtClean="0"/>
              <a:t> </a:t>
            </a:r>
            <a:r>
              <a:rPr lang="cs-CZ" baseline="0" dirty="0" err="1" smtClean="0"/>
              <a:t>counted</a:t>
            </a:r>
            <a:r>
              <a:rPr lang="cs-CZ" baseline="0" dirty="0" smtClean="0"/>
              <a:t> as </a:t>
            </a:r>
            <a:r>
              <a:rPr lang="cs-CZ" baseline="0" dirty="0" err="1" smtClean="0"/>
              <a:t>old</a:t>
            </a:r>
            <a:r>
              <a:rPr lang="cs-CZ" baseline="0" dirty="0" smtClean="0"/>
              <a:t> these </a:t>
            </a:r>
            <a:r>
              <a:rPr lang="cs-CZ" baseline="0" dirty="0" err="1" smtClean="0"/>
              <a:t>days</a:t>
            </a:r>
            <a:endParaRPr lang="cs-CZ" baseline="0" dirty="0" smtClean="0"/>
          </a:p>
          <a:p>
            <a:r>
              <a:rPr lang="cs-CZ" baseline="0" dirty="0" err="1" smtClean="0"/>
              <a:t>act</a:t>
            </a:r>
            <a:r>
              <a:rPr lang="cs-CZ" baseline="0" dirty="0" smtClean="0"/>
              <a:t> </a:t>
            </a:r>
            <a:r>
              <a:rPr lang="cs-CZ" baseline="0" dirty="0" err="1" smtClean="0"/>
              <a:t>your</a:t>
            </a:r>
            <a:r>
              <a:rPr lang="cs-CZ" baseline="0" dirty="0" smtClean="0"/>
              <a:t> age – </a:t>
            </a:r>
            <a:r>
              <a:rPr lang="cs-CZ" baseline="0" dirty="0" err="1" smtClean="0"/>
              <a:t>dont</a:t>
            </a:r>
            <a:r>
              <a:rPr lang="cs-CZ" baseline="0" dirty="0" smtClean="0"/>
              <a:t> </a:t>
            </a:r>
            <a:r>
              <a:rPr lang="cs-CZ" baseline="0" dirty="0" err="1" smtClean="0"/>
              <a:t>act</a:t>
            </a:r>
            <a:r>
              <a:rPr lang="cs-CZ" baseline="0" dirty="0" smtClean="0"/>
              <a:t> </a:t>
            </a:r>
            <a:r>
              <a:rPr lang="cs-CZ" baseline="0" dirty="0" err="1" smtClean="0"/>
              <a:t>your</a:t>
            </a:r>
            <a:r>
              <a:rPr lang="cs-CZ" baseline="0" dirty="0" smtClean="0"/>
              <a:t> age….</a:t>
            </a:r>
            <a:endParaRPr lang="en-GB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ED25E3-639B-4054-8560-83C005B2AB87}" type="slidenum">
              <a:rPr lang="en-GB" smtClean="0"/>
              <a:pPr/>
              <a:t>8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cs-CZ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Výrazně lepší pozici v mezinárodním srovnání zaujímá ČR v zaměstnanosti mužů (55-64), kde se s hodnotou 62,5 % řadí hned za severské země a Nizozemsko, Německo a Velkou Británii a nad průměr EU-15 s 59,1 %</a:t>
            </a:r>
            <a:r>
              <a:rPr lang="cs-CZ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(viz graf 3.1.3). Ve všech uvedených zemích je zaměstnanost mužů ve věku 55-46 let vyšší než zaměstnanost žen, kromě Finska, kde ženy ve věku 55-64 let mají o 4 </a:t>
            </a:r>
            <a:r>
              <a:rPr lang="cs-CZ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p.b</a:t>
            </a:r>
            <a:r>
              <a:rPr lang="cs-CZ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vyšší zaměstnanost než muži (60,5 % oproti 56,5 %) a Estonska (zaměstnanost žen vyšší o 2,2 </a:t>
            </a:r>
            <a:r>
              <a:rPr lang="cs-CZ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p.b</a:t>
            </a:r>
            <a:r>
              <a:rPr lang="cs-CZ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.). </a:t>
            </a:r>
          </a:p>
          <a:p>
            <a:r>
              <a:rPr lang="cs-CZ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Podíváme-li se na velikost rozdílu v zaměstnanosti mužů a žen (graf 3.3.1 níže), nejvyšší je tento rozdíl v České republice (21 </a:t>
            </a:r>
            <a:r>
              <a:rPr lang="cs-CZ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p.b</a:t>
            </a:r>
            <a:r>
              <a:rPr lang="cs-CZ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.), za tou následuje Polsko, Nizozemsko, Řecko a Itálie (20 </a:t>
            </a:r>
            <a:r>
              <a:rPr lang="cs-CZ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p.b</a:t>
            </a:r>
            <a:r>
              <a:rPr lang="cs-CZ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.). Naopak nejnižší je v severských a pobaltských zemích. Výraznější rozdíly mezi muži a ženami jsou zejména v postkomunistických zemích a jižních částech Evropy. Důvodem je zřejmě „tradičnější“ či rigidnější rozdělení </a:t>
            </a:r>
            <a:r>
              <a:rPr lang="cs-CZ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genderových</a:t>
            </a:r>
            <a:r>
              <a:rPr lang="cs-CZ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rolí, které se reprodukuje i v rámci postavení žen na trhu práce a následně v rámci penzijních systémů.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CBA7AC-9EBD-4CB7-B5C1-0152A6007AA0}" type="slidenum">
              <a:rPr lang="en-GB" smtClean="0"/>
              <a:pPr/>
              <a:t>23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dirty="0" smtClean="0"/>
              <a:t>nejvyšší počet případů pracovní neschopnosti na 100 tisíc pojištěnců je ve věkových skupinách do 29 let a naopak </a:t>
            </a:r>
            <a:r>
              <a:rPr lang="cs-CZ" sz="1200" b="1" dirty="0" smtClean="0"/>
              <a:t>nejnižší ve věkových skupinách 40–44 a 45–49 let a ve skupině 65 a více let</a:t>
            </a:r>
            <a:r>
              <a:rPr lang="cs-CZ" sz="1200" dirty="0" smtClean="0"/>
              <a:t>. </a:t>
            </a:r>
            <a:r>
              <a:rPr lang="cs-CZ" sz="1200" b="1" dirty="0" smtClean="0"/>
              <a:t>Průměrná délka trvání jednoho případu pracovní neschopnosti ale průběžně s věkem</a:t>
            </a:r>
            <a:r>
              <a:rPr lang="cs-CZ" sz="1200" dirty="0" smtClean="0"/>
              <a:t> </a:t>
            </a:r>
            <a:r>
              <a:rPr lang="cs-CZ" sz="1200" b="1" dirty="0" smtClean="0"/>
              <a:t>roste </a:t>
            </a:r>
            <a:r>
              <a:rPr lang="cs-CZ" sz="1200" dirty="0" smtClean="0"/>
              <a:t>(až do věkové skupiny 60–64 let), což je dáno zejm. poklesem krátkodobých případů pracovní neschopnosti pro nemoci dýchací soustavy na 100 tis. pojištěných ve vyšším věku, a naopak nárůstem dlouhodobých případů pracovní neschopnosti pro novotvary a nemoci oběhové soustavy.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CBA7AC-9EBD-4CB7-B5C1-0152A6007AA0}" type="slidenum">
              <a:rPr lang="en-GB" smtClean="0"/>
              <a:pPr/>
              <a:t>41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Leták k projektu</a:t>
            </a:r>
            <a:r>
              <a:rPr lang="cs-CZ" baseline="0" dirty="0" smtClean="0"/>
              <a:t> </a:t>
            </a:r>
            <a:r>
              <a:rPr lang="cs-CZ" baseline="0" dirty="0" err="1" smtClean="0"/>
              <a:t>InnovaAge</a:t>
            </a:r>
            <a:r>
              <a:rPr lang="cs-CZ" baseline="0" dirty="0" smtClean="0"/>
              <a:t> </a:t>
            </a:r>
            <a:r>
              <a:rPr lang="cs-CZ" baseline="0" smtClean="0"/>
              <a:t>(web)</a:t>
            </a:r>
            <a:endParaRPr lang="cs-CZ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Perceived tension between old people and young people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CC0291-0673-4C70-BD1B-FDB319FA4DDE}" type="slidenum">
              <a:rPr lang="cs-CZ" smtClean="0"/>
              <a:pPr/>
              <a:t>60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en-GB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en-GB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C4A7D-9CF3-4735-83F7-D2CFE8A8E534}" type="datetimeFigureOut">
              <a:rPr lang="en-GB" smtClean="0"/>
              <a:pPr/>
              <a:t>18/06/2015</a:t>
            </a:fld>
            <a:endParaRPr lang="en-GB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A11D1-1F50-42C3-9BF2-A4FA550277C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GB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GB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C4A7D-9CF3-4735-83F7-D2CFE8A8E534}" type="datetimeFigureOut">
              <a:rPr lang="en-GB" smtClean="0"/>
              <a:pPr/>
              <a:t>18/06/2015</a:t>
            </a:fld>
            <a:endParaRPr lang="en-GB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A11D1-1F50-42C3-9BF2-A4FA550277C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en-GB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GB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C4A7D-9CF3-4735-83F7-D2CFE8A8E534}" type="datetimeFigureOut">
              <a:rPr lang="en-GB" smtClean="0"/>
              <a:pPr/>
              <a:t>18/06/2015</a:t>
            </a:fld>
            <a:endParaRPr lang="en-GB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A11D1-1F50-42C3-9BF2-A4FA550277C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bdélník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Obdélník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Obdélník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6" name="Obdélník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Obdélník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0" name="Zaoblený obdélník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1" name="Zaoblený obdélník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bdélník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Obdélník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E94D6253-867B-40A7-AD23-7717F8221962}" type="datetimeFigureOut">
              <a:rPr lang="cs-CZ" smtClean="0">
                <a:solidFill>
                  <a:srgbClr val="438086"/>
                </a:solidFill>
              </a:rPr>
              <a:pPr/>
              <a:t>18.6.2015</a:t>
            </a:fld>
            <a:endParaRPr lang="cs-CZ">
              <a:solidFill>
                <a:srgbClr val="438086"/>
              </a:solidFill>
            </a:endParaRPr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cs-CZ">
              <a:solidFill>
                <a:srgbClr val="438086"/>
              </a:solidFill>
            </a:endParaRPr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A623338C-62D5-4F9F-80A9-484DEB9C8BAF}" type="slidenum">
              <a:rPr lang="cs-CZ" smtClean="0">
                <a:solidFill>
                  <a:prstClr val="white"/>
                </a:solidFill>
              </a:rPr>
              <a:pPr/>
              <a:t>‹#›</a:t>
            </a:fld>
            <a:endParaRPr lang="cs-CZ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D6253-867B-40A7-AD23-7717F8221962}" type="datetimeFigureOut">
              <a:rPr lang="cs-CZ" smtClean="0">
                <a:solidFill>
                  <a:srgbClr val="438086"/>
                </a:solidFill>
              </a:rPr>
              <a:pPr/>
              <a:t>18.6.2015</a:t>
            </a:fld>
            <a:endParaRPr lang="cs-CZ">
              <a:solidFill>
                <a:srgbClr val="438086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srgbClr val="438086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3338C-62D5-4F9F-80A9-484DEB9C8BA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D6253-867B-40A7-AD23-7717F8221962}" type="datetimeFigureOut">
              <a:rPr lang="cs-CZ" smtClean="0">
                <a:solidFill>
                  <a:srgbClr val="438086"/>
                </a:solidFill>
              </a:rPr>
              <a:pPr/>
              <a:t>18.6.2015</a:t>
            </a:fld>
            <a:endParaRPr lang="cs-CZ">
              <a:solidFill>
                <a:srgbClr val="438086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srgbClr val="438086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3338C-62D5-4F9F-80A9-484DEB9C8BA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D6253-867B-40A7-AD23-7717F8221962}" type="datetimeFigureOut">
              <a:rPr lang="cs-CZ" smtClean="0">
                <a:solidFill>
                  <a:srgbClr val="438086"/>
                </a:solidFill>
              </a:rPr>
              <a:pPr/>
              <a:t>18.6.2015</a:t>
            </a:fld>
            <a:endParaRPr lang="cs-CZ">
              <a:solidFill>
                <a:srgbClr val="438086"/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srgbClr val="438086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3338C-62D5-4F9F-80A9-484DEB9C8BA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6" name="Zástupný symbol pro datum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94D6253-867B-40A7-AD23-7717F8221962}" type="datetimeFigureOut">
              <a:rPr lang="cs-CZ" smtClean="0">
                <a:solidFill>
                  <a:srgbClr val="438086"/>
                </a:solidFill>
              </a:rPr>
              <a:pPr/>
              <a:t>18.6.2015</a:t>
            </a:fld>
            <a:endParaRPr lang="cs-CZ">
              <a:solidFill>
                <a:srgbClr val="438086"/>
              </a:solidFill>
            </a:endParaRPr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623338C-62D5-4F9F-80A9-484DEB9C8BA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8" name="Zástupný symbol pro zápatí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cs-CZ">
              <a:solidFill>
                <a:srgbClr val="438086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E94D6253-867B-40A7-AD23-7717F8221962}" type="datetimeFigureOut">
              <a:rPr lang="cs-CZ" smtClean="0">
                <a:solidFill>
                  <a:srgbClr val="438086"/>
                </a:solidFill>
              </a:rPr>
              <a:pPr/>
              <a:t>18.6.2015</a:t>
            </a:fld>
            <a:endParaRPr lang="cs-CZ">
              <a:solidFill>
                <a:srgbClr val="438086"/>
              </a:solidFill>
            </a:endParaRP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cs-CZ">
              <a:solidFill>
                <a:srgbClr val="438086"/>
              </a:solidFill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A623338C-62D5-4F9F-80A9-484DEB9C8BA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D6253-867B-40A7-AD23-7717F8221962}" type="datetimeFigureOut">
              <a:rPr lang="cs-CZ" smtClean="0">
                <a:solidFill>
                  <a:srgbClr val="438086"/>
                </a:solidFill>
              </a:rPr>
              <a:pPr/>
              <a:t>18.6.2015</a:t>
            </a:fld>
            <a:endParaRPr lang="cs-CZ">
              <a:solidFill>
                <a:srgbClr val="438086"/>
              </a:solidFill>
            </a:endParaRP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srgbClr val="438086"/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3338C-62D5-4F9F-80A9-484DEB9C8BA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D6253-867B-40A7-AD23-7717F8221962}" type="datetimeFigureOut">
              <a:rPr lang="cs-CZ" smtClean="0">
                <a:solidFill>
                  <a:srgbClr val="438086"/>
                </a:solidFill>
              </a:rPr>
              <a:pPr/>
              <a:t>18.6.2015</a:t>
            </a:fld>
            <a:endParaRPr lang="cs-CZ">
              <a:solidFill>
                <a:srgbClr val="438086"/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srgbClr val="438086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3338C-62D5-4F9F-80A9-484DEB9C8BA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GB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GB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C4A7D-9CF3-4735-83F7-D2CFE8A8E534}" type="datetimeFigureOut">
              <a:rPr lang="en-GB" smtClean="0"/>
              <a:pPr/>
              <a:t>18/06/2015</a:t>
            </a:fld>
            <a:endParaRPr lang="en-GB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A11D1-1F50-42C3-9BF2-A4FA550277C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D6253-867B-40A7-AD23-7717F8221962}" type="datetimeFigureOut">
              <a:rPr lang="cs-CZ" smtClean="0">
                <a:solidFill>
                  <a:srgbClr val="438086"/>
                </a:solidFill>
              </a:rPr>
              <a:pPr/>
              <a:t>18.6.2015</a:t>
            </a:fld>
            <a:endParaRPr lang="cs-CZ">
              <a:solidFill>
                <a:srgbClr val="438086"/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srgbClr val="438086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3338C-62D5-4F9F-80A9-484DEB9C8BA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D6253-867B-40A7-AD23-7717F8221962}" type="datetimeFigureOut">
              <a:rPr lang="cs-CZ" smtClean="0">
                <a:solidFill>
                  <a:srgbClr val="438086"/>
                </a:solidFill>
              </a:rPr>
              <a:pPr/>
              <a:t>18.6.2015</a:t>
            </a:fld>
            <a:endParaRPr lang="cs-CZ">
              <a:solidFill>
                <a:srgbClr val="438086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srgbClr val="438086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3338C-62D5-4F9F-80A9-484DEB9C8BA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D6253-867B-40A7-AD23-7717F8221962}" type="datetimeFigureOut">
              <a:rPr lang="cs-CZ" smtClean="0">
                <a:solidFill>
                  <a:srgbClr val="438086"/>
                </a:solidFill>
              </a:rPr>
              <a:pPr/>
              <a:t>18.6.2015</a:t>
            </a:fld>
            <a:endParaRPr lang="cs-CZ">
              <a:solidFill>
                <a:srgbClr val="438086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srgbClr val="438086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3338C-62D5-4F9F-80A9-484DEB9C8BA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en-GB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en-GB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C4A7D-9CF3-4735-83F7-D2CFE8A8E534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18/06/2015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A11D1-1F50-42C3-9BF2-A4FA550277CB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GB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GB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C4A7D-9CF3-4735-83F7-D2CFE8A8E534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18/06/2015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A11D1-1F50-42C3-9BF2-A4FA550277CB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en-GB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C4A7D-9CF3-4735-83F7-D2CFE8A8E534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18/06/2015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A11D1-1F50-42C3-9BF2-A4FA550277CB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GB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GB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GB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C4A7D-9CF3-4735-83F7-D2CFE8A8E534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18/06/2015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A11D1-1F50-42C3-9BF2-A4FA550277CB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en-GB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GB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GB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C4A7D-9CF3-4735-83F7-D2CFE8A8E534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18/06/2015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A11D1-1F50-42C3-9BF2-A4FA550277CB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GB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C4A7D-9CF3-4735-83F7-D2CFE8A8E534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18/06/2015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A11D1-1F50-42C3-9BF2-A4FA550277CB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C4A7D-9CF3-4735-83F7-D2CFE8A8E534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18/06/2015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A11D1-1F50-42C3-9BF2-A4FA550277CB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en-GB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C4A7D-9CF3-4735-83F7-D2CFE8A8E534}" type="datetimeFigureOut">
              <a:rPr lang="en-GB" smtClean="0"/>
              <a:pPr/>
              <a:t>18/06/2015</a:t>
            </a:fld>
            <a:endParaRPr lang="en-GB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A11D1-1F50-42C3-9BF2-A4FA550277C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en-GB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GB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C4A7D-9CF3-4735-83F7-D2CFE8A8E534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18/06/2015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A11D1-1F50-42C3-9BF2-A4FA550277CB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en-GB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C4A7D-9CF3-4735-83F7-D2CFE8A8E534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18/06/2015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A11D1-1F50-42C3-9BF2-A4FA550277CB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GB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GB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C4A7D-9CF3-4735-83F7-D2CFE8A8E534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18/06/2015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A11D1-1F50-42C3-9BF2-A4FA550277CB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en-GB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GB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C4A7D-9CF3-4735-83F7-D2CFE8A8E534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18/06/2015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A11D1-1F50-42C3-9BF2-A4FA550277CB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en-GB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en-GB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C4A7D-9CF3-4735-83F7-D2CFE8A8E534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18/06/2015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A11D1-1F50-42C3-9BF2-A4FA550277CB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GB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GB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C4A7D-9CF3-4735-83F7-D2CFE8A8E534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18/06/2015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A11D1-1F50-42C3-9BF2-A4FA550277CB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en-GB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C4A7D-9CF3-4735-83F7-D2CFE8A8E534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18/06/2015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A11D1-1F50-42C3-9BF2-A4FA550277CB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GB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GB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GB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C4A7D-9CF3-4735-83F7-D2CFE8A8E534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18/06/2015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A11D1-1F50-42C3-9BF2-A4FA550277CB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en-GB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GB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GB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C4A7D-9CF3-4735-83F7-D2CFE8A8E534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18/06/2015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A11D1-1F50-42C3-9BF2-A4FA550277CB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GB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C4A7D-9CF3-4735-83F7-D2CFE8A8E534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18/06/2015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A11D1-1F50-42C3-9BF2-A4FA550277CB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GB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GB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GB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C4A7D-9CF3-4735-83F7-D2CFE8A8E534}" type="datetimeFigureOut">
              <a:rPr lang="en-GB" smtClean="0"/>
              <a:pPr/>
              <a:t>18/06/2015</a:t>
            </a:fld>
            <a:endParaRPr lang="en-GB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A11D1-1F50-42C3-9BF2-A4FA550277C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C4A7D-9CF3-4735-83F7-D2CFE8A8E534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18/06/2015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A11D1-1F50-42C3-9BF2-A4FA550277CB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en-GB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GB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C4A7D-9CF3-4735-83F7-D2CFE8A8E534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18/06/2015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A11D1-1F50-42C3-9BF2-A4FA550277CB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en-GB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C4A7D-9CF3-4735-83F7-D2CFE8A8E534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18/06/2015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A11D1-1F50-42C3-9BF2-A4FA550277CB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GB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GB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C4A7D-9CF3-4735-83F7-D2CFE8A8E534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18/06/2015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A11D1-1F50-42C3-9BF2-A4FA550277CB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en-GB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GB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C4A7D-9CF3-4735-83F7-D2CFE8A8E534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18/06/2015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A11D1-1F50-42C3-9BF2-A4FA550277CB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en-GB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en-GB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C4A7D-9CF3-4735-83F7-D2CFE8A8E534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18/06/2015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A11D1-1F50-42C3-9BF2-A4FA550277CB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GB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GB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C4A7D-9CF3-4735-83F7-D2CFE8A8E534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18/06/2015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A11D1-1F50-42C3-9BF2-A4FA550277CB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en-GB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C4A7D-9CF3-4735-83F7-D2CFE8A8E534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18/06/2015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A11D1-1F50-42C3-9BF2-A4FA550277CB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GB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GB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GB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C4A7D-9CF3-4735-83F7-D2CFE8A8E534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18/06/2015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A11D1-1F50-42C3-9BF2-A4FA550277CB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en-GB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GB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GB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C4A7D-9CF3-4735-83F7-D2CFE8A8E534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18/06/2015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A11D1-1F50-42C3-9BF2-A4FA550277CB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en-GB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GB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GB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C4A7D-9CF3-4735-83F7-D2CFE8A8E534}" type="datetimeFigureOut">
              <a:rPr lang="en-GB" smtClean="0"/>
              <a:pPr/>
              <a:t>18/06/2015</a:t>
            </a:fld>
            <a:endParaRPr lang="en-GB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A11D1-1F50-42C3-9BF2-A4FA550277C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GB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C4A7D-9CF3-4735-83F7-D2CFE8A8E534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18/06/2015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A11D1-1F50-42C3-9BF2-A4FA550277CB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C4A7D-9CF3-4735-83F7-D2CFE8A8E534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18/06/2015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A11D1-1F50-42C3-9BF2-A4FA550277CB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en-GB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GB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C4A7D-9CF3-4735-83F7-D2CFE8A8E534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18/06/2015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A11D1-1F50-42C3-9BF2-A4FA550277CB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en-GB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C4A7D-9CF3-4735-83F7-D2CFE8A8E534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18/06/2015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A11D1-1F50-42C3-9BF2-A4FA550277CB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GB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GB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C4A7D-9CF3-4735-83F7-D2CFE8A8E534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18/06/2015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A11D1-1F50-42C3-9BF2-A4FA550277CB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en-GB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GB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C4A7D-9CF3-4735-83F7-D2CFE8A8E534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18/06/2015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A11D1-1F50-42C3-9BF2-A4FA550277CB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GB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C4A7D-9CF3-4735-83F7-D2CFE8A8E534}" type="datetimeFigureOut">
              <a:rPr lang="en-GB" smtClean="0"/>
              <a:pPr/>
              <a:t>18/06/2015</a:t>
            </a:fld>
            <a:endParaRPr lang="en-GB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A11D1-1F50-42C3-9BF2-A4FA550277C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C4A7D-9CF3-4735-83F7-D2CFE8A8E534}" type="datetimeFigureOut">
              <a:rPr lang="en-GB" smtClean="0"/>
              <a:pPr/>
              <a:t>18/06/2015</a:t>
            </a:fld>
            <a:endParaRPr lang="en-GB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A11D1-1F50-42C3-9BF2-A4FA550277C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en-GB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GB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C4A7D-9CF3-4735-83F7-D2CFE8A8E534}" type="datetimeFigureOut">
              <a:rPr lang="en-GB" smtClean="0"/>
              <a:pPr/>
              <a:t>18/06/2015</a:t>
            </a:fld>
            <a:endParaRPr lang="en-GB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A11D1-1F50-42C3-9BF2-A4FA550277C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en-GB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C4A7D-9CF3-4735-83F7-D2CFE8A8E534}" type="datetimeFigureOut">
              <a:rPr lang="en-GB" smtClean="0"/>
              <a:pPr/>
              <a:t>18/06/2015</a:t>
            </a:fld>
            <a:endParaRPr lang="en-GB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A11D1-1F50-42C3-9BF2-A4FA550277C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en-GB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GB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7C4A7D-9CF3-4735-83F7-D2CFE8A8E534}" type="datetimeFigureOut">
              <a:rPr lang="en-GB" smtClean="0"/>
              <a:pPr/>
              <a:t>18/06/2015</a:t>
            </a:fld>
            <a:endParaRPr lang="en-GB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9A11D1-1F50-42C3-9BF2-A4FA550277CB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Obdélník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Obdélník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Obdélník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1" name="Obdélník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2" name="Obdélník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3" name="Zaoblený obdélník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4" name="Zaoblený obdélník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5" name="Obdélník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6" name="Obdélník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7" name="Obdélník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8" name="Obdélník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9" name="Obdélník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0" name="Obdélník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16A6264E-7947-4DC5-8606-0CE3C75DF8EA}" type="datetimeFigureOut">
              <a:rPr lang="cs-CZ" smtClean="0">
                <a:solidFill>
                  <a:srgbClr val="464653"/>
                </a:solidFill>
              </a:rPr>
              <a:pPr/>
              <a:t>18.6.2015</a:t>
            </a:fld>
            <a:endParaRPr lang="cs-CZ">
              <a:solidFill>
                <a:srgbClr val="464653"/>
              </a:solidFill>
            </a:endParaRP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cs-CZ">
              <a:solidFill>
                <a:srgbClr val="464653"/>
              </a:solidFill>
            </a:endParaRPr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26E0CDB9-ABF2-4995-AFC3-D795B3DB29C6}" type="slidenum">
              <a:rPr lang="cs-CZ" smtClean="0">
                <a:solidFill>
                  <a:srgbClr val="464653"/>
                </a:solidFill>
              </a:rPr>
              <a:pPr/>
              <a:t>‹#›</a:t>
            </a:fld>
            <a:endParaRPr lang="cs-CZ">
              <a:solidFill>
                <a:srgbClr val="464653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en-GB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GB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7C4A7D-9CF3-4735-83F7-D2CFE8A8E534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18/06/2015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9A11D1-1F50-42C3-9BF2-A4FA550277CB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en-GB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GB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7C4A7D-9CF3-4735-83F7-D2CFE8A8E534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18/06/2015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9A11D1-1F50-42C3-9BF2-A4FA550277CB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en-GB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GB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7C4A7D-9CF3-4735-83F7-D2CFE8A8E534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18/06/2015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9A11D1-1F50-42C3-9BF2-A4FA550277CB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psds.monitorovani.eu/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5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wmf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hyperlink" Target="mailto:petr.wija@gmail.com" TargetMode="External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is.muni.cz/osoba/11638" TargetMode="External"/><Relationship Id="rId4" Type="http://schemas.openxmlformats.org/officeDocument/2006/relationships/hyperlink" Target="mailto:lucie.vidovicova@seznam.cz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7560" y="44624"/>
            <a:ext cx="6528816" cy="6808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691680" y="374799"/>
            <a:ext cx="6192688" cy="1470025"/>
          </a:xfrm>
        </p:spPr>
        <p:txBody>
          <a:bodyPr>
            <a:noAutofit/>
          </a:bodyPr>
          <a:lstStyle/>
          <a:p>
            <a:r>
              <a:rPr lang="cs-CZ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Předpoklady prodloužení </a:t>
            </a:r>
            <a:br>
              <a:rPr lang="cs-CZ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cs-CZ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pracovního života</a:t>
            </a:r>
            <a:br>
              <a:rPr lang="cs-CZ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cs-CZ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příležitosti a limity -</a:t>
            </a:r>
            <a:endParaRPr lang="en-GB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835696" y="4077072"/>
            <a:ext cx="5032648" cy="1008112"/>
          </a:xfrm>
        </p:spPr>
        <p:txBody>
          <a:bodyPr>
            <a:normAutofit/>
          </a:bodyPr>
          <a:lstStyle/>
          <a:p>
            <a:r>
              <a:rPr lang="cs-CZ" sz="2400" dirty="0" smtClean="0">
                <a:solidFill>
                  <a:schemeClr val="bg1"/>
                </a:solidFill>
              </a:rPr>
              <a:t>Petr </a:t>
            </a:r>
            <a:r>
              <a:rPr lang="cs-CZ" sz="2400" dirty="0" err="1" smtClean="0">
                <a:solidFill>
                  <a:schemeClr val="bg1"/>
                </a:solidFill>
              </a:rPr>
              <a:t>Wija</a:t>
            </a:r>
            <a:r>
              <a:rPr lang="cs-CZ" sz="2400" dirty="0" smtClean="0">
                <a:solidFill>
                  <a:schemeClr val="bg1"/>
                </a:solidFill>
              </a:rPr>
              <a:t>, Lucie </a:t>
            </a:r>
            <a:r>
              <a:rPr lang="cs-CZ" sz="2400" dirty="0" err="1" smtClean="0">
                <a:solidFill>
                  <a:schemeClr val="bg1"/>
                </a:solidFill>
              </a:rPr>
              <a:t>Vidovićová</a:t>
            </a:r>
            <a:endParaRPr lang="cs-CZ" sz="2400" dirty="0" smtClean="0">
              <a:solidFill>
                <a:schemeClr val="bg1"/>
              </a:solidFill>
            </a:endParaRPr>
          </a:p>
          <a:p>
            <a:r>
              <a:rPr lang="pt-BR" sz="1800" dirty="0" smtClean="0">
                <a:solidFill>
                  <a:schemeClr val="bg1"/>
                </a:solidFill>
              </a:rPr>
              <a:t>17. června 2015</a:t>
            </a:r>
            <a:r>
              <a:rPr lang="cs-CZ" sz="1800" dirty="0" smtClean="0">
                <a:solidFill>
                  <a:schemeClr val="bg1"/>
                </a:solidFill>
              </a:rPr>
              <a:t>, </a:t>
            </a:r>
            <a:r>
              <a:rPr lang="pt-BR" sz="1800" dirty="0" smtClean="0">
                <a:solidFill>
                  <a:schemeClr val="bg1"/>
                </a:solidFill>
              </a:rPr>
              <a:t>Hotel</a:t>
            </a:r>
            <a:r>
              <a:rPr lang="cs-CZ" sz="1800" dirty="0" smtClean="0">
                <a:solidFill>
                  <a:schemeClr val="bg1"/>
                </a:solidFill>
              </a:rPr>
              <a:t> </a:t>
            </a:r>
            <a:r>
              <a:rPr lang="pt-BR" sz="1800" dirty="0" smtClean="0">
                <a:solidFill>
                  <a:schemeClr val="bg1"/>
                </a:solidFill>
              </a:rPr>
              <a:t>O</a:t>
            </a:r>
            <a:r>
              <a:rPr lang="cs-CZ" sz="1800" dirty="0" err="1" smtClean="0">
                <a:solidFill>
                  <a:schemeClr val="bg1"/>
                </a:solidFill>
              </a:rPr>
              <a:t>lšanka</a:t>
            </a:r>
            <a:endParaRPr lang="cs-CZ" sz="1800" dirty="0" smtClean="0">
              <a:solidFill>
                <a:schemeClr val="bg1"/>
              </a:solidFill>
            </a:endParaRPr>
          </a:p>
        </p:txBody>
      </p:sp>
      <p:sp>
        <p:nvSpPr>
          <p:cNvPr id="5" name="Podnadpis 2"/>
          <p:cNvSpPr txBox="1">
            <a:spLocks/>
          </p:cNvSpPr>
          <p:nvPr/>
        </p:nvSpPr>
        <p:spPr>
          <a:xfrm>
            <a:off x="467544" y="5373216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2195736" y="4869160"/>
            <a:ext cx="57591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 smtClean="0">
                <a:solidFill>
                  <a:schemeClr val="bg1"/>
                </a:solidFill>
              </a:rPr>
              <a:t>Výstup projektu: „Společným postupem sociálních partnerů l přípravě odvětví na změny důchodového systému – etapa I. Konfederace zaměstnavatelských a podnikatelských svazů ČR</a:t>
            </a:r>
            <a:endParaRPr lang="en-GB" sz="1400" b="1" dirty="0">
              <a:solidFill>
                <a:schemeClr val="bg1"/>
              </a:solidFill>
            </a:endParaRP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1187624" y="6177898"/>
            <a:ext cx="7092280" cy="6801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>
                <a:solidFill>
                  <a:schemeClr val="accent1">
                    <a:lumMod val="75000"/>
                  </a:schemeClr>
                </a:solidFill>
              </a:rPr>
              <a:t>Změna počtu obyvatel  2013 - 2050</a:t>
            </a:r>
            <a:endParaRPr lang="en-GB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683568" y="6381328"/>
            <a:ext cx="15132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dirty="0" smtClean="0"/>
              <a:t>Zdroj: ČSÚ 2014</a:t>
            </a:r>
            <a:endParaRPr lang="en-GB" sz="1600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295400"/>
            <a:ext cx="7485242" cy="4509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>
            <a:noAutofit/>
          </a:bodyPr>
          <a:lstStyle/>
          <a:p>
            <a:r>
              <a:rPr lang="cs-CZ" sz="4000" b="1" dirty="0" smtClean="0">
                <a:solidFill>
                  <a:schemeClr val="accent1">
                    <a:lumMod val="75000"/>
                  </a:schemeClr>
                </a:solidFill>
              </a:rPr>
              <a:t>Změna počtu obyvatel  2013 - 2050</a:t>
            </a:r>
            <a:endParaRPr lang="en-GB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84784"/>
            <a:ext cx="7952184" cy="4767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ovéPole 6"/>
          <p:cNvSpPr txBox="1"/>
          <p:nvPr/>
        </p:nvSpPr>
        <p:spPr>
          <a:xfrm>
            <a:off x="683568" y="6381328"/>
            <a:ext cx="15132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dirty="0" smtClean="0"/>
              <a:t>Zdroj: ČSÚ 2014</a:t>
            </a:r>
            <a:endParaRPr lang="en-GB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>
                <a:solidFill>
                  <a:schemeClr val="accent1">
                    <a:lumMod val="75000"/>
                  </a:schemeClr>
                </a:solidFill>
              </a:rPr>
              <a:t>Změna počtu obyvatel  2013 - 2050</a:t>
            </a:r>
            <a:endParaRPr lang="en-GB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683568" y="6381328"/>
            <a:ext cx="15132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dirty="0" smtClean="0"/>
              <a:t>Zdroj: ČSÚ 2014</a:t>
            </a:r>
            <a:endParaRPr lang="en-GB" sz="1600" dirty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040138"/>
            <a:ext cx="5750052" cy="2973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Elipsa 8"/>
          <p:cNvSpPr/>
          <p:nvPr/>
        </p:nvSpPr>
        <p:spPr>
          <a:xfrm>
            <a:off x="3419872" y="3429000"/>
            <a:ext cx="1728192" cy="576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Elipsa 9"/>
          <p:cNvSpPr/>
          <p:nvPr/>
        </p:nvSpPr>
        <p:spPr>
          <a:xfrm>
            <a:off x="3491880" y="4437112"/>
            <a:ext cx="1728192" cy="576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Elipsa 10"/>
          <p:cNvSpPr/>
          <p:nvPr/>
        </p:nvSpPr>
        <p:spPr>
          <a:xfrm>
            <a:off x="3419872" y="3933056"/>
            <a:ext cx="1728192" cy="576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Nadpis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069848"/>
          </a:xfrm>
        </p:spPr>
        <p:txBody>
          <a:bodyPr>
            <a:noAutofit/>
          </a:bodyPr>
          <a:lstStyle/>
          <a:p>
            <a:r>
              <a:rPr lang="cs-CZ" sz="3200" b="1" dirty="0" smtClean="0">
                <a:solidFill>
                  <a:schemeClr val="accent1">
                    <a:lumMod val="75000"/>
                  </a:schemeClr>
                </a:solidFill>
              </a:rPr>
              <a:t>Stárnutí seniorů – „double </a:t>
            </a:r>
            <a:r>
              <a:rPr lang="cs-CZ" sz="3200" b="1" dirty="0" err="1" smtClean="0">
                <a:solidFill>
                  <a:schemeClr val="accent1">
                    <a:lumMod val="75000"/>
                  </a:schemeClr>
                </a:solidFill>
              </a:rPr>
              <a:t>ageing</a:t>
            </a:r>
            <a:r>
              <a:rPr lang="cs-CZ" sz="3200" b="1" dirty="0" smtClean="0">
                <a:solidFill>
                  <a:schemeClr val="accent1">
                    <a:lumMod val="75000"/>
                  </a:schemeClr>
                </a:solidFill>
              </a:rPr>
              <a:t>“ a dlouhověkost („</a:t>
            </a:r>
            <a:r>
              <a:rPr lang="cs-CZ" sz="3200" b="1" dirty="0" err="1" smtClean="0">
                <a:solidFill>
                  <a:schemeClr val="accent1">
                    <a:lumMod val="75000"/>
                  </a:schemeClr>
                </a:solidFill>
              </a:rPr>
              <a:t>longevity</a:t>
            </a:r>
            <a:r>
              <a:rPr lang="cs-CZ" sz="3200" b="1" dirty="0" smtClean="0">
                <a:solidFill>
                  <a:schemeClr val="accent1">
                    <a:lumMod val="75000"/>
                  </a:schemeClr>
                </a:solidFill>
              </a:rPr>
              <a:t>“)</a:t>
            </a:r>
            <a:endParaRPr lang="cs-CZ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90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802" y="2125568"/>
            <a:ext cx="7367614" cy="360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Obdélník 4"/>
          <p:cNvSpPr/>
          <p:nvPr/>
        </p:nvSpPr>
        <p:spPr>
          <a:xfrm>
            <a:off x="683568" y="6381328"/>
            <a:ext cx="77768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400" dirty="0" smtClean="0"/>
              <a:t>Zdroj: Projekce obyvatelstva v krajích ČR do roku 2050 (ČSÚ, 2014)</a:t>
            </a:r>
            <a:endParaRPr lang="cs-CZ" sz="1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>
                <a:solidFill>
                  <a:schemeClr val="accent1">
                    <a:lumMod val="75000"/>
                  </a:schemeClr>
                </a:solidFill>
              </a:rPr>
              <a:t>Projekce změny počtu obyvatel</a:t>
            </a:r>
            <a:endParaRPr lang="en-GB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683568" y="6381328"/>
            <a:ext cx="15132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dirty="0" smtClean="0"/>
              <a:t>Zdroj: ČSÚ 2014</a:t>
            </a:r>
            <a:endParaRPr lang="en-GB" sz="1600" dirty="0"/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7431" y="1340768"/>
            <a:ext cx="6798945" cy="4935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b="1" dirty="0" smtClean="0">
                <a:solidFill>
                  <a:schemeClr val="accent1">
                    <a:lumMod val="75000"/>
                  </a:schemeClr>
                </a:solidFill>
              </a:rPr>
              <a:t>Průměrná roční změna obyvatelstva, regiony soudržnosti (NUTS II), 1992-2012 (%)</a:t>
            </a:r>
            <a:endParaRPr lang="en-GB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683568" y="6381328"/>
            <a:ext cx="16944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dirty="0" smtClean="0"/>
              <a:t>Zdroj: OECD, 2014</a:t>
            </a:r>
            <a:endParaRPr lang="en-GB" sz="1600" dirty="0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562" y="1530320"/>
            <a:ext cx="9060942" cy="4058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>
                <a:solidFill>
                  <a:schemeClr val="accent1">
                    <a:lumMod val="75000"/>
                  </a:schemeClr>
                </a:solidFill>
              </a:rPr>
              <a:t>Demografická východiska</a:t>
            </a:r>
            <a:endParaRPr lang="en-GB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cs-CZ" dirty="0" smtClean="0"/>
              <a:t>Věková kategorie </a:t>
            </a:r>
            <a:r>
              <a:rPr lang="cs-CZ" b="1" dirty="0" smtClean="0"/>
              <a:t>55–64 let </a:t>
            </a:r>
            <a:r>
              <a:rPr lang="cs-CZ" dirty="0" smtClean="0"/>
              <a:t>tvoří téměř 1,5 mil. obyvatel = </a:t>
            </a:r>
            <a:r>
              <a:rPr lang="cs-CZ" b="1" dirty="0" smtClean="0"/>
              <a:t>14 %, resp. 22 % 20–64 let </a:t>
            </a:r>
          </a:p>
          <a:p>
            <a:r>
              <a:rPr lang="cs-CZ" b="1" dirty="0" smtClean="0"/>
              <a:t>Populace by měla ve všech krajích klesat</a:t>
            </a:r>
            <a:r>
              <a:rPr lang="cs-CZ" dirty="0" smtClean="0"/>
              <a:t>, </a:t>
            </a:r>
            <a:r>
              <a:rPr lang="pl-PL" dirty="0" smtClean="0"/>
              <a:t>(v ČR o 1,5 mil. do 2050), </a:t>
            </a:r>
            <a:r>
              <a:rPr lang="cs-CZ" b="1" dirty="0" smtClean="0"/>
              <a:t>kromě Prahy a Středočeského kraje</a:t>
            </a:r>
            <a:endParaRPr lang="pl-PL" dirty="0" smtClean="0"/>
          </a:p>
          <a:p>
            <a:r>
              <a:rPr lang="cs-CZ" dirty="0" smtClean="0"/>
              <a:t>V roce 2050 bude </a:t>
            </a:r>
            <a:r>
              <a:rPr lang="cs-CZ" b="1" dirty="0" smtClean="0"/>
              <a:t>populace 55–64 let </a:t>
            </a:r>
            <a:r>
              <a:rPr lang="cs-CZ" dirty="0" smtClean="0"/>
              <a:t>tvořit ve většině krajů </a:t>
            </a:r>
            <a:r>
              <a:rPr lang="cs-CZ" b="1" dirty="0" smtClean="0"/>
              <a:t>více než čtvrtinu populace v produktivním věku </a:t>
            </a:r>
            <a:r>
              <a:rPr lang="pl-PL" dirty="0" smtClean="0"/>
              <a:t>(20–64 let)</a:t>
            </a:r>
          </a:p>
          <a:p>
            <a:r>
              <a:rPr lang="pl-PL" dirty="0" smtClean="0"/>
              <a:t>Podíl populace </a:t>
            </a:r>
            <a:r>
              <a:rPr lang="pl-PL" b="1" dirty="0" smtClean="0"/>
              <a:t>20–64 let poklesne ze </a:t>
            </a:r>
            <a:r>
              <a:rPr lang="cs-CZ" dirty="0" smtClean="0"/>
              <a:t>současných necelých </a:t>
            </a:r>
            <a:r>
              <a:rPr lang="cs-CZ" b="1" dirty="0" smtClean="0"/>
              <a:t>dvou třetin na polovinu </a:t>
            </a:r>
            <a:r>
              <a:rPr lang="cs-CZ" dirty="0" smtClean="0"/>
              <a:t>celkové populace</a:t>
            </a:r>
          </a:p>
          <a:p>
            <a:r>
              <a:rPr lang="pl-PL" b="1" dirty="0" smtClean="0"/>
              <a:t>Růst bude pouze populace 65 plus</a:t>
            </a:r>
            <a:r>
              <a:rPr lang="pl-PL" dirty="0" smtClean="0"/>
              <a:t> (do roku 2050 o 1,3 mil.)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>
                <a:solidFill>
                  <a:schemeClr val="accent1">
                    <a:lumMod val="75000"/>
                  </a:schemeClr>
                </a:solidFill>
              </a:rPr>
              <a:t>Demografická východiska</a:t>
            </a:r>
            <a:endParaRPr lang="en-GB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Zástupný symbol pro obsah 9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cs-CZ" b="1" dirty="0" smtClean="0"/>
              <a:t>Stále větší roli budou hrát osoby v šestém decenniu (60 plus) - pracovní uplatnění stále významnější z hlediska udržení životního standardu, </a:t>
            </a:r>
            <a:r>
              <a:rPr lang="cs-CZ" dirty="0" smtClean="0"/>
              <a:t>rostoucí zdroj pracovní síly a potenciál pro </a:t>
            </a:r>
            <a:r>
              <a:rPr lang="pl-PL" dirty="0" smtClean="0"/>
              <a:t>trh práce</a:t>
            </a:r>
            <a:endParaRPr lang="en-US" dirty="0" smtClean="0"/>
          </a:p>
          <a:p>
            <a:r>
              <a:rPr lang="cs-CZ" b="1" dirty="0" smtClean="0"/>
              <a:t>Role chronologického věku se bude snižovat, naopak bude narůstat </a:t>
            </a:r>
            <a:r>
              <a:rPr lang="cs-CZ" b="1" dirty="0" err="1" smtClean="0"/>
              <a:t>diverzita</a:t>
            </a:r>
            <a:r>
              <a:rPr lang="cs-CZ" b="1" dirty="0" smtClean="0"/>
              <a:t> </a:t>
            </a:r>
            <a:r>
              <a:rPr lang="cs-CZ" dirty="0" smtClean="0"/>
              <a:t>„seniorské“ populace a </a:t>
            </a:r>
            <a:r>
              <a:rPr lang="cs-CZ" b="1" dirty="0" smtClean="0"/>
              <a:t>přiměřenosti hranice důchodového věku vzhledem ke zdravotnímu stavu a zaměstnatelnost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bg1"/>
                </a:solidFill>
              </a:rPr>
              <a:t>Pracovní trh včera, dnes a zítra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789040"/>
            <a:ext cx="3667125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7228" y="1628800"/>
            <a:ext cx="2506620" cy="222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363272" cy="563662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solidFill>
                  <a:schemeClr val="accent1">
                    <a:lumMod val="75000"/>
                  </a:schemeClr>
                </a:solidFill>
              </a:rPr>
              <a:t>Pracovní trh včera, dnes a zítra</a:t>
            </a:r>
            <a:endParaRPr lang="en-GB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Zástupný symbol pro obsah 9"/>
          <p:cNvSpPr>
            <a:spLocks noGrp="1"/>
          </p:cNvSpPr>
          <p:nvPr>
            <p:ph idx="1"/>
          </p:nvPr>
        </p:nvSpPr>
        <p:spPr>
          <a:xfrm>
            <a:off x="3575050" y="1379909"/>
            <a:ext cx="5111750" cy="5073427"/>
          </a:xfrm>
        </p:spPr>
        <p:txBody>
          <a:bodyPr>
            <a:normAutofit/>
          </a:bodyPr>
          <a:lstStyle/>
          <a:p>
            <a:r>
              <a:rPr lang="cs-CZ" b="1" dirty="0" smtClean="0"/>
              <a:t>Za období 15let</a:t>
            </a:r>
            <a:r>
              <a:rPr lang="cs-CZ" dirty="0" smtClean="0"/>
              <a:t> (1998-2013) se zaměstnanost </a:t>
            </a:r>
            <a:r>
              <a:rPr lang="pl-PL" dirty="0" smtClean="0"/>
              <a:t>mužů 55–64 zvýšila </a:t>
            </a:r>
            <a:r>
              <a:rPr lang="pl-PL" b="1" dirty="0" smtClean="0"/>
              <a:t>z 53 % na </a:t>
            </a:r>
            <a:r>
              <a:rPr lang="cs-CZ" b="1" dirty="0" smtClean="0"/>
              <a:t>63 %</a:t>
            </a:r>
          </a:p>
          <a:p>
            <a:r>
              <a:rPr lang="cs-CZ" b="1" dirty="0" smtClean="0"/>
              <a:t>Zaměstnanost žen se zvýšila oproti mužům dvojnásobně </a:t>
            </a:r>
            <a:r>
              <a:rPr lang="cs-CZ" dirty="0" smtClean="0"/>
              <a:t>(</a:t>
            </a:r>
            <a:r>
              <a:rPr lang="pl-PL" dirty="0" smtClean="0"/>
              <a:t>z 23 % na 41%)</a:t>
            </a:r>
            <a:endParaRPr lang="cs-CZ" dirty="0" smtClean="0"/>
          </a:p>
        </p:txBody>
      </p:sp>
      <p:sp>
        <p:nvSpPr>
          <p:cNvPr id="7" name="TextovéPole 6"/>
          <p:cNvSpPr txBox="1"/>
          <p:nvPr/>
        </p:nvSpPr>
        <p:spPr>
          <a:xfrm>
            <a:off x="7380312" y="6309320"/>
            <a:ext cx="13455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Zdroj: ČSÚ 2014</a:t>
            </a:r>
            <a:endParaRPr lang="en-GB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32656"/>
            <a:ext cx="4305300" cy="608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5220072" y="1912764"/>
            <a:ext cx="367240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Publikace </a:t>
            </a:r>
            <a:r>
              <a:rPr lang="cs-CZ" b="1" dirty="0" smtClean="0">
                <a:solidFill>
                  <a:schemeClr val="tx2">
                    <a:lumMod val="50000"/>
                  </a:schemeClr>
                </a:solidFill>
              </a:rPr>
              <a:t>Pracovní dlouhověkost: východiska, příležitosti, výzvy</a:t>
            </a:r>
          </a:p>
          <a:p>
            <a:r>
              <a:rPr lang="cs-CZ" dirty="0" smtClean="0"/>
              <a:t>je ke k dispozici stažení na stránkách projektu </a:t>
            </a:r>
            <a:r>
              <a:rPr lang="cs-CZ" i="1" dirty="0" smtClean="0"/>
              <a:t>Společným postupem sociálních partnerů k přípravě odvětví na změny důchodového systému - etapa I. </a:t>
            </a:r>
            <a:r>
              <a:rPr lang="cs-CZ" dirty="0" smtClean="0"/>
              <a:t>– viz </a:t>
            </a:r>
            <a:r>
              <a:rPr lang="cs-CZ" dirty="0" smtClean="0">
                <a:hlinkClick r:id="rId3"/>
              </a:rPr>
              <a:t>http://www.</a:t>
            </a:r>
            <a:r>
              <a:rPr lang="cs-CZ" dirty="0" err="1" smtClean="0">
                <a:hlinkClick r:id="rId3"/>
              </a:rPr>
              <a:t>spsds.monitorovani.eu</a:t>
            </a:r>
            <a:r>
              <a:rPr lang="cs-CZ" dirty="0" smtClean="0">
                <a:hlinkClick r:id="rId3"/>
              </a:rPr>
              <a:t>/</a:t>
            </a:r>
            <a:r>
              <a:rPr lang="cs-CZ" dirty="0" smtClean="0"/>
              <a:t> </a:t>
            </a:r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363272" cy="563662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solidFill>
                  <a:schemeClr val="accent1">
                    <a:lumMod val="75000"/>
                  </a:schemeClr>
                </a:solidFill>
              </a:rPr>
              <a:t>Pracovní trh včera, dnes a zítra</a:t>
            </a:r>
            <a:endParaRPr lang="en-GB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Zástupný symbol pro obsah 9"/>
          <p:cNvSpPr>
            <a:spLocks noGrp="1"/>
          </p:cNvSpPr>
          <p:nvPr>
            <p:ph idx="1"/>
          </p:nvPr>
        </p:nvSpPr>
        <p:spPr>
          <a:xfrm>
            <a:off x="3575050" y="1379909"/>
            <a:ext cx="5111750" cy="5073427"/>
          </a:xfrm>
        </p:spPr>
        <p:txBody>
          <a:bodyPr>
            <a:normAutofit fontScale="92500"/>
          </a:bodyPr>
          <a:lstStyle/>
          <a:p>
            <a:r>
              <a:rPr lang="cs-CZ" dirty="0" smtClean="0"/>
              <a:t>Počet zaměstnaných </a:t>
            </a:r>
            <a:r>
              <a:rPr lang="cs-CZ" b="1" dirty="0" smtClean="0"/>
              <a:t>mužů </a:t>
            </a:r>
            <a:r>
              <a:rPr lang="cs-CZ" dirty="0" smtClean="0"/>
              <a:t>55-64 se mezi lety 1993-2012 </a:t>
            </a:r>
            <a:r>
              <a:rPr lang="cs-CZ" b="1" dirty="0" smtClean="0"/>
              <a:t>zdvojnásobil </a:t>
            </a:r>
            <a:r>
              <a:rPr lang="cs-CZ" dirty="0" smtClean="0"/>
              <a:t>(na 432 tis.) </a:t>
            </a:r>
          </a:p>
          <a:p>
            <a:r>
              <a:rPr lang="cs-CZ" dirty="0" smtClean="0"/>
              <a:t>Počet zaměstnaných </a:t>
            </a:r>
            <a:r>
              <a:rPr lang="cs-CZ" b="1" dirty="0" smtClean="0"/>
              <a:t>žen </a:t>
            </a:r>
            <a:r>
              <a:rPr lang="cs-CZ" dirty="0" smtClean="0"/>
              <a:t>ve věku 55-64 let se </a:t>
            </a:r>
            <a:r>
              <a:rPr lang="cs-CZ" b="1" dirty="0" smtClean="0"/>
              <a:t>ztrojnásobil </a:t>
            </a:r>
            <a:r>
              <a:rPr lang="cs-CZ" dirty="0" smtClean="0"/>
              <a:t>(na 298 tis.)</a:t>
            </a:r>
          </a:p>
          <a:p>
            <a:r>
              <a:rPr lang="cs-CZ" dirty="0" smtClean="0"/>
              <a:t>Zaměstnanci 50 plus tvoří </a:t>
            </a:r>
            <a:r>
              <a:rPr lang="cs-CZ" b="1" dirty="0" smtClean="0"/>
              <a:t>1,4 mil. (28 %) z celkového počtu zaměstnanců (5 mil) </a:t>
            </a:r>
            <a:r>
              <a:rPr lang="cs-CZ" dirty="0" smtClean="0"/>
              <a:t>(2013, VŠPS, ČSÚ)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219922"/>
            <a:ext cx="2736056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>
                <a:solidFill>
                  <a:schemeClr val="accent1">
                    <a:lumMod val="75000"/>
                  </a:schemeClr>
                </a:solidFill>
              </a:rPr>
              <a:t>Zaměstnanost 55-64</a:t>
            </a:r>
            <a:endParaRPr lang="en-GB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Zástupný symbol pro obsah 9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cs-CZ" dirty="0" smtClean="0"/>
              <a:t>Roste </a:t>
            </a:r>
            <a:r>
              <a:rPr lang="cs-CZ" b="1" dirty="0" smtClean="0"/>
              <a:t>průměrný věk </a:t>
            </a:r>
            <a:r>
              <a:rPr lang="cs-CZ" dirty="0" smtClean="0"/>
              <a:t>pracujících a zvyšuje se </a:t>
            </a:r>
            <a:r>
              <a:rPr lang="cs-CZ" b="1" dirty="0" smtClean="0"/>
              <a:t>vzdělanost </a:t>
            </a:r>
            <a:r>
              <a:rPr lang="cs-CZ" dirty="0" smtClean="0"/>
              <a:t>pracovní síly</a:t>
            </a:r>
          </a:p>
          <a:p>
            <a:r>
              <a:rPr lang="cs-CZ" b="1" dirty="0" smtClean="0"/>
              <a:t>Přetrvává</a:t>
            </a:r>
            <a:r>
              <a:rPr lang="cs-CZ" dirty="0" smtClean="0"/>
              <a:t> </a:t>
            </a:r>
            <a:r>
              <a:rPr lang="cs-CZ" b="1" dirty="0" smtClean="0"/>
              <a:t>výrazně nižší zaměstnanost žen 55–64 let oproti mužům </a:t>
            </a:r>
            <a:r>
              <a:rPr lang="cs-CZ" dirty="0" smtClean="0"/>
              <a:t>(rozdíl činí zhruba 20 procentních bodů)</a:t>
            </a:r>
          </a:p>
          <a:p>
            <a:r>
              <a:rPr lang="cs-CZ" b="1" dirty="0" smtClean="0"/>
              <a:t>V mezinárodním srovnání na průměrných hodnotách EU-15 </a:t>
            </a:r>
            <a:r>
              <a:rPr lang="cs-CZ" dirty="0" smtClean="0"/>
              <a:t>(díky relativně vysoké zaměstnanosti mužů 55–64 let)</a:t>
            </a:r>
          </a:p>
          <a:p>
            <a:r>
              <a:rPr lang="cs-CZ" dirty="0" smtClean="0"/>
              <a:t>Po dosažení statutárního důchodového věku dochází k </a:t>
            </a:r>
            <a:r>
              <a:rPr lang="cs-CZ" b="1" dirty="0" smtClean="0"/>
              <a:t>velmi strmému poklesu úrovně zaměstnanosti</a:t>
            </a:r>
          </a:p>
          <a:p>
            <a:r>
              <a:rPr lang="cs-CZ" b="1" dirty="0" smtClean="0"/>
              <a:t>Nedostupnost flexibilních podmínek a snížených úvazků, nedostatečná motivace</a:t>
            </a:r>
            <a:r>
              <a:rPr lang="cs-CZ" dirty="0" smtClean="0"/>
              <a:t> ze strany zaměstnanců i zaměstnavatelů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>
                <a:solidFill>
                  <a:schemeClr val="accent1">
                    <a:lumMod val="75000"/>
                  </a:schemeClr>
                </a:solidFill>
              </a:rPr>
              <a:t>Zaměstnanost 55-64</a:t>
            </a:r>
            <a:endParaRPr lang="en-GB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Zástupný symbol pro obsah 9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Pracovní trh je oproti západním a severským zemím výrazně </a:t>
            </a:r>
            <a:r>
              <a:rPr lang="cs-CZ" dirty="0" err="1" smtClean="0"/>
              <a:t>genderově</a:t>
            </a:r>
            <a:r>
              <a:rPr lang="cs-CZ" dirty="0" smtClean="0"/>
              <a:t> profilován - </a:t>
            </a:r>
            <a:r>
              <a:rPr lang="cs-CZ" b="1" dirty="0" smtClean="0"/>
              <a:t>Českou republiku odlišuje zejména nízká zaměstnanost žen s malými dětmi, nízká zaměstnanost starších žen </a:t>
            </a:r>
            <a:r>
              <a:rPr lang="cs-CZ" dirty="0" smtClean="0"/>
              <a:t>(krátký pracovní život žen) a nízká slučitelnost rodinného a pracovního života</a:t>
            </a:r>
          </a:p>
          <a:p>
            <a:r>
              <a:rPr lang="cs-CZ" b="1" dirty="0" err="1" smtClean="0"/>
              <a:t>Gender</a:t>
            </a:r>
            <a:r>
              <a:rPr lang="cs-CZ" b="1" dirty="0" smtClean="0"/>
              <a:t> gap</a:t>
            </a:r>
            <a:r>
              <a:rPr lang="cs-CZ" dirty="0" smtClean="0"/>
              <a:t> zaměstnanosti 55–64 let </a:t>
            </a:r>
            <a:r>
              <a:rPr lang="cs-CZ" b="1" dirty="0" smtClean="0"/>
              <a:t>nejvyšší v EU </a:t>
            </a:r>
            <a:r>
              <a:rPr lang="pl-PL" dirty="0" smtClean="0"/>
              <a:t>(21 p.b.)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/>
          </a:bodyPr>
          <a:lstStyle/>
          <a:p>
            <a:r>
              <a:rPr lang="cs-CZ" sz="4000" b="1" dirty="0" smtClean="0">
                <a:solidFill>
                  <a:schemeClr val="accent1">
                    <a:lumMod val="75000"/>
                  </a:schemeClr>
                </a:solidFill>
              </a:rPr>
              <a:t>Za vším hledej ženu…</a:t>
            </a:r>
            <a:endParaRPr lang="en-GB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7380312" y="6309320"/>
            <a:ext cx="13455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Zdroj: ČSÚ 2014</a:t>
            </a:r>
            <a:endParaRPr lang="en-GB" sz="1400" dirty="0"/>
          </a:p>
        </p:txBody>
      </p:sp>
      <p:sp>
        <p:nvSpPr>
          <p:cNvPr id="8" name="Obdélník 7"/>
          <p:cNvSpPr/>
          <p:nvPr/>
        </p:nvSpPr>
        <p:spPr>
          <a:xfrm>
            <a:off x="395536" y="1124744"/>
            <a:ext cx="813421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600" b="1" dirty="0" smtClean="0"/>
              <a:t>Rozdíl v zaměstnanosti mužů a žen 55-64 let v procentních bodech ve vybraných zemích (2013)</a:t>
            </a:r>
            <a:endParaRPr lang="en-GB" sz="1600" dirty="0"/>
          </a:p>
        </p:txBody>
      </p:sp>
      <p:pic>
        <p:nvPicPr>
          <p:cNvPr id="1443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988840"/>
            <a:ext cx="7672387" cy="462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Obdélník 9"/>
          <p:cNvSpPr/>
          <p:nvPr/>
        </p:nvSpPr>
        <p:spPr>
          <a:xfrm>
            <a:off x="4572000" y="1628800"/>
            <a:ext cx="4176464" cy="923330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r>
              <a:rPr lang="cs-CZ" b="1" dirty="0" smtClean="0">
                <a:solidFill>
                  <a:schemeClr val="bg1"/>
                </a:solidFill>
              </a:rPr>
              <a:t>Výraznější rozdíly mezi muži a ženami jsou zejména v postkomunistických zemích a jižních částech Evropy. </a:t>
            </a:r>
            <a:endParaRPr lang="cs-CZ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05680" y="188640"/>
            <a:ext cx="8686800" cy="1143000"/>
          </a:xfrm>
        </p:spPr>
        <p:txBody>
          <a:bodyPr>
            <a:normAutofit/>
          </a:bodyPr>
          <a:lstStyle/>
          <a:p>
            <a:r>
              <a:rPr lang="cs-CZ" sz="4000" b="1" dirty="0" smtClean="0">
                <a:solidFill>
                  <a:schemeClr val="accent1">
                    <a:lumMod val="75000"/>
                  </a:schemeClr>
                </a:solidFill>
              </a:rPr>
              <a:t>Částečné úvazky</a:t>
            </a:r>
            <a:endParaRPr lang="en-GB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340768"/>
            <a:ext cx="7629623" cy="5146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Přímá spojovací šipka 6"/>
          <p:cNvCxnSpPr/>
          <p:nvPr/>
        </p:nvCxnSpPr>
        <p:spPr>
          <a:xfrm>
            <a:off x="1619672" y="1772816"/>
            <a:ext cx="6264696" cy="1368152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ovací šipka 8"/>
          <p:cNvCxnSpPr/>
          <p:nvPr/>
        </p:nvCxnSpPr>
        <p:spPr>
          <a:xfrm flipV="1">
            <a:off x="1763688" y="3429000"/>
            <a:ext cx="6120680" cy="1296144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ovéPole 12"/>
          <p:cNvSpPr txBox="1"/>
          <p:nvPr/>
        </p:nvSpPr>
        <p:spPr>
          <a:xfrm>
            <a:off x="7380312" y="6309320"/>
            <a:ext cx="13455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Zdroj: ČSÚ 2014</a:t>
            </a:r>
            <a:endParaRPr lang="en-GB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rmAutofit/>
          </a:bodyPr>
          <a:lstStyle/>
          <a:p>
            <a:r>
              <a:rPr lang="cs-CZ" sz="4000" b="1" dirty="0" smtClean="0">
                <a:solidFill>
                  <a:schemeClr val="accent1">
                    <a:lumMod val="75000"/>
                  </a:schemeClr>
                </a:solidFill>
              </a:rPr>
              <a:t>Podíl částečných úvazků</a:t>
            </a:r>
            <a:endParaRPr lang="en-GB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75" y="1340768"/>
            <a:ext cx="8992621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Elipsa 3"/>
          <p:cNvSpPr/>
          <p:nvPr/>
        </p:nvSpPr>
        <p:spPr>
          <a:xfrm>
            <a:off x="1547664" y="3861048"/>
            <a:ext cx="432048" cy="1800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" name="Přímá spojovací čára 6"/>
          <p:cNvCxnSpPr/>
          <p:nvPr/>
        </p:nvCxnSpPr>
        <p:spPr>
          <a:xfrm flipH="1">
            <a:off x="899592" y="3645024"/>
            <a:ext cx="8064896" cy="0"/>
          </a:xfrm>
          <a:prstGeom prst="line">
            <a:avLst/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bdélník 7"/>
          <p:cNvSpPr/>
          <p:nvPr/>
        </p:nvSpPr>
        <p:spPr>
          <a:xfrm>
            <a:off x="6948264" y="6237312"/>
            <a:ext cx="184396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200" dirty="0" err="1" smtClean="0"/>
              <a:t>Eurostat</a:t>
            </a:r>
            <a:r>
              <a:rPr lang="cs-CZ" sz="1200" dirty="0" smtClean="0"/>
              <a:t> , data za rok 2013</a:t>
            </a:r>
            <a:endParaRPr lang="cs-CZ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/>
          </a:bodyPr>
          <a:lstStyle/>
          <a:p>
            <a:r>
              <a:rPr lang="cs-CZ" sz="4000" b="1" dirty="0" smtClean="0">
                <a:solidFill>
                  <a:schemeClr val="accent1">
                    <a:lumMod val="75000"/>
                  </a:schemeClr>
                </a:solidFill>
              </a:rPr>
              <a:t>„Částečný“ problém dobrovolnosti?</a:t>
            </a:r>
            <a:endParaRPr lang="en-GB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988840"/>
            <a:ext cx="8208912" cy="4093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539552" y="1196752"/>
            <a:ext cx="51845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Podíl nedobrovolných částečných úvazků na všech částečných úvazcích (2013) </a:t>
            </a:r>
            <a:r>
              <a:rPr lang="cs-CZ" sz="1100" dirty="0" smtClean="0"/>
              <a:t>(</a:t>
            </a:r>
            <a:r>
              <a:rPr lang="cs-CZ" sz="1100" dirty="0" err="1" smtClean="0"/>
              <a:t>Eurostat</a:t>
            </a:r>
            <a:r>
              <a:rPr lang="cs-CZ" sz="1100" dirty="0" smtClean="0"/>
              <a:t>/ČSÚ 2014)</a:t>
            </a:r>
            <a:endParaRPr lang="en-GB" dirty="0"/>
          </a:p>
        </p:txBody>
      </p:sp>
      <p:sp>
        <p:nvSpPr>
          <p:cNvPr id="6" name="Elipsa 5"/>
          <p:cNvSpPr/>
          <p:nvPr/>
        </p:nvSpPr>
        <p:spPr>
          <a:xfrm>
            <a:off x="971600" y="4581128"/>
            <a:ext cx="1656184" cy="122413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8" name="Přímá spojovací šipka 7"/>
          <p:cNvCxnSpPr/>
          <p:nvPr/>
        </p:nvCxnSpPr>
        <p:spPr>
          <a:xfrm>
            <a:off x="6300192" y="2924944"/>
            <a:ext cx="0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ovací šipka 10"/>
          <p:cNvCxnSpPr/>
          <p:nvPr/>
        </p:nvCxnSpPr>
        <p:spPr>
          <a:xfrm>
            <a:off x="4644008" y="2564904"/>
            <a:ext cx="0" cy="1008112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>
                <a:solidFill>
                  <a:schemeClr val="accent1">
                    <a:lumMod val="75000"/>
                  </a:schemeClr>
                </a:solidFill>
              </a:rPr>
              <a:t>Nezaměstnanost 50 plus</a:t>
            </a:r>
            <a:endParaRPr lang="en-GB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Zástupný symbol pro obsah 9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Za posledních 10 let </a:t>
            </a:r>
            <a:r>
              <a:rPr lang="cs-CZ" b="1" dirty="0" smtClean="0"/>
              <a:t>počet nezaměstnaných 55–64 se zdvojnásobil</a:t>
            </a:r>
            <a:r>
              <a:rPr lang="cs-CZ" dirty="0" smtClean="0"/>
              <a:t> (na 98 tis.), </a:t>
            </a:r>
            <a:r>
              <a:rPr lang="cs-CZ" b="1" dirty="0" smtClean="0"/>
              <a:t>60–64 let </a:t>
            </a:r>
            <a:r>
              <a:rPr lang="cs-CZ" dirty="0" smtClean="0"/>
              <a:t>téměř </a:t>
            </a:r>
            <a:r>
              <a:rPr lang="cs-CZ" b="1" dirty="0" smtClean="0"/>
              <a:t>zečtyřnásobil </a:t>
            </a:r>
            <a:r>
              <a:rPr lang="cs-CZ" dirty="0" smtClean="0"/>
              <a:t>(na 21,4 tis.)</a:t>
            </a:r>
          </a:p>
          <a:p>
            <a:r>
              <a:rPr lang="cs-CZ" dirty="0" smtClean="0"/>
              <a:t>Počet uchazečů </a:t>
            </a:r>
            <a:r>
              <a:rPr lang="cs-CZ" b="1" dirty="0" smtClean="0"/>
              <a:t>nad 65 let vrostl 4,6krát </a:t>
            </a:r>
            <a:r>
              <a:rPr lang="cs-CZ" dirty="0" smtClean="0"/>
              <a:t>(588 osob - stav ke konci r. 2013)</a:t>
            </a:r>
          </a:p>
          <a:p>
            <a:r>
              <a:rPr lang="cs-CZ" dirty="0" smtClean="0"/>
              <a:t>Oproti roku 1999 se </a:t>
            </a:r>
            <a:r>
              <a:rPr lang="cs-CZ" b="1" dirty="0" smtClean="0"/>
              <a:t>podíl osob 50 plus na celkovém počtu uchazečů zdvojnásobil</a:t>
            </a:r>
            <a:r>
              <a:rPr lang="cs-CZ" dirty="0" smtClean="0"/>
              <a:t>. </a:t>
            </a:r>
          </a:p>
          <a:p>
            <a:r>
              <a:rPr lang="cs-CZ" dirty="0" smtClean="0"/>
              <a:t>V roce 2013 byl </a:t>
            </a:r>
            <a:r>
              <a:rPr lang="cs-CZ" b="1" dirty="0" smtClean="0"/>
              <a:t>více než každý čtvrtý uchazeč o zaměstnání ve věku nad 50 let</a:t>
            </a:r>
            <a:r>
              <a:rPr lang="cs-CZ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b="1" dirty="0" smtClean="0">
                <a:solidFill>
                  <a:schemeClr val="accent1">
                    <a:lumMod val="75000"/>
                  </a:schemeClr>
                </a:solidFill>
              </a:rPr>
              <a:t>Nezaměstnanost 50 plus z územního hlediska</a:t>
            </a:r>
            <a:endParaRPr lang="en-GB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Zástupný symbol pro obsah 9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Z </a:t>
            </a:r>
            <a:r>
              <a:rPr lang="cs-CZ" b="1" dirty="0" smtClean="0"/>
              <a:t>územního pohledu se </a:t>
            </a:r>
            <a:r>
              <a:rPr lang="cs-CZ" dirty="0" smtClean="0"/>
              <a:t>pohybuje rámcově </a:t>
            </a:r>
            <a:r>
              <a:rPr lang="cs-CZ" b="1" dirty="0" smtClean="0"/>
              <a:t>od jedné čtvrtiny do jedné třetiny nezaměstnaných</a:t>
            </a:r>
            <a:r>
              <a:rPr lang="cs-CZ" dirty="0" smtClean="0"/>
              <a:t>.</a:t>
            </a:r>
          </a:p>
          <a:p>
            <a:r>
              <a:rPr lang="cs-CZ" b="1" dirty="0" smtClean="0"/>
              <a:t>Nejnižší </a:t>
            </a:r>
            <a:r>
              <a:rPr lang="cs-CZ" dirty="0" smtClean="0"/>
              <a:t>nárůst v </a:t>
            </a:r>
            <a:r>
              <a:rPr lang="cs-CZ" b="1" dirty="0" smtClean="0"/>
              <a:t>Moravskoslezském </a:t>
            </a:r>
            <a:r>
              <a:rPr lang="cs-CZ" dirty="0" smtClean="0"/>
              <a:t>kraji (o 15 % na 25,7 tis.) a </a:t>
            </a:r>
            <a:r>
              <a:rPr lang="cs-CZ" b="1" dirty="0" smtClean="0"/>
              <a:t>Ústeckém </a:t>
            </a:r>
            <a:r>
              <a:rPr lang="cs-CZ" dirty="0" smtClean="0"/>
              <a:t>kraji (o 13 % na 16,5 tis.), </a:t>
            </a:r>
            <a:r>
              <a:rPr lang="cs-CZ" b="1" dirty="0" smtClean="0"/>
              <a:t>nejvyšší v Jihočeském </a:t>
            </a:r>
            <a:r>
              <a:rPr lang="cs-CZ" dirty="0" smtClean="0"/>
              <a:t>kraji</a:t>
            </a:r>
          </a:p>
          <a:p>
            <a:r>
              <a:rPr lang="cs-CZ" dirty="0" smtClean="0"/>
              <a:t>Relativně nižší nárůst v těchto krajích determinován lepším vývojem nezaměstnanosti v porovnání s ostatními kraji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/>
          </a:bodyPr>
          <a:lstStyle/>
          <a:p>
            <a:r>
              <a:rPr lang="cs-CZ" sz="4000" b="1" dirty="0" smtClean="0">
                <a:solidFill>
                  <a:schemeClr val="accent1">
                    <a:lumMod val="75000"/>
                  </a:schemeClr>
                </a:solidFill>
              </a:rPr>
              <a:t>Nezaměstnanost 50 plus</a:t>
            </a:r>
            <a:endParaRPr lang="en-GB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7380312" y="6309320"/>
            <a:ext cx="13455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Zdroj: ČSÚ 2014</a:t>
            </a:r>
            <a:endParaRPr lang="en-GB" sz="1400" dirty="0"/>
          </a:p>
        </p:txBody>
      </p:sp>
      <p:pic>
        <p:nvPicPr>
          <p:cNvPr id="146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101" y="1540917"/>
            <a:ext cx="8561387" cy="462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Obdélník 5"/>
          <p:cNvSpPr/>
          <p:nvPr/>
        </p:nvSpPr>
        <p:spPr>
          <a:xfrm>
            <a:off x="467544" y="1115452"/>
            <a:ext cx="84249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b="1" dirty="0" smtClean="0"/>
              <a:t>Vývoj počtu a podílu nezaměstnaných osob 50 plus v letech 1999-2013</a:t>
            </a:r>
            <a:endParaRPr lang="cs-CZ" dirty="0"/>
          </a:p>
        </p:txBody>
      </p:sp>
      <p:sp>
        <p:nvSpPr>
          <p:cNvPr id="7" name="Obdélník 6"/>
          <p:cNvSpPr/>
          <p:nvPr/>
        </p:nvSpPr>
        <p:spPr>
          <a:xfrm>
            <a:off x="251520" y="6146140"/>
            <a:ext cx="84969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400" dirty="0" smtClean="0"/>
              <a:t>Oproti roku 1999 se podíl osob 50+ na celkovém počtu uchazečů zdvojnásobil. V roce 2013 byl více než každý čtvrtý uchazeč o zaměstnání ve věku nad 50 let.</a:t>
            </a:r>
            <a:endParaRPr lang="cs-CZ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accent1">
                    <a:lumMod val="75000"/>
                  </a:schemeClr>
                </a:solidFill>
              </a:rPr>
              <a:t>Struktura publikace</a:t>
            </a:r>
            <a:endParaRPr lang="en-GB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1">
              <a:buFont typeface="Wingdings" pitchFamily="2" charset="2"/>
              <a:buChar char="q"/>
            </a:pPr>
            <a:r>
              <a:rPr lang="cs-CZ" dirty="0" smtClean="0"/>
              <a:t> Demografická východiska a projekce</a:t>
            </a:r>
          </a:p>
          <a:p>
            <a:pPr lvl="1">
              <a:buFont typeface="Wingdings" pitchFamily="2" charset="2"/>
              <a:buChar char="q"/>
            </a:pPr>
            <a:r>
              <a:rPr lang="cs-CZ" dirty="0" smtClean="0"/>
              <a:t> Pracovní trh včera, dnes a zítra</a:t>
            </a:r>
          </a:p>
          <a:p>
            <a:pPr lvl="1">
              <a:buFont typeface="Wingdings" pitchFamily="2" charset="2"/>
              <a:buChar char="q"/>
            </a:pPr>
            <a:r>
              <a:rPr lang="cs-CZ" dirty="0" smtClean="0"/>
              <a:t> Věk jako faktor na trhu práce</a:t>
            </a:r>
          </a:p>
          <a:p>
            <a:pPr lvl="1">
              <a:buFont typeface="Wingdings" pitchFamily="2" charset="2"/>
              <a:buChar char="q"/>
            </a:pPr>
            <a:r>
              <a:rPr lang="cs-CZ" dirty="0" smtClean="0"/>
              <a:t> Zdraví na trhu práce</a:t>
            </a:r>
          </a:p>
          <a:p>
            <a:pPr lvl="1">
              <a:buFont typeface="Wingdings" pitchFamily="2" charset="2"/>
              <a:buChar char="q"/>
            </a:pPr>
            <a:r>
              <a:rPr lang="cs-CZ" dirty="0" smtClean="0"/>
              <a:t> Celoživotní vzdělávání</a:t>
            </a:r>
          </a:p>
          <a:p>
            <a:pPr lvl="1">
              <a:buFont typeface="Wingdings" pitchFamily="2" charset="2"/>
              <a:buChar char="q"/>
            </a:pPr>
            <a:r>
              <a:rPr lang="cs-CZ" dirty="0" smtClean="0"/>
              <a:t> Pečovatelské role jako konkurence zaměstnání</a:t>
            </a:r>
          </a:p>
          <a:p>
            <a:pPr lvl="1">
              <a:buFont typeface="Wingdings" pitchFamily="2" charset="2"/>
              <a:buChar char="q"/>
            </a:pPr>
            <a:r>
              <a:rPr lang="cs-CZ" dirty="0" smtClean="0"/>
              <a:t> Mediální klima</a:t>
            </a:r>
          </a:p>
          <a:p>
            <a:pPr lvl="1">
              <a:buFont typeface="Wingdings" pitchFamily="2" charset="2"/>
              <a:buChar char="q"/>
            </a:pPr>
            <a:r>
              <a:rPr lang="cs-CZ" dirty="0" smtClean="0"/>
              <a:t> Politický rámec</a:t>
            </a:r>
          </a:p>
          <a:p>
            <a:pPr lvl="1">
              <a:buFont typeface="Wingdings" pitchFamily="2" charset="2"/>
              <a:buChar char="q"/>
            </a:pPr>
            <a:r>
              <a:rPr lang="cs-CZ" dirty="0" smtClean="0"/>
              <a:t> Shrnutí</a:t>
            </a:r>
          </a:p>
          <a:p>
            <a:pPr lvl="1"/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/>
          </a:bodyPr>
          <a:lstStyle/>
          <a:p>
            <a:r>
              <a:rPr lang="cs-CZ" sz="4000" b="1" dirty="0" smtClean="0">
                <a:solidFill>
                  <a:schemeClr val="accent1">
                    <a:lumMod val="75000"/>
                  </a:schemeClr>
                </a:solidFill>
              </a:rPr>
              <a:t>Nezaměstnanost 50 plus</a:t>
            </a:r>
            <a:endParaRPr lang="en-GB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7380312" y="6309320"/>
            <a:ext cx="13455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Zdroj: ČSÚ 2014</a:t>
            </a:r>
            <a:endParaRPr lang="en-GB" sz="1400" dirty="0"/>
          </a:p>
        </p:txBody>
      </p:sp>
      <p:sp>
        <p:nvSpPr>
          <p:cNvPr id="6" name="Obdélník 5"/>
          <p:cNvSpPr/>
          <p:nvPr/>
        </p:nvSpPr>
        <p:spPr>
          <a:xfrm>
            <a:off x="467544" y="1115452"/>
            <a:ext cx="84249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b="1" dirty="0" smtClean="0"/>
              <a:t>Vývoj počtu a podílu nezaměstnaných osob 50 plus v letech 1999-2013</a:t>
            </a:r>
            <a:endParaRPr lang="cs-CZ" dirty="0"/>
          </a:p>
        </p:txBody>
      </p:sp>
      <p:sp>
        <p:nvSpPr>
          <p:cNvPr id="7" name="Obdélník 6"/>
          <p:cNvSpPr/>
          <p:nvPr/>
        </p:nvSpPr>
        <p:spPr>
          <a:xfrm>
            <a:off x="251520" y="5733256"/>
            <a:ext cx="84969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400" dirty="0" smtClean="0"/>
              <a:t>Podíl osob 50 plus na celkovém počtu nezaměstnaných se v územním (regionálním) pohledu pohybuje rámcově od jedné čtvrtiny do jedné třetiny. Nejvyšší podíl osob 50 plus mezi registrovanými uchazeči o zaměstnání byl k 31. 12. 2013 v okrese </a:t>
            </a:r>
            <a:r>
              <a:rPr lang="cs-CZ" sz="1400" b="1" dirty="0" smtClean="0"/>
              <a:t>Tachov (33,4 %) a Mladá Boleslav (32,5 %), naopak nejnižší podíl osob 50 plus je v okresech Ústeckého kraje – Děčín, Teplice a Ústí nad Labem</a:t>
            </a:r>
            <a:endParaRPr lang="cs-CZ" sz="1400" b="1" dirty="0"/>
          </a:p>
        </p:txBody>
      </p:sp>
      <p:pic>
        <p:nvPicPr>
          <p:cNvPr id="147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1124744"/>
            <a:ext cx="9092089" cy="4590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/>
          </a:bodyPr>
          <a:lstStyle/>
          <a:p>
            <a:r>
              <a:rPr lang="cs-CZ" sz="3200" b="1" dirty="0" smtClean="0">
                <a:solidFill>
                  <a:schemeClr val="accent1">
                    <a:lumMod val="75000"/>
                  </a:schemeClr>
                </a:solidFill>
              </a:rPr>
              <a:t>Nezaměstnanost 50 plus v krajích (2003-13)</a:t>
            </a:r>
            <a:endParaRPr lang="en-GB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7380312" y="6309320"/>
            <a:ext cx="13455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Zdroj: ČSÚ 2014</a:t>
            </a:r>
            <a:endParaRPr lang="en-GB" sz="1400" dirty="0"/>
          </a:p>
        </p:txBody>
      </p:sp>
      <p:sp>
        <p:nvSpPr>
          <p:cNvPr id="7" name="Obdélník 6"/>
          <p:cNvSpPr/>
          <p:nvPr/>
        </p:nvSpPr>
        <p:spPr>
          <a:xfrm>
            <a:off x="251520" y="5733256"/>
            <a:ext cx="84969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400" dirty="0" smtClean="0"/>
              <a:t>K největšímu procentuálnímu nárůstu evidovaných nezaměstnaných osob 50 plus došlo v Jihočeském kraji, kde se jejich počet mezi lety 2003-2013 zdvojnásobil (nárůst o 99 %). </a:t>
            </a:r>
            <a:endParaRPr lang="cs-CZ" sz="1400" dirty="0"/>
          </a:p>
        </p:txBody>
      </p:sp>
      <p:pic>
        <p:nvPicPr>
          <p:cNvPr id="14848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80" y="1142200"/>
            <a:ext cx="8580000" cy="4519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pl-PL" b="1" dirty="0" smtClean="0">
                <a:solidFill>
                  <a:schemeClr val="bg1"/>
                </a:solidFill>
              </a:rPr>
              <a:t>Věk jako faktor na trhu práce</a:t>
            </a:r>
            <a:endParaRPr lang="cs-CZ" b="1" dirty="0" smtClean="0">
              <a:solidFill>
                <a:schemeClr val="bg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3828628"/>
            <a:ext cx="3629025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>
            <a:normAutofit/>
          </a:bodyPr>
          <a:lstStyle/>
          <a:p>
            <a:r>
              <a:rPr lang="cs-CZ" sz="4000" b="1" dirty="0" smtClean="0">
                <a:solidFill>
                  <a:schemeClr val="accent1">
                    <a:lumMod val="75000"/>
                  </a:schemeClr>
                </a:solidFill>
              </a:rPr>
              <a:t>Diskriminace podle…</a:t>
            </a:r>
            <a:endParaRPr lang="en-GB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Obrázek 4" descr="discri age gender by ag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3635" y="1196752"/>
            <a:ext cx="7852781" cy="52982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>
                <a:solidFill>
                  <a:schemeClr val="accent1">
                    <a:lumMod val="75000"/>
                  </a:schemeClr>
                </a:solidFill>
              </a:rPr>
              <a:t>Věk jako faktor na trhu práce</a:t>
            </a:r>
            <a:endParaRPr lang="en-GB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Zástupný symbol pro obsah 9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b="1" dirty="0" smtClean="0"/>
              <a:t>Věk zůstává silným stratifikačním a organizačním kritériem ve společnosti a na trhu práce, často rigidně vymezuje příležitosti a šance</a:t>
            </a:r>
            <a:r>
              <a:rPr lang="cs-CZ" dirty="0" smtClean="0"/>
              <a:t>, a je kvalifikačním kritériem vstupu a přístupu do sociálních programů (důchodový systém, politika zaměstnanosti)</a:t>
            </a:r>
          </a:p>
          <a:p>
            <a:r>
              <a:rPr lang="cs-CZ" dirty="0" smtClean="0"/>
              <a:t>Podle výzkumů </a:t>
            </a:r>
            <a:r>
              <a:rPr lang="cs-CZ" b="1" dirty="0" smtClean="0"/>
              <a:t>role věku spíše roste </a:t>
            </a:r>
            <a:r>
              <a:rPr lang="cs-CZ" dirty="0" smtClean="0"/>
              <a:t>(</a:t>
            </a:r>
            <a:r>
              <a:rPr lang="cs-CZ" dirty="0" err="1" smtClean="0"/>
              <a:t>Vidovićová</a:t>
            </a:r>
            <a:r>
              <a:rPr lang="cs-CZ" dirty="0" smtClean="0"/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>
                <a:solidFill>
                  <a:schemeClr val="accent1">
                    <a:lumMod val="75000"/>
                  </a:schemeClr>
                </a:solidFill>
              </a:rPr>
              <a:t>Věk jako faktor na trhu práce</a:t>
            </a:r>
            <a:endParaRPr lang="en-GB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Zástupný symbol pro obsah 9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Chronologický a statutární důchodový věk </a:t>
            </a:r>
            <a:r>
              <a:rPr lang="cs-CZ" b="1" dirty="0" smtClean="0"/>
              <a:t>vzhledem k rostoucí </a:t>
            </a:r>
            <a:r>
              <a:rPr lang="cs-CZ" b="1" dirty="0" err="1" smtClean="0"/>
              <a:t>diverzitě</a:t>
            </a:r>
            <a:r>
              <a:rPr lang="cs-CZ" b="1" dirty="0" smtClean="0"/>
              <a:t> </a:t>
            </a:r>
            <a:r>
              <a:rPr lang="cs-CZ" dirty="0" smtClean="0"/>
              <a:t>zdravotního, sociálního i profesního potenciálu starších pracovníků </a:t>
            </a:r>
            <a:r>
              <a:rPr lang="cs-CZ" b="1" dirty="0" smtClean="0"/>
              <a:t>představuje pro rostoucí počet osob bariéru </a:t>
            </a:r>
            <a:r>
              <a:rPr lang="cs-CZ" dirty="0" smtClean="0"/>
              <a:t>(psychologickou a diskriminační) </a:t>
            </a:r>
            <a:r>
              <a:rPr lang="cs-CZ" b="1" dirty="0" smtClean="0"/>
              <a:t>uplatnění </a:t>
            </a:r>
            <a:r>
              <a:rPr lang="pt-BR" b="1" dirty="0" smtClean="0"/>
              <a:t>na trhu práce, pracovní seberealizace a řízeného</a:t>
            </a:r>
            <a:r>
              <a:rPr lang="cs-CZ" b="1" dirty="0" smtClean="0"/>
              <a:t> </a:t>
            </a:r>
            <a:r>
              <a:rPr lang="pl-PL" b="1" dirty="0" smtClean="0"/>
              <a:t>odchodu z trhu práce podle vlastních preferencí</a:t>
            </a:r>
            <a:endParaRPr lang="cs-CZ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>
                <a:solidFill>
                  <a:schemeClr val="accent1">
                    <a:lumMod val="75000"/>
                  </a:schemeClr>
                </a:solidFill>
              </a:rPr>
              <a:t>Věk jako faktor na trhu práce</a:t>
            </a:r>
            <a:endParaRPr lang="en-GB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Zástupný symbol pro obsah 9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cs-CZ" dirty="0" smtClean="0"/>
              <a:t>Každá generace je odlišná, </a:t>
            </a:r>
            <a:r>
              <a:rPr lang="cs-CZ" b="1" dirty="0" smtClean="0"/>
              <a:t>další generace „starších osob“ na trhu práce budou vzdělanější, s většími </a:t>
            </a:r>
            <a:r>
              <a:rPr lang="pt-BR" b="1" dirty="0" smtClean="0"/>
              <a:t>nároky na flexibilitu </a:t>
            </a:r>
            <a:r>
              <a:rPr lang="pt-BR" dirty="0" smtClean="0"/>
              <a:t>a sladění soukromého</a:t>
            </a:r>
            <a:r>
              <a:rPr lang="cs-CZ" dirty="0" smtClean="0"/>
              <a:t> a pracovního života</a:t>
            </a:r>
            <a:endParaRPr lang="pl-PL" dirty="0" smtClean="0"/>
          </a:p>
          <a:p>
            <a:r>
              <a:rPr lang="pl-PL" dirty="0" smtClean="0"/>
              <a:t>Sociální partneři by se měli zaměřit komplexně a preventivně na zlepšení pozice osob 50 a 60 plus, </a:t>
            </a:r>
            <a:r>
              <a:rPr lang="pl-PL" b="1" dirty="0" smtClean="0"/>
              <a:t>osobní a nestereotypní percepce a přístup</a:t>
            </a:r>
            <a:endParaRPr lang="cs-CZ" b="1" dirty="0" smtClean="0"/>
          </a:p>
          <a:p>
            <a:r>
              <a:rPr lang="pl-PL" dirty="0" smtClean="0"/>
              <a:t>Specifikovat opatření, přístupy i politiky na trhu práce podle sektorů, organizace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bg1"/>
                </a:solidFill>
              </a:rPr>
              <a:t>Zdraví na trhu práce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4005064"/>
            <a:ext cx="3495675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ipsa 3"/>
          <p:cNvSpPr/>
          <p:nvPr/>
        </p:nvSpPr>
        <p:spPr>
          <a:xfrm>
            <a:off x="2267744" y="3501008"/>
            <a:ext cx="4680520" cy="30963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b="1" dirty="0" smtClean="0">
                <a:solidFill>
                  <a:prstClr val="white"/>
                </a:solidFill>
              </a:rPr>
              <a:t>zaměstnatelnost</a:t>
            </a:r>
          </a:p>
          <a:p>
            <a:pPr algn="ctr"/>
            <a:r>
              <a:rPr lang="cs-CZ" sz="2800" b="1" dirty="0" smtClean="0">
                <a:solidFill>
                  <a:prstClr val="white"/>
                </a:solidFill>
              </a:rPr>
              <a:t>(prodloužení pracovního života)</a:t>
            </a:r>
            <a:endParaRPr lang="cs-CZ" sz="2800" b="1" dirty="0">
              <a:solidFill>
                <a:prstClr val="white"/>
              </a:solidFill>
            </a:endParaRPr>
          </a:p>
        </p:txBody>
      </p:sp>
      <p:sp>
        <p:nvSpPr>
          <p:cNvPr id="5" name="Elipsa 4"/>
          <p:cNvSpPr/>
          <p:nvPr/>
        </p:nvSpPr>
        <p:spPr>
          <a:xfrm>
            <a:off x="395536" y="332656"/>
            <a:ext cx="3312368" cy="3024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b="1" dirty="0" smtClean="0">
                <a:solidFill>
                  <a:prstClr val="white"/>
                </a:solidFill>
              </a:rPr>
              <a:t>zdraví</a:t>
            </a:r>
            <a:endParaRPr lang="cs-CZ" sz="2800" b="1" dirty="0">
              <a:solidFill>
                <a:prstClr val="white"/>
              </a:solidFill>
            </a:endParaRPr>
          </a:p>
        </p:txBody>
      </p:sp>
      <p:sp>
        <p:nvSpPr>
          <p:cNvPr id="6" name="Elipsa 5"/>
          <p:cNvSpPr/>
          <p:nvPr/>
        </p:nvSpPr>
        <p:spPr>
          <a:xfrm>
            <a:off x="5364088" y="332656"/>
            <a:ext cx="3312368" cy="28803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b="1" dirty="0" smtClean="0">
                <a:solidFill>
                  <a:prstClr val="white"/>
                </a:solidFill>
              </a:rPr>
              <a:t>dovednosti, znalosti, kvalifikace</a:t>
            </a:r>
          </a:p>
        </p:txBody>
      </p:sp>
      <p:sp>
        <p:nvSpPr>
          <p:cNvPr id="9" name="Šipka doprava 8"/>
          <p:cNvSpPr/>
          <p:nvPr/>
        </p:nvSpPr>
        <p:spPr>
          <a:xfrm rot="3000000">
            <a:off x="2532564" y="3478065"/>
            <a:ext cx="720080" cy="4631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800" b="1">
              <a:solidFill>
                <a:prstClr val="white"/>
              </a:solidFill>
            </a:endParaRPr>
          </a:p>
        </p:txBody>
      </p:sp>
      <p:sp>
        <p:nvSpPr>
          <p:cNvPr id="10" name="Šipka doprava 9"/>
          <p:cNvSpPr/>
          <p:nvPr/>
        </p:nvSpPr>
        <p:spPr>
          <a:xfrm rot="7680000">
            <a:off x="6056277" y="3407683"/>
            <a:ext cx="720080" cy="4631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800" b="1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AutoShape 2" descr="data:image/jpeg;base64,/9j/4AAQSkZJRgABAQAAAQABAAD/2wCEAAkGBhQSERQUExQWFRUWGBcYFhgYFxcVFxUZGBgYGBcVGRgYHSYeGBojGRcXHy8gIycpLCwsFR4xNTAqNSYrLCkBCQoKDgwOGA8PGiwcHyQpKSkpLCkpKSkpLCwqLCkpKSksLCwsKSkpLCwpLCkpKSkpKSkpKSksLCksKSwsLCwpKf/AABEIALIBHAMBIgACEQEDEQH/xAAcAAAABwEBAAAAAAAAAAAAAAAAAQIDBAUGBwj/xABGEAABAgQDBQUFBQYEBAcAAAABAhEAAyExBBJBBRNRYXEGIjKBkQdCobHwFFJyksEjYoKi0eEkM7LxQ1PC0hUWRHOjs+L/xAAaAQADAQEBAQAAAAAAAAAAAAAAAQIDBAUG/8QAKBEAAgICAgIDAAEEAwAAAAAAAAECEQMSITEEEyJBUXEjM2GBMqHw/9oADAMBAAIRAxEAPwCnywbQ6UvAEuPpT5+hoIhWWHcsHkhgHInlMLnYjNCMkDLEaq7L2dUR58wJBUogDiafRiJgsaqcoBEokd45itKfCz903uLH3hELtbPUgySCQl1ZqOBQaa0NjwtC9lzpKykLchKPEEAMWqwsRvAOL5BzjzfJ8ucJ6x4o9Dx/FhKO0uS8nYNaGzoUh7ZkkO124+UNhEdS2Ngpa8DLBOZCrE967hq8x6iOfbTwG6nLQ75Sz04A6UesdHjeU8vDXJz+R46x8or8sHlh3JBhEdtnHQzlgZIeywMkFjoaywMsPZIbxM9MtOZTtwFzyHOJlLVWxqLk6QWSBlix7OYz7QtWRARLCcozEuQbZiLqVUZWbSsWXaLs8JCZSwCMwZSTVlAO45Go8qXpyY/NhklqjqyeJKEdjOhMDJD4lQBLjs2OWhnLB5Ye3cDLBYUNhMHlh0IgZILGN5YPLDhTAywrGNNB5YcyQeSAKGcsGlMO5IGSFZROk7UypZKQCeAhuTPmJqPW0MpcQ9KnkF/nWMnFFqT/AElleIXx5aegibh9jzZiSCCX1UWpwcxGlbeUmw/SFL7STPqsYuM/pGqlH7Y+OyaR45iUnk/6w+Oz2FTQrJ5vFXN23NXcgtyEEnFKNSQ/1whOOT7Y7h+FEEQe7h/JBhEddnHQxu4UJcPiXChLg2HRH3cHkiZJwxUQlIcmgHGK7aO1USZu5UFb0FCSlrFbZQTxILsNIl5EuylBy6EY/AbxBTrdPJVW8mJB5ExltlKllZlryy/ChWUEkEkZVj77LplPurbSNENupWO5TvFJs7gseUFgZ4lElIAUaqUwdRu5JuY87yoe1px7PS8V+tNT6+i82diMRhpapSs5loUQAG7+dScinclktUEhnqzPDOLmla1KLkqJNSSfU1MO/b974iH1PHVzz5wZw5i/Cx+pPbsy8yfsa1XCIu7gbuJO7gbuPQ2OGiNu4G7iTu4LdwbBRHyRSdq5+SWijkqavCj/ADH0I0SwAHJAA1JAA8zCMZ2fRikJSqYAMyVd0ZiWBbgnXnaxjk8zLFY2mzr8PHJ5U64Mb2Y2rlnEZSpLd5ILE1FBq4d+Ijr/AGnxImYGUpNAqYmju/cUK8LA1hvYGwZMhIEtwONKvxFotdu7K30nKhs6VBQsnPQgg6OxfybWPF8fIllTfR6vkwvG1EwGSBliSvDlJIIIIoQaEHgRBbuPo9jwKGMsHkh/dwMkGwDIRBZYf3cGJcFhRHyweSH93BlEGwUMZYGSHxLgxLhWFEfdwsS4eyQMsFjoZyQAiH8kDJCsdDOWCKIfyQRRBYyPkgZIfyQWSCwGAiFhEPLkKTdKg13BDW4jmPWCiN0+g1YgIh1OGV90+hhUxADOoAnTXz4ROxG11ZWoXcBQJdiK6PrEPI/otY19ln2Z2KlX7RR1pWnmNDHH+2O1j/4tjVMGlTJigeKpcvcSzT99j5x0nZGOMtdsz0AdhHFe1Kz9vxJPvT5r+cwn0f5Ry5L2tnZiqqRZ9n8Tx1sNaBlH1EWuIxLEc4zOJm7tcttJSP5gVH4q+EWMyZnR3VDMmwOrN+sOwovezm094Vg+6povtobTEpMtd/2mWmoyLVl88rdVCOe7Exxky1TanJNRvBxQu/n3Fj+KL7amNMtaMxzIBK0nQlImMrzlmWfOCwaOh4KSAXKQqliMyb8/MecaHaOz5cyWlaZaXS4yMwKSGuOFCIzHY7aaVSyFEgFBI1qG0roT6RczdtKCQlOnGxpDblJ8GVRiuShmSWJHM/OE7uJcypf5Uiu23i9zJUoeI91P4jY+Qc+QjpeRRjbOeMNpKK+zH9sdp51iUguEGrWUtviA7eao0WytqIlplofuoTu+ObIombN9VSUJHEqvpjhhAUlYIBSRT7z6egVXlE7ZeIyrExVUoAWU/eyqCpUv+KaUk9FHSPnM2Z5JWz6jDgWOCijruGnBm1z5CP3soUR5AiLWVM5xgtgYpQCQTmUlSkg/8zETTmxEx7NLR3XsMq+AjXJnp7ofuj4n+sYWRKJP2tsVOJQ4DTQO6qzt7quI+UYYyuTcrNyjoWDnuKOLCvOx9YyGLxCZ80rBSnMrKq7BQSkl6XZaRSPW8PyHejPK8rBa3RW7uBuotU7OKfGk6sagFjpStePGLXa0mUcMFAJCwQzAJPMN+keg8ytJHD63Vsym6g93EndwN3GuxnRGyQrdxJEqD3ULYKIu6gxKiTu4VLkuQLORU2HOFsVRE3cHuos52y1JVlbMSHGWrjjy84j7lrwt0w1aIolQ6rBHJn5s36w6mS9oNUoihgchpEPcwDKiYJLw9IwDmqkpDXJEJzGo2V255iEbuNAnYqCKTATyY/C8RxsYH/iJ9FRPtRXrZyfbeKxS5cszCVAIBSyy4QWVVRYzG3dnoUlrRA2djpqf2mZbChJ71CSA5t4jYx25PsxwoNN5d2KgRpyB0hE/2WYZXvLH5D8CLuAY8Rbro9RqDOSSdvT86s6gsBmow8TEvUinebiDZ40+DdaQoKDHza1CxZ41afZJId96rpu0EDVw5cCxa1IZmeyVLn/ELAZmTLyFjocqwDaOnF5GSD5VownhjLp0VOHQUkGj3F9KxzDbnZ055/fMxUoqK1AULXUQ7gOamoBJ0jssr2UlIaXi5iXbxJJF30mUjnGBkbv7Ypa3KhPk1KsylElGbm9SXOnrOfyW0qVG/i4Fbvkx20SSoE+EoRlOhSBkf1Sr0ibiMPmlBaAc4SnMkAnxN3g2nyeLPZGzJ32d5EwhecoyqKN2ZTKU4Ku6e8qoPH0mJ7HbRIDgcgJ0tPokTExv7kvpjXjuX2l/spNkSiiZNRNlzDKmIUiYyS7pZYUDxCw4PPV2hzGYGZM3eHlLE1IQqYlXhKkJS1qlJCAxQ570tV9dhsf2fYtS0Z8OpIWtIVMlzilSEkjMtkz1AsHLZbtEfG9nMd9vmIwaJ01WEdImryiYtMwUJ3hCT77NccNBZVL/AATPDKH2n/DLHsbgScOVnEpQqSzhSAElLuQVqWGJSWB5i8aOZMCQSohI4qLD1NI5xtns9ipaEjEIXJWp1BJCSlRB8XcJTqOj2tGfmImLUEnMspYMSVZQKJCQTQBtIzwZ5W4y5Y/J8eLSnHhHV53abCpocRLfkrMP5Xii7Q7STiDLTKUFILgEOASaE1AsGHrGGVgpgoUr/Kq9v0aLnYPaCUmYjfIUJaaAp74alxQswuC+og8nLLWg8PDHfa7oLGKyA9fkFf0+MHIB7odi4L8DYE9A58zCJ53y0tUHvk1t9fOJcnCGYtKBTOWc2SLqUeQSCegjy2qfJ7Vprg1fZyUVhARTeAypL+5IQXxE8/vLUAnyIjRS9toRPMqYRIyuEGaWSoAhlBVi4q8N9kJKSlUxmExOSUk0KZCO6gdVVUeZJ1ibJ2YA6CtakPUFSsoH3WesSzmk1ZdYXGFIJmFKkspSFpqlYCSoofRaWJ5jpGC7NqWvDEqb9pMKx+VLnlVurRrJGxJMkKCETJSF91QDqkkEGpSonJQHvJZiRHJ+1u3Z+Ek4NEieEhSJpVkKFVE0gVY6NaOrx/7sf9nNm/szS+2jqH/iaijIEpApRyajUa1/rD2Mx5mJAUlgC/6Fo4Ae1WNXfFzvJZH+loaVhZs05pkxSzxUtSj6l49VyijzFjk/s7zJXLegzPo4JHMN/SHZsoFKQEKChehqI8+jZwSXIbmCP94WnErTabMvotT9b84XtQ3gZ3kym0gBGump4fpHCZO18SmqZ05PAiYvp96EY/HzZ3+bNmL/ABrWocLEsIfuIWBnb5vbLBYYKTPmy1P7qVZ1+SUOX9Iox7ScCV5QqaATRSpZCR1YlXwjkYw/LWmkH9naxqIj28miwnpDZG2MyUrRMSuWoUKCFDjcUetol4xUlfe94kPcUAjzlsvaE/DrzyVlB1INFfiB7qh1eN3sX2qkgIxUkU/4ktgeHeQSx8iOkCyRvkHjdHSEypZHvA+v6QncID1/r8IqcJ2rwq0umdLrotQlqHUKavRxE/B7QlTiUy5ktagzhC0rPUhJNI0v/JlqPrlISkGp9PKkSMBMSpIUxGVyGy2LuC0Va8MxUHZyYl7HnKQovbhWvSB9AkAz0pmZkg3r0JqQ9otJWPQkUmEh3qS9YrZ8kXBvoQzO7wgYfiR8/wBYTpj6Ndm9IImGlK+vq0KP1pHCdQxjMROSxlSkTPvBU0yiPw9xQJ6kQzJx88nvYbKA1p0tRLu7ADRhch39ZpW0Vm2sctICZctS3IBPfASOIKRU8gQ0ADk7tAlExKCCFEm6pYZiGLBbkK0YdWjg+JwpUZwCmO+KU81TJhTTmASegMdam4XOp1yyPJlDm7Vq145PiMSg7QCUqBT9qVqHotV03B8ozmraOjx3W38HSexmyEJogISpIAOaWlYUKgGtUlmDpULWMbbCy293KW7wSteRzozsPSMh2SSrflIDhqvyqn9Y0G2cXu0FINe6KkuVFQU5PBkqfrHXZzPsupU9T2Kg3EO/ma/2jA9odtLTjN/JBBSjdnMKKAclJH4rGtRzjUbOxgTJUoE91CiTqVGrkehbQKEYbEesCQELbnapeLlGXMCSxCkkZQUqGoIHqHFOcY/D4o4TFImskpqiYClK0qSpnooMWLK6pEaJWxkZj3JZrxIUdX4PUxG2l2eC5akhCQwtxu4Z6cufWMckOdo9o0w5KuEun/0F2h2snczDuhLUUrCT9mTKcpoWO7FuUY/DSDMyIJCQSB+EC6vTSJG0MckYTKojehaUMfEU0O8yt90ZTzD1eLDsnPWl5ssINkd5IVwURlUmulmiZ/1JRro1xN4Mc77J83ApQnurzA0Aawr8mEM4aXmWEk5Qs5VEXCTRTcyKevGJuJxpmqrKRLIocgypVq7OQC2gAiIpHeH9Y5vImnlZ2eJBxwq2dF2RikTEDdBvdL+4zADh5xPJSil+mnFucZTszj0oJQaBVeAcH+59YscXtiWk+JzyqBR3fp+nGMVz0OSp8mw2XPzcK6XvRjx/vHJ+0GwUy5pksCiSqYiW4JZBmFaEuCHYKAeOm7Ewk9MrPuqEOE5mmMzgZWbMToSG1jnXavbQ+1zc8tTuAa2UlISsd137wPWPQ8WLUuTzfKl8Wo/ZSTNhSvuofoofF7aw1/5eliyE/mUP0idI2ogKYoPE+IMOrM/KF4nactNSVNranxj0rPLqRWq2Gg6q/O/zEIT2fl8/VB5vaLj7RKKQyhUA1v0b+kEmbJNAtJPP+paHwFyKg9mJZ1V5pTDCuyMqzkfwt8lRo/s6SKEHlf5UghLIuTy0f1/SDgW7M+nshLbxqflmt6wF9mk6TFN+GvP340Ck6EkdX/WG0oeyyT9dYTiv/UV7ZfpQHYDWUDa7g/AmG5/Z8kUWKvZQFP4vONOJJ49XH9BDZl00PoW/WFovwr3S/TJzeyh8OY+RobaNDkvslNll0qIIZil0q5sQx5GNX9nSp7G/KCRg2p4Ty11/WFqvwftf6HsPtHipCck5C8QB4VEkTByKjmzp6h63MWg7dEXws3yUD80iKwyCnUXuS3OzwYkKuC/1ygDYsz2/TrInfyE+QevlAV29l/8AInf/AB/90U8wKFi/F/mHhBkHn9ecOg2O3EtxMLCoQu1vr4QUp2qb6Xbz1jzTtHXgPBQYEUIPNHnPtnNTLx84pplxM1vCHyzCVAXV5vqKCPRccv7e+zValTJ+FlibvQreSyxWkqUFkyioPVQ0IUKgEhVIl+m+FpNplx2d2i+EE5Jqs5UkXISO8r5esOYvEqmZQas9XqdKnkkNELZ8rd4aTKNChAzMG76+/MLNTvFv4RCVzjmSlNSogDq8U2TXLLBG0csrd6EkniRQtzcgekVOJBJpSJDs5IHANc/0pAKnsLdI1RBP2Jh3SQW8RerUIFgaE/WkWH2dANRTm/xaIGyUulXUfXwiy3pDPUa8frrEsVHCu2OwVImrzS1SikzCi2VcsLWEqSX4IfzB1EbzsBsLLgEKUknelcwdCciedkWpG3mYJKwklCVC4zJSpnFQxdj04QWHkbmWES0shKQlKNAlIYBzwA1jOC1ZrlyeyNHPMdsTLOmBCkpBWogMRlZqcqCJmC7OpAzzCSWOUeEHQEtVvOsWszZ4XiZi1BkJUpk6qJLseQDdXh+eCa/VqRi4Rts3WaeqVkfBYRKV2GUA5i1cuUpfmovTm0QVYgb5a0pBeYSlNw4yhCQ3upKR1KRzgtsYhSAyRU24E2SH4Oz8og7I2WtXiNEkAkPl4ZXNzQ0HPnFW/ohL7Z1bs7i1qQAseEd42dmNupr/AHjkWJkhUxa6rzKUvvAE1OZ611jr+ycEiThXSwzIdzxI1MYtewZakkAtyBIHBqX9NY6YnJk7MijAoUP8stZ/AXfw6uesNfYJVgFJNAM6itNDwBLH0jV4jYeSWQhDqIIdWUhjWpckiooOEV6MJOQQkywoMWLS0AEWSe9TkQDGu5jRnxs8s6ZgFwwD15EVBhjEYJV1Kc00AA5HKxPWNRNw70mYbO1yChfVmNeFoqsRLlhWXcrS1RQA1DMwY+kUsq+ydTPZEs4SoPqkZrcVAE+rwpE41CVMQaMyjb90/OLCbJfwrfkU5mL1c1NGt1iOpCwRvJcvKGAUkl+LAlNLaxeyFqyGcXMR/wAQj8YIB50aJknaxCXKkqPJb9aEPfnD2HZdAq/UetHhybgpYVV3NSR3n484eyfQOI5htppVdKh1BOg4OImIUksQCx1SMw9HcRUzMFLV4VBx91WUgcdYNWziRUlfByFfJj8YexOiLQ4QNdhxylQ8wCD8IBAA/wAxCmuxyfy0+MVpkmWGStXkpShyooPCPtc33lS1O7ZgB0r4oVsXrJ+YguCtuIqD0DwmYq2YF9CWSaaMC/rEJGJeqkISbFldeLA9WhvEKngkpUq3hMxHDTuP8Wh2L1k6bjEgAFQQSfeYObamB9oOpfy//UVyZs0uVoluf3Uv1JCnheaWPEhD8gpv9UGwtDvkGBCRCnjzj0BYhUNgwp4YCngCEkwzMn8IAo5/tR0lXeZiQSdGLO0QNhY5CsXITvCt1iwyoBZTHUku2rRY+1FbYeUwAzTqsALS1t8/hGX7ByM+Mlg+6Su98iSr5gRlPI9lFHXjxpwcma+cXJBpUt6lvg3rDE1SgmiVKawAPn/vEDtttubIxJTLICShCiCkGpdzxqwhPYfbkyfigmYoKG7WQMqQHGUg0HB41WVdGXqeuxrNgyFBKswZyC9WN7E3HOLGZLh8wgiG2ZEdKWtDy/rq316wDLgiiFYGR7T7X3Kw6CreKU1kBk5QVOXe409NSwOMTNDpPUHxDqP1FOcRvadMSkYb72dZB4AJAb1aMvgpRmFIAJUqgADnmzVJaOWeRqdHbjxxljvo30nZ29SSzse67gMGPm9oo9qdoDKVLlICVIAClCzKWWYKFQcgRoekbPsxid7IzoCXUbWCQKBIBHBqc6xySfLO+moDApmTeFGWrhGmW4VRngSm3Z17ZW1M+FEsIyk0DLCrVJqm1P8AaEG3uuLMmt9MxIfpxiLslJTKQC7s5u1f7RMSFMGHUFmN7EWvZovHPZWznyxSlwOKIVQAjXKo95+Qdn9YrZyFmyS4FhqLgKBFfO/GLMoG7KfdcOmtBZw5s3DhEKZJ1SCpuRzAcWLEDTW0a2YUNS8MN2Sl0kGiQSQ93ymif7RFxCBMTlXLRqO/ncdCCGq/CJpSQKOX4HN6oVX0PlDCWsnS+VQDdZatYbFRnp/YuWofsVKldDnS9y2eoJua60ihx2y52HmALmEjipLhqXFfkbx0GStwLebIVp7r1hzGuzKqDQOAX9WpDiwaObqw6SaEZgB7ykhQZ3uwo3CHJ0hSQk17wsSgBhwzVP00avFbGlKHgQWfRL87VilVstUsl3WnlRSABwYgt101tF/wIjYfDZrh+RDE3sUgZhyLw3PwLVldxWrux4CgpEeYFhWVH7YP4spzJ6hIoRqS0SjiiynPhHeuVM9PDpS8S5J9lUQSJoUcxzJYFmBF9KfAteHhLlmrD0YFr3h7DqSQ4US4scqmrYBTiv6QqSDVIUXTdLBKuNstW4vDi6+7F2VmL2dLIa3IsoekFLweUDI7fukfFJUA3QRahSnqkL5qv6xAn4SWuinT+HMl+dCG9YtSsVCPtZCe+oAC+jHyIYwPtyP+aPgfixh47NKahQIOi0q/1hz8YhTMCH8CfJYb4h40TIaO9iDBhAP08KBjhOsWDBwh4MqgsAlqiKqHphhlomxmR9puGKsGFf8ALmoJ5BQUh/Up9Yyfs7mf42WBrvP/AK1x1HaOzkz5MySvwzElJ5PZXkWV5Ry32ZyVI2kqVM8csTkKH7yQUqb4+UYyXyTOrHL+m4l97T8GwlzQPEDLL8U95J9FK/LGe9n08px0kU7yZifzIUfmBGu9qCf8NK/93/oVGT7E4b/G4c8Fn0CVP8Id1IcHeM63AaFtBRrZyUIKYTkh0wgTBmygjN91xm4+G9q+cFjo5R7TcSTjUoq0uWhuDqJJ9aekX/s92WMu9NTlIAYMAq56kBuVeMVPtCwwOP5mVLPxUBToI3PZjZ26w0sEMogE9DYeh+Mcq5yHZJ64UM9ndnfZpk5Alr3RZSapcCoPhPeDq1DgVL3jAdp8OZGOnEpy5yZiAQ1JhCmbSpWPKOsKlhTAtQhRdrBQJv0jnXtjAGJwygXeWqv4Zj+dVKjoyLaNmHjup0bHZ5zS5ai4/ZizEP6iHZcyo71NNdWu1KRB7Oz80qWWBcEuwVerh+nWJ5mkO/l3S1NSQpvhE4n8Scq+Q4ggvcMeBD1anCHDLuVZjoFBweNuFBpEdaXbKQFO9Na0BJsKtzgJnFyDTQXZTGtPdY0aNdjFoOcitRcPmSGr+8z1a3WxiHi0M5UXQTQp7qx1DAH8QidKmM+VQro1K6HgeQMDM1QGcHXMi35knlWsVZDRXTZag5PfTdiATRgTmYKZnhWGWkuEhnvLPeSQNXDqAPwiROlsKFY4lHetUUNTVtIJGFK/GEqPEJTdrkP3T/SDgKIsyQCO6lKTyqCdCK3von9Ihy0uKKY2p5el7RYiblUxV3ag5gFAEWY8ITjMICl8pIuFAnrZVD8XeGmJogzdmSFD9sjviy0slQP3nBDRR4rY+IknOlWZJBy5w+v3gQRTiLdYvSWBrmSGdr1tR2hQ2gwY/tEhgNFAHTNVJ6EGH2IxEzGlKv2yTLVQsHSFB65XFaO1dIcxOLkzaAnOGao63AfyPwjU7VwSFyVrlI3qRUoyjMgniCQBa4cFvKMJi5UtKmS0pQNpgIe9jpX+0JcMfZbJC0Ad4nWqXHwNR0NojfagVK7kpZuQlTLPMIUGp1iINrLljxgpoFAGgpqwYsSz8TpDkmelaqB7HgoE8HL+hiuXyhddjgxdW7qOHeynoXFTzcwZnkUyq8ikg+ai8QtpYWckOlIUKkKB8sqg9PSESVkhygA8N4lPwekLdrtDqza7C9rkoy/8WFJmA0MuWVJUOLZu6eVosB7XMEwpP6bpNPMrDxxVIg41eOJWzO6SfalgFCs1aeSpMx/5QofGJUv2hYBVsUgfiTMT80COAwKwvUg2PRknbuHmVRiJKhymy/8AueH5WLQoslaFHgFpJ9AY81lLwe7ifSv0rY7x2u7Yo2eJe8lKmbwqHdUhJSwBqFVq5ajUNePLez21Vz9sb5LpVNnpUNDlWsBi13SWLUvGW3FX18ostiTpSZo+0KnZMpGaVkMxNXAAWWyu5YG5eIniVcGuKdNnYPaagfZUE3TNFNWKFh/lFf2M2UET5cwqSxlrKQSASpkoID3LLJpGIxW0cCQUyJWI3hIaZOmINHqN2gNUUvGqx228DIEuTi8KZ6ky0qScqFBIXcDMoFJOV3HKOaUH7KNousTOlEQ3NmpQkqUpKUgOVKISAOJJoBGET7XsIkACTPAAAA/ZBgKAeOCPthw6qJw0+YTTKDKL8mBLv0jbSRz2brDYhMwZkKSscUKSseqSfjHK/alsybKUZ6EKMtS0TCsOd0sJ3ZSpQZSHYKSritQ4QxtLDzZ6t5gtkYjCzHcTUKmyv5AlEuvleL3ZWL22kFM7Cy56CGUJq5CVKSxBBUldaE+JJhShwXCWrsyOw9rzsbiZG/VnWSiUDlAJSFPXL4j3jW9I7fl9NB9fVIxHZXsNkxf2oyjhkpKimQVonBJUkh0LQqiQ7gKDjRxWN1ljCKptmuWSkkkMziyVd0q5BnN3YG55Ryv2lSAcVhkpBCd2nukFLFU5YUMumkdWmSX4gixFCDy+mjm/tOlFOIw6yQQpKglgxGVaSxqx8Y4RWSXxonCvmXvYXDqMhCXIygsRwBpXpF8oFQINWchyRbW3xrEXsfKKJQU1GAar2CtLgP8ACLEzqkrTcuCxA0fW3OmkLGvhYZpfNkABhZzzUT8r6aPCFEhqJTysbmjODrErHSbNY2fNc6UUKiIS5Yo4algxc9XoBFXRkLSsgDvBw3J+rHg9KW84UnEsBmBS5YEBRGl9OHrCUrCX8JZ9bvodAzA/7wtc92BANWD63YA6tX1ikyWiRInBVSqvEWpxBJZ+EKmyWrR+JGU/hJdndw4GkQkElnQTQhLF+BejE60qNYlS5ocMGUTUt5OKM7cHsIuyaCVKCk5SAXa6VAJ4e6S/NmrppBkTjLJAGVGvvBJryYC1/vaaTVEAhR1sbGhcjhUfRhBI1AUKs4DgC96E39YZNDGKZZBSHNapJSoFiLsWHI0+cQ9xnDAd5I7wJYqu1PVmiZMllJOV2IdncJcO6RxrYHgwDRFEliVJD2ClAAlnyl0kOL+IcIYqKsTZktWeWWNCQHANSMpQT3uheJc/ZcnGIrKQggWygAGxIDUc6F9InzglSczAl8pIBFg7hQAfpS96RDVMCSDkKXepBNRZYKhzh2FFIrs2uXRKspBbw5TQFqJDEMekVU/YE0rJLUOYMcoIAGZK8odjQghjeNmjFlRqpWYJfLmJc3cWHk0U07FLmCoCKkZiVEUuAxcmvBoV0BlgiZKpOvoEGihqavXzBr5RHyLNUhJHNv0i2m7FSHKpqy5fLTKCeRH9/jDZ2AigMxdABcBugagilJCOn4vs1hZvjw0lR47tIPqkAxR4v2V4FdUpmSj+5McekwKjWgwYjPZo1OcYv2MpP+ViSOAmS3/mQof6YpMV7IsYnw7mZ+GZl+C0pjsghTxXskKjhEz2b7QH/plHoqUfkuIyuw2PD/4Sf5If0Y18o9AQMsHtY9TzXjNnTpP+bKmS/wActaPioCIcubSPT6iWv/SKbaHZLBz/APNw0lROoQEK/PLyq+MP2/qHRwHZa95OSkcU+blj1/vG27f7EnHHfs5S5iVSUHuJUtsrpPhelRdqmNOr2QYRM4TZC50opsklM1B/My6N96NvhcLkOYrKjlSmwA7pUXYPfMfQeeLfz2RtstNTjGG7W4jDMJkmQpqNOw0tKvzJShXmXi/wHtdCWC8KEp1MlYT/AClIB/NHTp7KDKAUOCgFD0NIpMb2Owc7x4aU/FKd0rq8vKYvZPszIGz/AGjYKdeaZSuE1OT+YOn+aNBhcXLmh5cxCx+4pK/9JMYrH+yLDqrKnTZR4KCZqf8ApV8TGfxPsmxcsvJmSltYhSpK/iGB/ihVBhZ1t4KOXYVO3cN7syake6oy8QPgorGljExPtQnyqYvATE8SkTJf8s1JH80Tq/oZ0Qxz32pTQqbg5V1vNV0CjLQn1UlX5TDO0/bJh1SJglIxAmqQoJ/y0hCiGCioLJpegjD9hp5nY/DhTnvpSXJLEOQa18RJiMkGo2a4f+VnccHhSiUkHwkIYVDGrk+qfSJacYlwlbOSQnmxrXTWkSsIXlpdvCAdaih+URMbgAxbVqGoo9n8J5xceEkYy5bGDQFBDpfSqdbFut+ERsThCKizOO69dHFS99KvEzZUpTGoLeJAoElrcq15OOkPlisux0BowH614w3H7FZUbo8xWt2PC9xX60SkkipAA6moS9PIHlDhKR3SpJre5H66wyogF60uQ4I4A0tQXaMyhMzukHMsAgvQryEHkcyQ/BxTWJe/CwKqdqFwpympTo5186M7RD8KhQkkn8LAPZrCzcUs/FWKllaDRJq6XJcirM4qz2f4w7E0S5I7tS4VweigPCxZx3h04sxKSshWUqBTfvJUNAAXN66Vt6sScYWBCQ7kMBkLitXOXzBfvaw7iVrCH7hqPEEkp1ooM5A62vFJk0LRMcKJXnOrKyKSGYAeXTSCMl1Fg7UYkhaaWdr8XMMyJ2ZIUe7MBpXKCKCpLhR71B1EKz1JUpqi+VZYAsb3opiYtMloQopCQwHeYKDJckVSQzVHEc+MRMThaE94kCjFSn4syTlFLHjEyYE5ilZzE2sa0IUFJNKNQc4JQUAMuZwbqKgQ4Zgz5dA9RSusMRz6YqZLmkr7wmK7rpQmoP3srjg3K4izlzkFDXNbl6MCGGlmcFrWtGgxoEwFZNjZQa1AFFDMxANaUjP43ZswZipJBorugFCnNXIJKAxDEvZnrA0ICEomKAdaDUi+Vm4uAk0NH0rEHFzt2rKVzNPCgrDEcQkxIXilkvmUQtIOXNdncAZiCABR9NIk4DaJlpypUkB9HTdvuUPWJ6A6KIMKhIgAwGg4IN4SDAJ+rwCHBBZoJ4DxJQZEJaDhSRAAmDf6+HzEOKlMCSW4ebVinwm1FfaFyJgDkGbLUlg8ssnKsXzheatiCLWhDLUQQhTQCIYWEBAgQRhAJWIUrkT5FoGsE8ICv2j2fw08ftpEmZzVLSVfmbMPWKbA+zbBSZyZslC5akqCgAsqS4tRb/ONT+sAQDTa5QcohIYPc3rUkk184NU16aQiBgVZt44qhbN+6QClXmD0cGGlfAn+lfgcNuytSEsFKJU1UjMVUBBIcOaGldIc3zKvmL2Brwe0PqAc0ABDDLR3LOUkN/vEKcwOhpSht68Rato0tLgkfm4Qu9C7HnxcsGpFcogUAPRRdtCOX94VKVNKiQkpF7NUdCDWukGJ73DKt3jT9SOsZsvoYz0a5ZnZ2qe6BYUOoq/KESsZLC+9mCQKAJJBcu597k1q+cWKMItQLFLK0zlyNGzJ+RFojT5MxPioBqQfUGvzhUIQqXIUcwJJajJFA71BIc09D6EokkBJJAdqCg/CamlLaw2qYk90ueDFiehD0q8Ll7JC3BoWBykLI6gjX0h9iGcJiElOfM6QSSEpKVEME5XKWHk14cXjUOHSopFtCORynhxETRs4slgKAOSCQWFjX3urw3g8TcJSPDRkCmtXJVTTro0UhMZXMl0ckAO2UZr6FyzeXvDjRaBKLMSP3goKyt+6UBhpQs0Klz5a8yVMWDk1TU8MtzWlOOkR6BQypCEv4kp8RI5ip46ODa8VZNClyjY1DUIIDiwDG92ubxFILPlvxBHMH5ekTF4bK/efKQlQILhw7tQ24jQwJ+HR7q0u/vAitjUAg+nCoihFStCSkhUsnMR3kqKFBvezJob8x1ipxeynU+8Y65mBJ490B+pcu9TGlmoUh3fUjKolgHcpc1GtBp6RFYZ7JSocXb5wAaoQoQUCILFjSFQIEAglCFGBAiSgKhYsen6QUCAA8aWdqVHyisw0sfaVlg4loALVAUqYVAcASAT0ECBCfY10W0NqgQIYglQR084ECJGA6Qf9oECACPgFky5ZJJJQCSaua1POJCNYECAAD9YaxlE5hQix1F7GBAhrsB5duorzuaxXYlZ3c+psj5iBAjRkBYiqHNSCGJqRXjELHqKp6AouGl0NRYaQUCCXQ0JE5Wc1Omp0jTbNLpD161gQIcAkUm2pKQSyRfgPuxB3pSgMSKixbQwIEQNk7CTlNL7xqK1NevGCWP2p/hPm6Q/pAgQ39Eor8WHQHq6i71fumH8b4UDQItpRKQPhAgRBQeypCTKnkpBIBIcA2S4PrEKUafXGCgRojMeNVEGoyE141r1hEr9E/wChMHAig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>
              <a:solidFill>
                <a:prstClr val="black"/>
              </a:solidFill>
            </a:endParaRPr>
          </a:p>
        </p:txBody>
      </p:sp>
      <p:sp>
        <p:nvSpPr>
          <p:cNvPr id="107524" name="AutoShape 4" descr="data:image/jpeg;base64,/9j/4AAQSkZJRgABAQAAAQABAAD/2wCEAAkGBhQSERQUExQWFRUWGBcYFhgYFxcVFxUZGBgYGBcVGRgYHSYeGBojGRcXHy8gIycpLCwsFR4xNTAqNSYrLCkBCQoKDgwOGA8PGiwcHyQpKSkpLCkpKSkpLCwqLCkpKSksLCwsKSkpLCwpLCkpKSkpKSkpKSksLCksKSwsLCwpKf/AABEIALIBHAMBIgACEQEDEQH/xAAcAAAABwEBAAAAAAAAAAAAAAAAAQIDBAUGBwj/xABGEAABAgQDBQUFBQYEBAcAAAABAhEAAyExBBJBBRNRYXEGIjKBkQdCobHwFFJyksEjYoKi0eEkM7LxQ1PC0hUWRHOjs+L/xAAaAQADAQEBAQAAAAAAAAAAAAAAAQIDBAUG/8QAKBEAAgICAgIDAAEEAwAAAAAAAAECEQMSITEEEyJBUXEjM2GBMqHw/9oADAMBAAIRAxEAPwCnywbQ6UvAEuPpT5+hoIhWWHcsHkhgHInlMLnYjNCMkDLEaq7L2dUR58wJBUogDiafRiJgsaqcoBEokd45itKfCz903uLH3hELtbPUgySCQl1ZqOBQaa0NjwtC9lzpKykLchKPEEAMWqwsRvAOL5BzjzfJ8ucJ6x4o9Dx/FhKO0uS8nYNaGzoUh7ZkkO124+UNhEdS2Ngpa8DLBOZCrE967hq8x6iOfbTwG6nLQ75Sz04A6UesdHjeU8vDXJz+R46x8or8sHlh3JBhEdtnHQzlgZIeywMkFjoaywMsPZIbxM9MtOZTtwFzyHOJlLVWxqLk6QWSBlix7OYz7QtWRARLCcozEuQbZiLqVUZWbSsWXaLs8JCZSwCMwZSTVlAO45Go8qXpyY/NhklqjqyeJKEdjOhMDJD4lQBLjs2OWhnLB5Ye3cDLBYUNhMHlh0IgZILGN5YPLDhTAywrGNNB5YcyQeSAKGcsGlMO5IGSFZROk7UypZKQCeAhuTPmJqPW0MpcQ9KnkF/nWMnFFqT/AElleIXx5aegibh9jzZiSCCX1UWpwcxGlbeUmw/SFL7STPqsYuM/pGqlH7Y+OyaR45iUnk/6w+Oz2FTQrJ5vFXN23NXcgtyEEnFKNSQ/1whOOT7Y7h+FEEQe7h/JBhEddnHQxu4UJcPiXChLg2HRH3cHkiZJwxUQlIcmgHGK7aO1USZu5UFb0FCSlrFbZQTxILsNIl5EuylBy6EY/AbxBTrdPJVW8mJB5ExltlKllZlryy/ChWUEkEkZVj77LplPurbSNENupWO5TvFJs7gseUFgZ4lElIAUaqUwdRu5JuY87yoe1px7PS8V+tNT6+i82diMRhpapSs5loUQAG7+dScinclktUEhnqzPDOLmla1KLkqJNSSfU1MO/b974iH1PHVzz5wZw5i/Cx+pPbsy8yfsa1XCIu7gbuJO7gbuPQ2OGiNu4G7iTu4LdwbBRHyRSdq5+SWijkqavCj/ADH0I0SwAHJAA1JAA8zCMZ2fRikJSqYAMyVd0ZiWBbgnXnaxjk8zLFY2mzr8PHJ5U64Mb2Y2rlnEZSpLd5ILE1FBq4d+Ijr/AGnxImYGUpNAqYmju/cUK8LA1hvYGwZMhIEtwONKvxFotdu7K30nKhs6VBQsnPQgg6OxfybWPF8fIllTfR6vkwvG1EwGSBliSvDlJIIIIoQaEHgRBbuPo9jwKGMsHkh/dwMkGwDIRBZYf3cGJcFhRHyweSH93BlEGwUMZYGSHxLgxLhWFEfdwsS4eyQMsFjoZyQAiH8kDJCsdDOWCKIfyQRRBYyPkgZIfyQWSCwGAiFhEPLkKTdKg13BDW4jmPWCiN0+g1YgIh1OGV90+hhUxADOoAnTXz4ROxG11ZWoXcBQJdiK6PrEPI/otY19ln2Z2KlX7RR1pWnmNDHH+2O1j/4tjVMGlTJigeKpcvcSzT99j5x0nZGOMtdsz0AdhHFe1Kz9vxJPvT5r+cwn0f5Ry5L2tnZiqqRZ9n8Tx1sNaBlH1EWuIxLEc4zOJm7tcttJSP5gVH4q+EWMyZnR3VDMmwOrN+sOwovezm094Vg+6povtobTEpMtd/2mWmoyLVl88rdVCOe7Exxky1TanJNRvBxQu/n3Fj+KL7amNMtaMxzIBK0nQlImMrzlmWfOCwaOh4KSAXKQqliMyb8/MecaHaOz5cyWlaZaXS4yMwKSGuOFCIzHY7aaVSyFEgFBI1qG0roT6RczdtKCQlOnGxpDblJ8GVRiuShmSWJHM/OE7uJcypf5Uiu23i9zJUoeI91P4jY+Qc+QjpeRRjbOeMNpKK+zH9sdp51iUguEGrWUtviA7eao0WytqIlplofuoTu+ObIombN9VSUJHEqvpjhhAUlYIBSRT7z6egVXlE7ZeIyrExVUoAWU/eyqCpUv+KaUk9FHSPnM2Z5JWz6jDgWOCijruGnBm1z5CP3soUR5AiLWVM5xgtgYpQCQTmUlSkg/8zETTmxEx7NLR3XsMq+AjXJnp7ofuj4n+sYWRKJP2tsVOJQ4DTQO6qzt7quI+UYYyuTcrNyjoWDnuKOLCvOx9YyGLxCZ80rBSnMrKq7BQSkl6XZaRSPW8PyHejPK8rBa3RW7uBuotU7OKfGk6sagFjpStePGLXa0mUcMFAJCwQzAJPMN+keg8ytJHD63Vsym6g93EndwN3GuxnRGyQrdxJEqD3ULYKIu6gxKiTu4VLkuQLORU2HOFsVRE3cHuos52y1JVlbMSHGWrjjy84j7lrwt0w1aIolQ6rBHJn5s36w6mS9oNUoihgchpEPcwDKiYJLw9IwDmqkpDXJEJzGo2V255iEbuNAnYqCKTATyY/C8RxsYH/iJ9FRPtRXrZyfbeKxS5cszCVAIBSyy4QWVVRYzG3dnoUlrRA2djpqf2mZbChJ71CSA5t4jYx25PsxwoNN5d2KgRpyB0hE/2WYZXvLH5D8CLuAY8Rbro9RqDOSSdvT86s6gsBmow8TEvUinebiDZ40+DdaQoKDHza1CxZ41afZJId96rpu0EDVw5cCxa1IZmeyVLn/ELAZmTLyFjocqwDaOnF5GSD5VownhjLp0VOHQUkGj3F9KxzDbnZ055/fMxUoqK1AULXUQ7gOamoBJ0jssr2UlIaXi5iXbxJJF30mUjnGBkbv7Ypa3KhPk1KsylElGbm9SXOnrOfyW0qVG/i4Fbvkx20SSoE+EoRlOhSBkf1Sr0ibiMPmlBaAc4SnMkAnxN3g2nyeLPZGzJ32d5EwhecoyqKN2ZTKU4Ku6e8qoPH0mJ7HbRIDgcgJ0tPokTExv7kvpjXjuX2l/spNkSiiZNRNlzDKmIUiYyS7pZYUDxCw4PPV2hzGYGZM3eHlLE1IQqYlXhKkJS1qlJCAxQ570tV9dhsf2fYtS0Z8OpIWtIVMlzilSEkjMtkz1AsHLZbtEfG9nMd9vmIwaJ01WEdImryiYtMwUJ3hCT77NccNBZVL/AATPDKH2n/DLHsbgScOVnEpQqSzhSAElLuQVqWGJSWB5i8aOZMCQSohI4qLD1NI5xtns9ipaEjEIXJWp1BJCSlRB8XcJTqOj2tGfmImLUEnMspYMSVZQKJCQTQBtIzwZ5W4y5Y/J8eLSnHhHV53abCpocRLfkrMP5Xii7Q7STiDLTKUFILgEOASaE1AsGHrGGVgpgoUr/Kq9v0aLnYPaCUmYjfIUJaaAp74alxQswuC+og8nLLWg8PDHfa7oLGKyA9fkFf0+MHIB7odi4L8DYE9A58zCJ53y0tUHvk1t9fOJcnCGYtKBTOWc2SLqUeQSCegjy2qfJ7Vprg1fZyUVhARTeAypL+5IQXxE8/vLUAnyIjRS9toRPMqYRIyuEGaWSoAhlBVi4q8N9kJKSlUxmExOSUk0KZCO6gdVVUeZJ1ibJ2YA6CtakPUFSsoH3WesSzmk1ZdYXGFIJmFKkspSFpqlYCSoofRaWJ5jpGC7NqWvDEqb9pMKx+VLnlVurRrJGxJMkKCETJSF91QDqkkEGpSonJQHvJZiRHJ+1u3Z+Ek4NEieEhSJpVkKFVE0gVY6NaOrx/7sf9nNm/szS+2jqH/iaijIEpApRyajUa1/rD2Mx5mJAUlgC/6Fo4Ae1WNXfFzvJZH+loaVhZs05pkxSzxUtSj6l49VyijzFjk/s7zJXLegzPo4JHMN/SHZsoFKQEKChehqI8+jZwSXIbmCP94WnErTabMvotT9b84XtQ3gZ3kym0gBGump4fpHCZO18SmqZ05PAiYvp96EY/HzZ3+bNmL/ABrWocLEsIfuIWBnb5vbLBYYKTPmy1P7qVZ1+SUOX9Iox7ScCV5QqaATRSpZCR1YlXwjkYw/LWmkH9naxqIj28miwnpDZG2MyUrRMSuWoUKCFDjcUetol4xUlfe94kPcUAjzlsvaE/DrzyVlB1INFfiB7qh1eN3sX2qkgIxUkU/4ktgeHeQSx8iOkCyRvkHjdHSEypZHvA+v6QncID1/r8IqcJ2rwq0umdLrotQlqHUKavRxE/B7QlTiUy5ktagzhC0rPUhJNI0v/JlqPrlISkGp9PKkSMBMSpIUxGVyGy2LuC0Va8MxUHZyYl7HnKQovbhWvSB9AkAz0pmZkg3r0JqQ9otJWPQkUmEh3qS9YrZ8kXBvoQzO7wgYfiR8/wBYTpj6Ndm9IImGlK+vq0KP1pHCdQxjMROSxlSkTPvBU0yiPw9xQJ6kQzJx88nvYbKA1p0tRLu7ADRhch39ZpW0Vm2sctICZctS3IBPfASOIKRU8gQ0ADk7tAlExKCCFEm6pYZiGLBbkK0YdWjg+JwpUZwCmO+KU81TJhTTmASegMdam4XOp1yyPJlDm7Vq145PiMSg7QCUqBT9qVqHotV03B8ozmraOjx3W38HSexmyEJogISpIAOaWlYUKgGtUlmDpULWMbbCy293KW7wSteRzozsPSMh2SSrflIDhqvyqn9Y0G2cXu0FINe6KkuVFQU5PBkqfrHXZzPsupU9T2Kg3EO/ma/2jA9odtLTjN/JBBSjdnMKKAclJH4rGtRzjUbOxgTJUoE91CiTqVGrkehbQKEYbEesCQELbnapeLlGXMCSxCkkZQUqGoIHqHFOcY/D4o4TFImskpqiYClK0qSpnooMWLK6pEaJWxkZj3JZrxIUdX4PUxG2l2eC5akhCQwtxu4Z6cufWMckOdo9o0w5KuEun/0F2h2snczDuhLUUrCT9mTKcpoWO7FuUY/DSDMyIJCQSB+EC6vTSJG0MckYTKojehaUMfEU0O8yt90ZTzD1eLDsnPWl5ssINkd5IVwURlUmulmiZ/1JRro1xN4Mc77J83ApQnurzA0Aawr8mEM4aXmWEk5Qs5VEXCTRTcyKevGJuJxpmqrKRLIocgypVq7OQC2gAiIpHeH9Y5vImnlZ2eJBxwq2dF2RikTEDdBvdL+4zADh5xPJSil+mnFucZTszj0oJQaBVeAcH+59YscXtiWk+JzyqBR3fp+nGMVz0OSp8mw2XPzcK6XvRjx/vHJ+0GwUy5pksCiSqYiW4JZBmFaEuCHYKAeOm7Ewk9MrPuqEOE5mmMzgZWbMToSG1jnXavbQ+1zc8tTuAa2UlISsd137wPWPQ8WLUuTzfKl8Wo/ZSTNhSvuofoofF7aw1/5eliyE/mUP0idI2ogKYoPE+IMOrM/KF4nactNSVNranxj0rPLqRWq2Gg6q/O/zEIT2fl8/VB5vaLj7RKKQyhUA1v0b+kEmbJNAtJPP+paHwFyKg9mJZ1V5pTDCuyMqzkfwt8lRo/s6SKEHlf5UghLIuTy0f1/SDgW7M+nshLbxqflmt6wF9mk6TFN+GvP340Ck6EkdX/WG0oeyyT9dYTiv/UV7ZfpQHYDWUDa7g/AmG5/Z8kUWKvZQFP4vONOJJ49XH9BDZl00PoW/WFovwr3S/TJzeyh8OY+RobaNDkvslNll0qIIZil0q5sQx5GNX9nSp7G/KCRg2p4Ty11/WFqvwftf6HsPtHipCck5C8QB4VEkTByKjmzp6h63MWg7dEXws3yUD80iKwyCnUXuS3OzwYkKuC/1ygDYsz2/TrInfyE+QevlAV29l/8AInf/AB/90U8wKFi/F/mHhBkHn9ecOg2O3EtxMLCoQu1vr4QUp2qb6Xbz1jzTtHXgPBQYEUIPNHnPtnNTLx84pplxM1vCHyzCVAXV5vqKCPRccv7e+zValTJ+FlibvQreSyxWkqUFkyioPVQ0IUKgEhVIl+m+FpNplx2d2i+EE5Jqs5UkXISO8r5esOYvEqmZQas9XqdKnkkNELZ8rd4aTKNChAzMG76+/MLNTvFv4RCVzjmSlNSogDq8U2TXLLBG0csrd6EkniRQtzcgekVOJBJpSJDs5IHANc/0pAKnsLdI1RBP2Jh3SQW8RerUIFgaE/WkWH2dANRTm/xaIGyUulXUfXwiy3pDPUa8frrEsVHCu2OwVImrzS1SikzCi2VcsLWEqSX4IfzB1EbzsBsLLgEKUknelcwdCciedkWpG3mYJKwklCVC4zJSpnFQxdj04QWHkbmWES0shKQlKNAlIYBzwA1jOC1ZrlyeyNHPMdsTLOmBCkpBWogMRlZqcqCJmC7OpAzzCSWOUeEHQEtVvOsWszZ4XiZi1BkJUpk6qJLseQDdXh+eCa/VqRi4Rts3WaeqVkfBYRKV2GUA5i1cuUpfmovTm0QVYgb5a0pBeYSlNw4yhCQ3upKR1KRzgtsYhSAyRU24E2SH4Oz8og7I2WtXiNEkAkPl4ZXNzQ0HPnFW/ohL7Z1bs7i1qQAseEd42dmNupr/AHjkWJkhUxa6rzKUvvAE1OZ611jr+ycEiThXSwzIdzxI1MYtewZakkAtyBIHBqX9NY6YnJk7MijAoUP8stZ/AXfw6uesNfYJVgFJNAM6itNDwBLH0jV4jYeSWQhDqIIdWUhjWpckiooOEV6MJOQQkywoMWLS0AEWSe9TkQDGu5jRnxs8s6ZgFwwD15EVBhjEYJV1Kc00AA5HKxPWNRNw70mYbO1yChfVmNeFoqsRLlhWXcrS1RQA1DMwY+kUsq+ydTPZEs4SoPqkZrcVAE+rwpE41CVMQaMyjb90/OLCbJfwrfkU5mL1c1NGt1iOpCwRvJcvKGAUkl+LAlNLaxeyFqyGcXMR/wAQj8YIB50aJknaxCXKkqPJb9aEPfnD2HZdAq/UetHhybgpYVV3NSR3n484eyfQOI5htppVdKh1BOg4OImIUksQCx1SMw9HcRUzMFLV4VBx91WUgcdYNWziRUlfByFfJj8YexOiLQ4QNdhxylQ8wCD8IBAA/wAxCmuxyfy0+MVpkmWGStXkpShyooPCPtc33lS1O7ZgB0r4oVsXrJ+YguCtuIqD0DwmYq2YF9CWSaaMC/rEJGJeqkISbFldeLA9WhvEKngkpUq3hMxHDTuP8Wh2L1k6bjEgAFQQSfeYObamB9oOpfy//UVyZs0uVoluf3Uv1JCnheaWPEhD8gpv9UGwtDvkGBCRCnjzj0BYhUNgwp4YCngCEkwzMn8IAo5/tR0lXeZiQSdGLO0QNhY5CsXITvCt1iwyoBZTHUku2rRY+1FbYeUwAzTqsALS1t8/hGX7ByM+Mlg+6Su98iSr5gRlPI9lFHXjxpwcma+cXJBpUt6lvg3rDE1SgmiVKawAPn/vEDtttubIxJTLICShCiCkGpdzxqwhPYfbkyfigmYoKG7WQMqQHGUg0HB41WVdGXqeuxrNgyFBKswZyC9WN7E3HOLGZLh8wgiG2ZEdKWtDy/rq316wDLgiiFYGR7T7X3Kw6CreKU1kBk5QVOXe409NSwOMTNDpPUHxDqP1FOcRvadMSkYb72dZB4AJAb1aMvgpRmFIAJUqgADnmzVJaOWeRqdHbjxxljvo30nZ29SSzse67gMGPm9oo9qdoDKVLlICVIAClCzKWWYKFQcgRoekbPsxid7IzoCXUbWCQKBIBHBqc6xySfLO+moDApmTeFGWrhGmW4VRngSm3Z17ZW1M+FEsIyk0DLCrVJqm1P8AaEG3uuLMmt9MxIfpxiLslJTKQC7s5u1f7RMSFMGHUFmN7EWvZovHPZWznyxSlwOKIVQAjXKo95+Qdn9YrZyFmyS4FhqLgKBFfO/GLMoG7KfdcOmtBZw5s3DhEKZJ1SCpuRzAcWLEDTW0a2YUNS8MN2Sl0kGiQSQ93ymif7RFxCBMTlXLRqO/ncdCCGq/CJpSQKOX4HN6oVX0PlDCWsnS+VQDdZatYbFRnp/YuWofsVKldDnS9y2eoJua60ihx2y52HmALmEjipLhqXFfkbx0GStwLebIVp7r1hzGuzKqDQOAX9WpDiwaObqw6SaEZgB7ykhQZ3uwo3CHJ0hSQk17wsSgBhwzVP00avFbGlKHgQWfRL87VilVstUsl3WnlRSABwYgt101tF/wIjYfDZrh+RDE3sUgZhyLw3PwLVldxWrux4CgpEeYFhWVH7YP4spzJ6hIoRqS0SjiiynPhHeuVM9PDpS8S5J9lUQSJoUcxzJYFmBF9KfAteHhLlmrD0YFr3h7DqSQ4US4scqmrYBTiv6QqSDVIUXTdLBKuNstW4vDi6+7F2VmL2dLIa3IsoekFLweUDI7fukfFJUA3QRahSnqkL5qv6xAn4SWuinT+HMl+dCG9YtSsVCPtZCe+oAC+jHyIYwPtyP+aPgfixh47NKahQIOi0q/1hz8YhTMCH8CfJYb4h40TIaO9iDBhAP08KBjhOsWDBwh4MqgsAlqiKqHphhlomxmR9puGKsGFf8ALmoJ5BQUh/Up9Yyfs7mf42WBrvP/AK1x1HaOzkz5MySvwzElJ5PZXkWV5Ry32ZyVI2kqVM8csTkKH7yQUqb4+UYyXyTOrHL+m4l97T8GwlzQPEDLL8U95J9FK/LGe9n08px0kU7yZifzIUfmBGu9qCf8NK/93/oVGT7E4b/G4c8Fn0CVP8Id1IcHeM63AaFtBRrZyUIKYTkh0wgTBmygjN91xm4+G9q+cFjo5R7TcSTjUoq0uWhuDqJJ9aekX/s92WMu9NTlIAYMAq56kBuVeMVPtCwwOP5mVLPxUBToI3PZjZ26w0sEMogE9DYeh+Mcq5yHZJ64UM9ndnfZpk5Alr3RZSapcCoPhPeDq1DgVL3jAdp8OZGOnEpy5yZiAQ1JhCmbSpWPKOsKlhTAtQhRdrBQJv0jnXtjAGJwygXeWqv4Zj+dVKjoyLaNmHjup0bHZ5zS5ai4/ZizEP6iHZcyo71NNdWu1KRB7Oz80qWWBcEuwVerh+nWJ5mkO/l3S1NSQpvhE4n8Scq+Q4ggvcMeBD1anCHDLuVZjoFBweNuFBpEdaXbKQFO9Na0BJsKtzgJnFyDTQXZTGtPdY0aNdjFoOcitRcPmSGr+8z1a3WxiHi0M5UXQTQp7qx1DAH8QidKmM+VQro1K6HgeQMDM1QGcHXMi35knlWsVZDRXTZag5PfTdiATRgTmYKZnhWGWkuEhnvLPeSQNXDqAPwiROlsKFY4lHetUUNTVtIJGFK/GEqPEJTdrkP3T/SDgKIsyQCO6lKTyqCdCK3von9Ihy0uKKY2p5el7RYiblUxV3ag5gFAEWY8ITjMICl8pIuFAnrZVD8XeGmJogzdmSFD9sjviy0slQP3nBDRR4rY+IknOlWZJBy5w+v3gQRTiLdYvSWBrmSGdr1tR2hQ2gwY/tEhgNFAHTNVJ6EGH2IxEzGlKv2yTLVQsHSFB65XFaO1dIcxOLkzaAnOGao63AfyPwjU7VwSFyVrlI3qRUoyjMgniCQBa4cFvKMJi5UtKmS0pQNpgIe9jpX+0JcMfZbJC0Ad4nWqXHwNR0NojfagVK7kpZuQlTLPMIUGp1iINrLljxgpoFAGgpqwYsSz8TpDkmelaqB7HgoE8HL+hiuXyhddjgxdW7qOHeynoXFTzcwZnkUyq8ikg+ai8QtpYWckOlIUKkKB8sqg9PSESVkhygA8N4lPwekLdrtDqza7C9rkoy/8WFJmA0MuWVJUOLZu6eVosB7XMEwpP6bpNPMrDxxVIg41eOJWzO6SfalgFCs1aeSpMx/5QofGJUv2hYBVsUgfiTMT80COAwKwvUg2PRknbuHmVRiJKhymy/8AueH5WLQoslaFHgFpJ9AY81lLwe7ifSv0rY7x2u7Yo2eJe8lKmbwqHdUhJSwBqFVq5ajUNePLez21Vz9sb5LpVNnpUNDlWsBi13SWLUvGW3FX18ostiTpSZo+0KnZMpGaVkMxNXAAWWyu5YG5eIniVcGuKdNnYPaagfZUE3TNFNWKFh/lFf2M2UET5cwqSxlrKQSASpkoID3LLJpGIxW0cCQUyJWI3hIaZOmINHqN2gNUUvGqx228DIEuTi8KZ6ky0qScqFBIXcDMoFJOV3HKOaUH7KNousTOlEQ3NmpQkqUpKUgOVKISAOJJoBGET7XsIkACTPAAAA/ZBgKAeOCPthw6qJw0+YTTKDKL8mBLv0jbSRz2brDYhMwZkKSscUKSseqSfjHK/alsybKUZ6EKMtS0TCsOd0sJ3ZSpQZSHYKSritQ4QxtLDzZ6t5gtkYjCzHcTUKmyv5AlEuvleL3ZWL22kFM7Cy56CGUJq5CVKSxBBUldaE+JJhShwXCWrsyOw9rzsbiZG/VnWSiUDlAJSFPXL4j3jW9I7fl9NB9fVIxHZXsNkxf2oyjhkpKimQVonBJUkh0LQqiQ7gKDjRxWN1ljCKptmuWSkkkMziyVd0q5BnN3YG55Ryv2lSAcVhkpBCd2nukFLFU5YUMumkdWmSX4gixFCDy+mjm/tOlFOIw6yQQpKglgxGVaSxqx8Y4RWSXxonCvmXvYXDqMhCXIygsRwBpXpF8oFQINWchyRbW3xrEXsfKKJQU1GAar2CtLgP8ACLEzqkrTcuCxA0fW3OmkLGvhYZpfNkABhZzzUT8r6aPCFEhqJTysbmjODrErHSbNY2fNc6UUKiIS5Yo4algxc9XoBFXRkLSsgDvBw3J+rHg9KW84UnEsBmBS5YEBRGl9OHrCUrCX8JZ9bvodAzA/7wtc92BANWD63YA6tX1ikyWiRInBVSqvEWpxBJZ+EKmyWrR+JGU/hJdndw4GkQkElnQTQhLF+BejE60qNYlS5ocMGUTUt5OKM7cHsIuyaCVKCk5SAXa6VAJ4e6S/NmrppBkTjLJAGVGvvBJryYC1/vaaTVEAhR1sbGhcjhUfRhBI1AUKs4DgC96E39YZNDGKZZBSHNapJSoFiLsWHI0+cQ9xnDAd5I7wJYqu1PVmiZMllJOV2IdncJcO6RxrYHgwDRFEliVJD2ClAAlnyl0kOL+IcIYqKsTZktWeWWNCQHANSMpQT3uheJc/ZcnGIrKQggWygAGxIDUc6F9InzglSczAl8pIBFg7hQAfpS96RDVMCSDkKXepBNRZYKhzh2FFIrs2uXRKspBbw5TQFqJDEMekVU/YE0rJLUOYMcoIAGZK8odjQghjeNmjFlRqpWYJfLmJc3cWHk0U07FLmCoCKkZiVEUuAxcmvBoV0BlgiZKpOvoEGihqavXzBr5RHyLNUhJHNv0i2m7FSHKpqy5fLTKCeRH9/jDZ2AigMxdABcBugagilJCOn4vs1hZvjw0lR47tIPqkAxR4v2V4FdUpmSj+5McekwKjWgwYjPZo1OcYv2MpP+ViSOAmS3/mQof6YpMV7IsYnw7mZ+GZl+C0pjsghTxXskKjhEz2b7QH/plHoqUfkuIyuw2PD/4Sf5If0Y18o9AQMsHtY9TzXjNnTpP+bKmS/wActaPioCIcubSPT6iWv/SKbaHZLBz/APNw0lROoQEK/PLyq+MP2/qHRwHZa95OSkcU+blj1/vG27f7EnHHfs5S5iVSUHuJUtsrpPhelRdqmNOr2QYRM4TZC50opsklM1B/My6N96NvhcLkOYrKjlSmwA7pUXYPfMfQeeLfz2RtstNTjGG7W4jDMJkmQpqNOw0tKvzJShXmXi/wHtdCWC8KEp1MlYT/AClIB/NHTp7KDKAUOCgFD0NIpMb2Owc7x4aU/FKd0rq8vKYvZPszIGz/AGjYKdeaZSuE1OT+YOn+aNBhcXLmh5cxCx+4pK/9JMYrH+yLDqrKnTZR4KCZqf8ApV8TGfxPsmxcsvJmSltYhSpK/iGB/ihVBhZ1t4KOXYVO3cN7syake6oy8QPgorGljExPtQnyqYvATE8SkTJf8s1JH80Tq/oZ0Qxz32pTQqbg5V1vNV0CjLQn1UlX5TDO0/bJh1SJglIxAmqQoJ/y0hCiGCioLJpegjD9hp5nY/DhTnvpSXJLEOQa18RJiMkGo2a4f+VnccHhSiUkHwkIYVDGrk+qfSJacYlwlbOSQnmxrXTWkSsIXlpdvCAdaih+URMbgAxbVqGoo9n8J5xceEkYy5bGDQFBDpfSqdbFut+ERsThCKizOO69dHFS99KvEzZUpTGoLeJAoElrcq15OOkPlisux0BowH614w3H7FZUbo8xWt2PC9xX60SkkipAA6moS9PIHlDhKR3SpJre5H66wyogF60uQ4I4A0tQXaMyhMzukHMsAgvQryEHkcyQ/BxTWJe/CwKqdqFwpympTo5186M7RD8KhQkkn8LAPZrCzcUs/FWKllaDRJq6XJcirM4qz2f4w7E0S5I7tS4VweigPCxZx3h04sxKSshWUqBTfvJUNAAXN66Vt6sScYWBCQ7kMBkLitXOXzBfvaw7iVrCH7hqPEEkp1ooM5A62vFJk0LRMcKJXnOrKyKSGYAeXTSCMl1Fg7UYkhaaWdr8XMMyJ2ZIUe7MBpXKCKCpLhR71B1EKz1JUpqi+VZYAsb3opiYtMloQopCQwHeYKDJckVSQzVHEc+MRMThaE94kCjFSn4syTlFLHjEyYE5ilZzE2sa0IUFJNKNQc4JQUAMuZwbqKgQ4Zgz5dA9RSusMRz6YqZLmkr7wmK7rpQmoP3srjg3K4izlzkFDXNbl6MCGGlmcFrWtGgxoEwFZNjZQa1AFFDMxANaUjP43ZswZipJBorugFCnNXIJKAxDEvZnrA0ICEomKAdaDUi+Vm4uAk0NH0rEHFzt2rKVzNPCgrDEcQkxIXilkvmUQtIOXNdncAZiCABR9NIk4DaJlpypUkB9HTdvuUPWJ6A6KIMKhIgAwGg4IN4SDAJ+rwCHBBZoJ4DxJQZEJaDhSRAAmDf6+HzEOKlMCSW4ebVinwm1FfaFyJgDkGbLUlg8ssnKsXzheatiCLWhDLUQQhTQCIYWEBAgQRhAJWIUrkT5FoGsE8ICv2j2fw08ftpEmZzVLSVfmbMPWKbA+zbBSZyZslC5akqCgAsqS4tRb/ONT+sAQDTa5QcohIYPc3rUkk184NU16aQiBgVZt44qhbN+6QClXmD0cGGlfAn+lfgcNuytSEsFKJU1UjMVUBBIcOaGldIc3zKvmL2Brwe0PqAc0ABDDLR3LOUkN/vEKcwOhpSht68Rato0tLgkfm4Qu9C7HnxcsGpFcogUAPRRdtCOX94VKVNKiQkpF7NUdCDWukGJ73DKt3jT9SOsZsvoYz0a5ZnZ2qe6BYUOoq/KESsZLC+9mCQKAJJBcu597k1q+cWKMItQLFLK0zlyNGzJ+RFojT5MxPioBqQfUGvzhUIQqXIUcwJJajJFA71BIc09D6EokkBJJAdqCg/CamlLaw2qYk90ueDFiehD0q8Ll7JC3BoWBykLI6gjX0h9iGcJiElOfM6QSSEpKVEME5XKWHk14cXjUOHSopFtCORynhxETRs4slgKAOSCQWFjX3urw3g8TcJSPDRkCmtXJVTTro0UhMZXMl0ckAO2UZr6FyzeXvDjRaBKLMSP3goKyt+6UBhpQs0Klz5a8yVMWDk1TU8MtzWlOOkR6BQypCEv4kp8RI5ip46ODa8VZNClyjY1DUIIDiwDG92ubxFILPlvxBHMH5ekTF4bK/efKQlQILhw7tQ24jQwJ+HR7q0u/vAitjUAg+nCoihFStCSkhUsnMR3kqKFBvezJob8x1ipxeynU+8Y65mBJ490B+pcu9TGlmoUh3fUjKolgHcpc1GtBp6RFYZ7JSocXb5wAaoQoQUCILFjSFQIEAglCFGBAiSgKhYsen6QUCAA8aWdqVHyisw0sfaVlg4loALVAUqYVAcASAT0ECBCfY10W0NqgQIYglQR084ECJGA6Qf9oECACPgFky5ZJJJQCSaua1POJCNYECAAD9YaxlE5hQix1F7GBAhrsB5duorzuaxXYlZ3c+psj5iBAjRkBYiqHNSCGJqRXjELHqKp6AouGl0NRYaQUCCXQ0JE5Wc1Omp0jTbNLpD161gQIcAkUm2pKQSyRfgPuxB3pSgMSKixbQwIEQNk7CTlNL7xqK1NevGCWP2p/hPm6Q/pAgQ39Eor8WHQHq6i71fumH8b4UDQItpRKQPhAgRBQeypCTKnkpBIBIcA2S4PrEKUafXGCgRojMeNVEGoyE141r1hEr9E/wChMHAig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>
              <a:solidFill>
                <a:prstClr val="black"/>
              </a:solidFill>
            </a:endParaRPr>
          </a:p>
        </p:txBody>
      </p:sp>
      <p:sp>
        <p:nvSpPr>
          <p:cNvPr id="107526" name="AutoShape 6" descr="data:image/jpeg;base64,/9j/4AAQSkZJRgABAQAAAQABAAD/2wCEAAkGBhQSERQUExQWFRUWGBcYFhgYFxcVFxUZGBgYGBcVGRgYHSYeGBojGRcXHy8gIycpLCwsFR4xNTAqNSYrLCkBCQoKDgwOGA8PGiwcHyQpKSkpLCkpKSkpLCwqLCkpKSksLCwsKSkpLCwpLCkpKSkpKSkpKSksLCksKSwsLCwpKf/AABEIALIBHAMBIgACEQEDEQH/xAAcAAAABwEBAAAAAAAAAAAAAAAAAQIDBAUGBwj/xABGEAABAgQDBQUFBQYEBAcAAAABAhEAAyExBBJBBRNRYXEGIjKBkQdCobHwFFJyksEjYoKi0eEkM7LxQ1PC0hUWRHOjs+L/xAAaAQADAQEBAQAAAAAAAAAAAAAAAQIDBAUG/8QAKBEAAgICAgIDAAEEAwAAAAAAAAECEQMSITEEEyJBUXEjM2GBMqHw/9oADAMBAAIRAxEAPwCnywbQ6UvAEuPpT5+hoIhWWHcsHkhgHInlMLnYjNCMkDLEaq7L2dUR58wJBUogDiafRiJgsaqcoBEokd45itKfCz903uLH3hELtbPUgySCQl1ZqOBQaa0NjwtC9lzpKykLchKPEEAMWqwsRvAOL5BzjzfJ8ucJ6x4o9Dx/FhKO0uS8nYNaGzoUh7ZkkO124+UNhEdS2Ngpa8DLBOZCrE967hq8x6iOfbTwG6nLQ75Sz04A6UesdHjeU8vDXJz+R46x8or8sHlh3JBhEdtnHQzlgZIeywMkFjoaywMsPZIbxM9MtOZTtwFzyHOJlLVWxqLk6QWSBlix7OYz7QtWRARLCcozEuQbZiLqVUZWbSsWXaLs8JCZSwCMwZSTVlAO45Go8qXpyY/NhklqjqyeJKEdjOhMDJD4lQBLjs2OWhnLB5Ye3cDLBYUNhMHlh0IgZILGN5YPLDhTAywrGNNB5YcyQeSAKGcsGlMO5IGSFZROk7UypZKQCeAhuTPmJqPW0MpcQ9KnkF/nWMnFFqT/AElleIXx5aegibh9jzZiSCCX1UWpwcxGlbeUmw/SFL7STPqsYuM/pGqlH7Y+OyaR45iUnk/6w+Oz2FTQrJ5vFXN23NXcgtyEEnFKNSQ/1whOOT7Y7h+FEEQe7h/JBhEddnHQxu4UJcPiXChLg2HRH3cHkiZJwxUQlIcmgHGK7aO1USZu5UFb0FCSlrFbZQTxILsNIl5EuylBy6EY/AbxBTrdPJVW8mJB5ExltlKllZlryy/ChWUEkEkZVj77LplPurbSNENupWO5TvFJs7gseUFgZ4lElIAUaqUwdRu5JuY87yoe1px7PS8V+tNT6+i82diMRhpapSs5loUQAG7+dScinclktUEhnqzPDOLmla1KLkqJNSSfU1MO/b974iH1PHVzz5wZw5i/Cx+pPbsy8yfsa1XCIu7gbuJO7gbuPQ2OGiNu4G7iTu4LdwbBRHyRSdq5+SWijkqavCj/ADH0I0SwAHJAA1JAA8zCMZ2fRikJSqYAMyVd0ZiWBbgnXnaxjk8zLFY2mzr8PHJ5U64Mb2Y2rlnEZSpLd5ILE1FBq4d+Ijr/AGnxImYGUpNAqYmju/cUK8LA1hvYGwZMhIEtwONKvxFotdu7K30nKhs6VBQsnPQgg6OxfybWPF8fIllTfR6vkwvG1EwGSBliSvDlJIIIIoQaEHgRBbuPo9jwKGMsHkh/dwMkGwDIRBZYf3cGJcFhRHyweSH93BlEGwUMZYGSHxLgxLhWFEfdwsS4eyQMsFjoZyQAiH8kDJCsdDOWCKIfyQRRBYyPkgZIfyQWSCwGAiFhEPLkKTdKg13BDW4jmPWCiN0+g1YgIh1OGV90+hhUxADOoAnTXz4ROxG11ZWoXcBQJdiK6PrEPI/otY19ln2Z2KlX7RR1pWnmNDHH+2O1j/4tjVMGlTJigeKpcvcSzT99j5x0nZGOMtdsz0AdhHFe1Kz9vxJPvT5r+cwn0f5Ry5L2tnZiqqRZ9n8Tx1sNaBlH1EWuIxLEc4zOJm7tcttJSP5gVH4q+EWMyZnR3VDMmwOrN+sOwovezm094Vg+6povtobTEpMtd/2mWmoyLVl88rdVCOe7Exxky1TanJNRvBxQu/n3Fj+KL7amNMtaMxzIBK0nQlImMrzlmWfOCwaOh4KSAXKQqliMyb8/MecaHaOz5cyWlaZaXS4yMwKSGuOFCIzHY7aaVSyFEgFBI1qG0roT6RczdtKCQlOnGxpDblJ8GVRiuShmSWJHM/OE7uJcypf5Uiu23i9zJUoeI91P4jY+Qc+QjpeRRjbOeMNpKK+zH9sdp51iUguEGrWUtviA7eao0WytqIlplofuoTu+ObIombN9VSUJHEqvpjhhAUlYIBSRT7z6egVXlE7ZeIyrExVUoAWU/eyqCpUv+KaUk9FHSPnM2Z5JWz6jDgWOCijruGnBm1z5CP3soUR5AiLWVM5xgtgYpQCQTmUlSkg/8zETTmxEx7NLR3XsMq+AjXJnp7ofuj4n+sYWRKJP2tsVOJQ4DTQO6qzt7quI+UYYyuTcrNyjoWDnuKOLCvOx9YyGLxCZ80rBSnMrKq7BQSkl6XZaRSPW8PyHejPK8rBa3RW7uBuotU7OKfGk6sagFjpStePGLXa0mUcMFAJCwQzAJPMN+keg8ytJHD63Vsym6g93EndwN3GuxnRGyQrdxJEqD3ULYKIu6gxKiTu4VLkuQLORU2HOFsVRE3cHuos52y1JVlbMSHGWrjjy84j7lrwt0w1aIolQ6rBHJn5s36w6mS9oNUoihgchpEPcwDKiYJLw9IwDmqkpDXJEJzGo2V255iEbuNAnYqCKTATyY/C8RxsYH/iJ9FRPtRXrZyfbeKxS5cszCVAIBSyy4QWVVRYzG3dnoUlrRA2djpqf2mZbChJ71CSA5t4jYx25PsxwoNN5d2KgRpyB0hE/2WYZXvLH5D8CLuAY8Rbro9RqDOSSdvT86s6gsBmow8TEvUinebiDZ40+DdaQoKDHza1CxZ41afZJId96rpu0EDVw5cCxa1IZmeyVLn/ELAZmTLyFjocqwDaOnF5GSD5VownhjLp0VOHQUkGj3F9KxzDbnZ055/fMxUoqK1AULXUQ7gOamoBJ0jssr2UlIaXi5iXbxJJF30mUjnGBkbv7Ypa3KhPk1KsylElGbm9SXOnrOfyW0qVG/i4Fbvkx20SSoE+EoRlOhSBkf1Sr0ibiMPmlBaAc4SnMkAnxN3g2nyeLPZGzJ32d5EwhecoyqKN2ZTKU4Ku6e8qoPH0mJ7HbRIDgcgJ0tPokTExv7kvpjXjuX2l/spNkSiiZNRNlzDKmIUiYyS7pZYUDxCw4PPV2hzGYGZM3eHlLE1IQqYlXhKkJS1qlJCAxQ570tV9dhsf2fYtS0Z8OpIWtIVMlzilSEkjMtkz1AsHLZbtEfG9nMd9vmIwaJ01WEdImryiYtMwUJ3hCT77NccNBZVL/AATPDKH2n/DLHsbgScOVnEpQqSzhSAElLuQVqWGJSWB5i8aOZMCQSohI4qLD1NI5xtns9ipaEjEIXJWp1BJCSlRB8XcJTqOj2tGfmImLUEnMspYMSVZQKJCQTQBtIzwZ5W4y5Y/J8eLSnHhHV53abCpocRLfkrMP5Xii7Q7STiDLTKUFILgEOASaE1AsGHrGGVgpgoUr/Kq9v0aLnYPaCUmYjfIUJaaAp74alxQswuC+og8nLLWg8PDHfa7oLGKyA9fkFf0+MHIB7odi4L8DYE9A58zCJ53y0tUHvk1t9fOJcnCGYtKBTOWc2SLqUeQSCegjy2qfJ7Vprg1fZyUVhARTeAypL+5IQXxE8/vLUAnyIjRS9toRPMqYRIyuEGaWSoAhlBVi4q8N9kJKSlUxmExOSUk0KZCO6gdVVUeZJ1ibJ2YA6CtakPUFSsoH3WesSzmk1ZdYXGFIJmFKkspSFpqlYCSoofRaWJ5jpGC7NqWvDEqb9pMKx+VLnlVurRrJGxJMkKCETJSF91QDqkkEGpSonJQHvJZiRHJ+1u3Z+Ek4NEieEhSJpVkKFVE0gVY6NaOrx/7sf9nNm/szS+2jqH/iaijIEpApRyajUa1/rD2Mx5mJAUlgC/6Fo4Ae1WNXfFzvJZH+loaVhZs05pkxSzxUtSj6l49VyijzFjk/s7zJXLegzPo4JHMN/SHZsoFKQEKChehqI8+jZwSXIbmCP94WnErTabMvotT9b84XtQ3gZ3kym0gBGump4fpHCZO18SmqZ05PAiYvp96EY/HzZ3+bNmL/ABrWocLEsIfuIWBnb5vbLBYYKTPmy1P7qVZ1+SUOX9Iox7ScCV5QqaATRSpZCR1YlXwjkYw/LWmkH9naxqIj28miwnpDZG2MyUrRMSuWoUKCFDjcUetol4xUlfe94kPcUAjzlsvaE/DrzyVlB1INFfiB7qh1eN3sX2qkgIxUkU/4ktgeHeQSx8iOkCyRvkHjdHSEypZHvA+v6QncID1/r8IqcJ2rwq0umdLrotQlqHUKavRxE/B7QlTiUy5ktagzhC0rPUhJNI0v/JlqPrlISkGp9PKkSMBMSpIUxGVyGy2LuC0Va8MxUHZyYl7HnKQovbhWvSB9AkAz0pmZkg3r0JqQ9otJWPQkUmEh3qS9YrZ8kXBvoQzO7wgYfiR8/wBYTpj6Ndm9IImGlK+vq0KP1pHCdQxjMROSxlSkTPvBU0yiPw9xQJ6kQzJx88nvYbKA1p0tRLu7ADRhch39ZpW0Vm2sctICZctS3IBPfASOIKRU8gQ0ADk7tAlExKCCFEm6pYZiGLBbkK0YdWjg+JwpUZwCmO+KU81TJhTTmASegMdam4XOp1yyPJlDm7Vq145PiMSg7QCUqBT9qVqHotV03B8ozmraOjx3W38HSexmyEJogISpIAOaWlYUKgGtUlmDpULWMbbCy293KW7wSteRzozsPSMh2SSrflIDhqvyqn9Y0G2cXu0FINe6KkuVFQU5PBkqfrHXZzPsupU9T2Kg3EO/ma/2jA9odtLTjN/JBBSjdnMKKAclJH4rGtRzjUbOxgTJUoE91CiTqVGrkehbQKEYbEesCQELbnapeLlGXMCSxCkkZQUqGoIHqHFOcY/D4o4TFImskpqiYClK0qSpnooMWLK6pEaJWxkZj3JZrxIUdX4PUxG2l2eC5akhCQwtxu4Z6cufWMckOdo9o0w5KuEun/0F2h2snczDuhLUUrCT9mTKcpoWO7FuUY/DSDMyIJCQSB+EC6vTSJG0MckYTKojehaUMfEU0O8yt90ZTzD1eLDsnPWl5ssINkd5IVwURlUmulmiZ/1JRro1xN4Mc77J83ApQnurzA0Aawr8mEM4aXmWEk5Qs5VEXCTRTcyKevGJuJxpmqrKRLIocgypVq7OQC2gAiIpHeH9Y5vImnlZ2eJBxwq2dF2RikTEDdBvdL+4zADh5xPJSil+mnFucZTszj0oJQaBVeAcH+59YscXtiWk+JzyqBR3fp+nGMVz0OSp8mw2XPzcK6XvRjx/vHJ+0GwUy5pksCiSqYiW4JZBmFaEuCHYKAeOm7Ewk9MrPuqEOE5mmMzgZWbMToSG1jnXavbQ+1zc8tTuAa2UlISsd137wPWPQ8WLUuTzfKl8Wo/ZSTNhSvuofoofF7aw1/5eliyE/mUP0idI2ogKYoPE+IMOrM/KF4nactNSVNranxj0rPLqRWq2Gg6q/O/zEIT2fl8/VB5vaLj7RKKQyhUA1v0b+kEmbJNAtJPP+paHwFyKg9mJZ1V5pTDCuyMqzkfwt8lRo/s6SKEHlf5UghLIuTy0f1/SDgW7M+nshLbxqflmt6wF9mk6TFN+GvP340Ck6EkdX/WG0oeyyT9dYTiv/UV7ZfpQHYDWUDa7g/AmG5/Z8kUWKvZQFP4vONOJJ49XH9BDZl00PoW/WFovwr3S/TJzeyh8OY+RobaNDkvslNll0qIIZil0q5sQx5GNX9nSp7G/KCRg2p4Ty11/WFqvwftf6HsPtHipCck5C8QB4VEkTByKjmzp6h63MWg7dEXws3yUD80iKwyCnUXuS3OzwYkKuC/1ygDYsz2/TrInfyE+QevlAV29l/8AInf/AB/90U8wKFi/F/mHhBkHn9ecOg2O3EtxMLCoQu1vr4QUp2qb6Xbz1jzTtHXgPBQYEUIPNHnPtnNTLx84pplxM1vCHyzCVAXV5vqKCPRccv7e+zValTJ+FlibvQreSyxWkqUFkyioPVQ0IUKgEhVIl+m+FpNplx2d2i+EE5Jqs5UkXISO8r5esOYvEqmZQas9XqdKnkkNELZ8rd4aTKNChAzMG76+/MLNTvFv4RCVzjmSlNSogDq8U2TXLLBG0csrd6EkniRQtzcgekVOJBJpSJDs5IHANc/0pAKnsLdI1RBP2Jh3SQW8RerUIFgaE/WkWH2dANRTm/xaIGyUulXUfXwiy3pDPUa8frrEsVHCu2OwVImrzS1SikzCi2VcsLWEqSX4IfzB1EbzsBsLLgEKUknelcwdCciedkWpG3mYJKwklCVC4zJSpnFQxdj04QWHkbmWES0shKQlKNAlIYBzwA1jOC1ZrlyeyNHPMdsTLOmBCkpBWogMRlZqcqCJmC7OpAzzCSWOUeEHQEtVvOsWszZ4XiZi1BkJUpk6qJLseQDdXh+eCa/VqRi4Rts3WaeqVkfBYRKV2GUA5i1cuUpfmovTm0QVYgb5a0pBeYSlNw4yhCQ3upKR1KRzgtsYhSAyRU24E2SH4Oz8og7I2WtXiNEkAkPl4ZXNzQ0HPnFW/ohL7Z1bs7i1qQAseEd42dmNupr/AHjkWJkhUxa6rzKUvvAE1OZ611jr+ycEiThXSwzIdzxI1MYtewZakkAtyBIHBqX9NY6YnJk7MijAoUP8stZ/AXfw6uesNfYJVgFJNAM6itNDwBLH0jV4jYeSWQhDqIIdWUhjWpckiooOEV6MJOQQkywoMWLS0AEWSe9TkQDGu5jRnxs8s6ZgFwwD15EVBhjEYJV1Kc00AA5HKxPWNRNw70mYbO1yChfVmNeFoqsRLlhWXcrS1RQA1DMwY+kUsq+ydTPZEs4SoPqkZrcVAE+rwpE41CVMQaMyjb90/OLCbJfwrfkU5mL1c1NGt1iOpCwRvJcvKGAUkl+LAlNLaxeyFqyGcXMR/wAQj8YIB50aJknaxCXKkqPJb9aEPfnD2HZdAq/UetHhybgpYVV3NSR3n484eyfQOI5htppVdKh1BOg4OImIUksQCx1SMw9HcRUzMFLV4VBx91WUgcdYNWziRUlfByFfJj8YexOiLQ4QNdhxylQ8wCD8IBAA/wAxCmuxyfy0+MVpkmWGStXkpShyooPCPtc33lS1O7ZgB0r4oVsXrJ+YguCtuIqD0DwmYq2YF9CWSaaMC/rEJGJeqkISbFldeLA9WhvEKngkpUq3hMxHDTuP8Wh2L1k6bjEgAFQQSfeYObamB9oOpfy//UVyZs0uVoluf3Uv1JCnheaWPEhD8gpv9UGwtDvkGBCRCnjzj0BYhUNgwp4YCngCEkwzMn8IAo5/tR0lXeZiQSdGLO0QNhY5CsXITvCt1iwyoBZTHUku2rRY+1FbYeUwAzTqsALS1t8/hGX7ByM+Mlg+6Su98iSr5gRlPI9lFHXjxpwcma+cXJBpUt6lvg3rDE1SgmiVKawAPn/vEDtttubIxJTLICShCiCkGpdzxqwhPYfbkyfigmYoKG7WQMqQHGUg0HB41WVdGXqeuxrNgyFBKswZyC9WN7E3HOLGZLh8wgiG2ZEdKWtDy/rq316wDLgiiFYGR7T7X3Kw6CreKU1kBk5QVOXe409NSwOMTNDpPUHxDqP1FOcRvadMSkYb72dZB4AJAb1aMvgpRmFIAJUqgADnmzVJaOWeRqdHbjxxljvo30nZ29SSzse67gMGPm9oo9qdoDKVLlICVIAClCzKWWYKFQcgRoekbPsxid7IzoCXUbWCQKBIBHBqc6xySfLO+moDApmTeFGWrhGmW4VRngSm3Z17ZW1M+FEsIyk0DLCrVJqm1P8AaEG3uuLMmt9MxIfpxiLslJTKQC7s5u1f7RMSFMGHUFmN7EWvZovHPZWznyxSlwOKIVQAjXKo95+Qdn9YrZyFmyS4FhqLgKBFfO/GLMoG7KfdcOmtBZw5s3DhEKZJ1SCpuRzAcWLEDTW0a2YUNS8MN2Sl0kGiQSQ93ymif7RFxCBMTlXLRqO/ncdCCGq/CJpSQKOX4HN6oVX0PlDCWsnS+VQDdZatYbFRnp/YuWofsVKldDnS9y2eoJua60ihx2y52HmALmEjipLhqXFfkbx0GStwLebIVp7r1hzGuzKqDQOAX9WpDiwaObqw6SaEZgB7ykhQZ3uwo3CHJ0hSQk17wsSgBhwzVP00avFbGlKHgQWfRL87VilVstUsl3WnlRSABwYgt101tF/wIjYfDZrh+RDE3sUgZhyLw3PwLVldxWrux4CgpEeYFhWVH7YP4spzJ6hIoRqS0SjiiynPhHeuVM9PDpS8S5J9lUQSJoUcxzJYFmBF9KfAteHhLlmrD0YFr3h7DqSQ4US4scqmrYBTiv6QqSDVIUXTdLBKuNstW4vDi6+7F2VmL2dLIa3IsoekFLweUDI7fukfFJUA3QRahSnqkL5qv6xAn4SWuinT+HMl+dCG9YtSsVCPtZCe+oAC+jHyIYwPtyP+aPgfixh47NKahQIOi0q/1hz8YhTMCH8CfJYb4h40TIaO9iDBhAP08KBjhOsWDBwh4MqgsAlqiKqHphhlomxmR9puGKsGFf8ALmoJ5BQUh/Up9Yyfs7mf42WBrvP/AK1x1HaOzkz5MySvwzElJ5PZXkWV5Ry32ZyVI2kqVM8csTkKH7yQUqb4+UYyXyTOrHL+m4l97T8GwlzQPEDLL8U95J9FK/LGe9n08px0kU7yZifzIUfmBGu9qCf8NK/93/oVGT7E4b/G4c8Fn0CVP8Id1IcHeM63AaFtBRrZyUIKYTkh0wgTBmygjN91xm4+G9q+cFjo5R7TcSTjUoq0uWhuDqJJ9aekX/s92WMu9NTlIAYMAq56kBuVeMVPtCwwOP5mVLPxUBToI3PZjZ26w0sEMogE9DYeh+Mcq5yHZJ64UM9ndnfZpk5Alr3RZSapcCoPhPeDq1DgVL3jAdp8OZGOnEpy5yZiAQ1JhCmbSpWPKOsKlhTAtQhRdrBQJv0jnXtjAGJwygXeWqv4Zj+dVKjoyLaNmHjup0bHZ5zS5ai4/ZizEP6iHZcyo71NNdWu1KRB7Oz80qWWBcEuwVerh+nWJ5mkO/l3S1NSQpvhE4n8Scq+Q4ggvcMeBD1anCHDLuVZjoFBweNuFBpEdaXbKQFO9Na0BJsKtzgJnFyDTQXZTGtPdY0aNdjFoOcitRcPmSGr+8z1a3WxiHi0M5UXQTQp7qx1DAH8QidKmM+VQro1K6HgeQMDM1QGcHXMi35knlWsVZDRXTZag5PfTdiATRgTmYKZnhWGWkuEhnvLPeSQNXDqAPwiROlsKFY4lHetUUNTVtIJGFK/GEqPEJTdrkP3T/SDgKIsyQCO6lKTyqCdCK3von9Ihy0uKKY2p5el7RYiblUxV3ag5gFAEWY8ITjMICl8pIuFAnrZVD8XeGmJogzdmSFD9sjviy0slQP3nBDRR4rY+IknOlWZJBy5w+v3gQRTiLdYvSWBrmSGdr1tR2hQ2gwY/tEhgNFAHTNVJ6EGH2IxEzGlKv2yTLVQsHSFB65XFaO1dIcxOLkzaAnOGao63AfyPwjU7VwSFyVrlI3qRUoyjMgniCQBa4cFvKMJi5UtKmS0pQNpgIe9jpX+0JcMfZbJC0Ad4nWqXHwNR0NojfagVK7kpZuQlTLPMIUGp1iINrLljxgpoFAGgpqwYsSz8TpDkmelaqB7HgoE8HL+hiuXyhddjgxdW7qOHeynoXFTzcwZnkUyq8ikg+ai8QtpYWckOlIUKkKB8sqg9PSESVkhygA8N4lPwekLdrtDqza7C9rkoy/8WFJmA0MuWVJUOLZu6eVosB7XMEwpP6bpNPMrDxxVIg41eOJWzO6SfalgFCs1aeSpMx/5QofGJUv2hYBVsUgfiTMT80COAwKwvUg2PRknbuHmVRiJKhymy/8AueH5WLQoslaFHgFpJ9AY81lLwe7ifSv0rY7x2u7Yo2eJe8lKmbwqHdUhJSwBqFVq5ajUNePLez21Vz9sb5LpVNnpUNDlWsBi13SWLUvGW3FX18ostiTpSZo+0KnZMpGaVkMxNXAAWWyu5YG5eIniVcGuKdNnYPaagfZUE3TNFNWKFh/lFf2M2UET5cwqSxlrKQSASpkoID3LLJpGIxW0cCQUyJWI3hIaZOmINHqN2gNUUvGqx228DIEuTi8KZ6ky0qScqFBIXcDMoFJOV3HKOaUH7KNousTOlEQ3NmpQkqUpKUgOVKISAOJJoBGET7XsIkACTPAAAA/ZBgKAeOCPthw6qJw0+YTTKDKL8mBLv0jbSRz2brDYhMwZkKSscUKSseqSfjHK/alsybKUZ6EKMtS0TCsOd0sJ3ZSpQZSHYKSritQ4QxtLDzZ6t5gtkYjCzHcTUKmyv5AlEuvleL3ZWL22kFM7Cy56CGUJq5CVKSxBBUldaE+JJhShwXCWrsyOw9rzsbiZG/VnWSiUDlAJSFPXL4j3jW9I7fl9NB9fVIxHZXsNkxf2oyjhkpKimQVonBJUkh0LQqiQ7gKDjRxWN1ljCKptmuWSkkkMziyVd0q5BnN3YG55Ryv2lSAcVhkpBCd2nukFLFU5YUMumkdWmSX4gixFCDy+mjm/tOlFOIw6yQQpKglgxGVaSxqx8Y4RWSXxonCvmXvYXDqMhCXIygsRwBpXpF8oFQINWchyRbW3xrEXsfKKJQU1GAar2CtLgP8ACLEzqkrTcuCxA0fW3OmkLGvhYZpfNkABhZzzUT8r6aPCFEhqJTysbmjODrErHSbNY2fNc6UUKiIS5Yo4algxc9XoBFXRkLSsgDvBw3J+rHg9KW84UnEsBmBS5YEBRGl9OHrCUrCX8JZ9bvodAzA/7wtc92BANWD63YA6tX1ikyWiRInBVSqvEWpxBJZ+EKmyWrR+JGU/hJdndw4GkQkElnQTQhLF+BejE60qNYlS5ocMGUTUt5OKM7cHsIuyaCVKCk5SAXa6VAJ4e6S/NmrppBkTjLJAGVGvvBJryYC1/vaaTVEAhR1sbGhcjhUfRhBI1AUKs4DgC96E39YZNDGKZZBSHNapJSoFiLsWHI0+cQ9xnDAd5I7wJYqu1PVmiZMllJOV2IdncJcO6RxrYHgwDRFEliVJD2ClAAlnyl0kOL+IcIYqKsTZktWeWWNCQHANSMpQT3uheJc/ZcnGIrKQggWygAGxIDUc6F9InzglSczAl8pIBFg7hQAfpS96RDVMCSDkKXepBNRZYKhzh2FFIrs2uXRKspBbw5TQFqJDEMekVU/YE0rJLUOYMcoIAGZK8odjQghjeNmjFlRqpWYJfLmJc3cWHk0U07FLmCoCKkZiVEUuAxcmvBoV0BlgiZKpOvoEGihqavXzBr5RHyLNUhJHNv0i2m7FSHKpqy5fLTKCeRH9/jDZ2AigMxdABcBugagilJCOn4vs1hZvjw0lR47tIPqkAxR4v2V4FdUpmSj+5McekwKjWgwYjPZo1OcYv2MpP+ViSOAmS3/mQof6YpMV7IsYnw7mZ+GZl+C0pjsghTxXskKjhEz2b7QH/plHoqUfkuIyuw2PD/4Sf5If0Y18o9AQMsHtY9TzXjNnTpP+bKmS/wActaPioCIcubSPT6iWv/SKbaHZLBz/APNw0lROoQEK/PLyq+MP2/qHRwHZa95OSkcU+blj1/vG27f7EnHHfs5S5iVSUHuJUtsrpPhelRdqmNOr2QYRM4TZC50opsklM1B/My6N96NvhcLkOYrKjlSmwA7pUXYPfMfQeeLfz2RtstNTjGG7W4jDMJkmQpqNOw0tKvzJShXmXi/wHtdCWC8KEp1MlYT/AClIB/NHTp7KDKAUOCgFD0NIpMb2Owc7x4aU/FKd0rq8vKYvZPszIGz/AGjYKdeaZSuE1OT+YOn+aNBhcXLmh5cxCx+4pK/9JMYrH+yLDqrKnTZR4KCZqf8ApV8TGfxPsmxcsvJmSltYhSpK/iGB/ihVBhZ1t4KOXYVO3cN7syake6oy8QPgorGljExPtQnyqYvATE8SkTJf8s1JH80Tq/oZ0Qxz32pTQqbg5V1vNV0CjLQn1UlX5TDO0/bJh1SJglIxAmqQoJ/y0hCiGCioLJpegjD9hp5nY/DhTnvpSXJLEOQa18RJiMkGo2a4f+VnccHhSiUkHwkIYVDGrk+qfSJacYlwlbOSQnmxrXTWkSsIXlpdvCAdaih+URMbgAxbVqGoo9n8J5xceEkYy5bGDQFBDpfSqdbFut+ERsThCKizOO69dHFS99KvEzZUpTGoLeJAoElrcq15OOkPlisux0BowH614w3H7FZUbo8xWt2PC9xX60SkkipAA6moS9PIHlDhKR3SpJre5H66wyogF60uQ4I4A0tQXaMyhMzukHMsAgvQryEHkcyQ/BxTWJe/CwKqdqFwpympTo5186M7RD8KhQkkn8LAPZrCzcUs/FWKllaDRJq6XJcirM4qz2f4w7E0S5I7tS4VweigPCxZx3h04sxKSshWUqBTfvJUNAAXN66Vt6sScYWBCQ7kMBkLitXOXzBfvaw7iVrCH7hqPEEkp1ooM5A62vFJk0LRMcKJXnOrKyKSGYAeXTSCMl1Fg7UYkhaaWdr8XMMyJ2ZIUe7MBpXKCKCpLhR71B1EKz1JUpqi+VZYAsb3opiYtMloQopCQwHeYKDJckVSQzVHEc+MRMThaE94kCjFSn4syTlFLHjEyYE5ilZzE2sa0IUFJNKNQc4JQUAMuZwbqKgQ4Zgz5dA9RSusMRz6YqZLmkr7wmK7rpQmoP3srjg3K4izlzkFDXNbl6MCGGlmcFrWtGgxoEwFZNjZQa1AFFDMxANaUjP43ZswZipJBorugFCnNXIJKAxDEvZnrA0ICEomKAdaDUi+Vm4uAk0NH0rEHFzt2rKVzNPCgrDEcQkxIXilkvmUQtIOXNdncAZiCABR9NIk4DaJlpypUkB9HTdvuUPWJ6A6KIMKhIgAwGg4IN4SDAJ+rwCHBBZoJ4DxJQZEJaDhSRAAmDf6+HzEOKlMCSW4ebVinwm1FfaFyJgDkGbLUlg8ssnKsXzheatiCLWhDLUQQhTQCIYWEBAgQRhAJWIUrkT5FoGsE8ICv2j2fw08ftpEmZzVLSVfmbMPWKbA+zbBSZyZslC5akqCgAsqS4tRb/ONT+sAQDTa5QcohIYPc3rUkk184NU16aQiBgVZt44qhbN+6QClXmD0cGGlfAn+lfgcNuytSEsFKJU1UjMVUBBIcOaGldIc3zKvmL2Brwe0PqAc0ABDDLR3LOUkN/vEKcwOhpSht68Rato0tLgkfm4Qu9C7HnxcsGpFcogUAPRRdtCOX94VKVNKiQkpF7NUdCDWukGJ73DKt3jT9SOsZsvoYz0a5ZnZ2qe6BYUOoq/KESsZLC+9mCQKAJJBcu597k1q+cWKMItQLFLK0zlyNGzJ+RFojT5MxPioBqQfUGvzhUIQqXIUcwJJajJFA71BIc09D6EokkBJJAdqCg/CamlLaw2qYk90ueDFiehD0q8Ll7JC3BoWBykLI6gjX0h9iGcJiElOfM6QSSEpKVEME5XKWHk14cXjUOHSopFtCORynhxETRs4slgKAOSCQWFjX3urw3g8TcJSPDRkCmtXJVTTro0UhMZXMl0ckAO2UZr6FyzeXvDjRaBKLMSP3goKyt+6UBhpQs0Klz5a8yVMWDk1TU8MtzWlOOkR6BQypCEv4kp8RI5ip46ODa8VZNClyjY1DUIIDiwDG92ubxFILPlvxBHMH5ekTF4bK/efKQlQILhw7tQ24jQwJ+HR7q0u/vAitjUAg+nCoihFStCSkhUsnMR3kqKFBvezJob8x1ipxeynU+8Y65mBJ490B+pcu9TGlmoUh3fUjKolgHcpc1GtBp6RFYZ7JSocXb5wAaoQoQUCILFjSFQIEAglCFGBAiSgKhYsen6QUCAA8aWdqVHyisw0sfaVlg4loALVAUqYVAcASAT0ECBCfY10W0NqgQIYglQR084ECJGA6Qf9oECACPgFky5ZJJJQCSaua1POJCNYECAAD9YaxlE5hQix1F7GBAhrsB5duorzuaxXYlZ3c+psj5iBAjRkBYiqHNSCGJqRXjELHqKp6AouGl0NRYaQUCCXQ0JE5Wc1Omp0jTbNLpD161gQIcAkUm2pKQSyRfgPuxB3pSgMSKixbQwIEQNk7CTlNL7xqK1NevGCWP2p/hPm6Q/pAgQ39Eor8WHQHq6i71fumH8b4UDQItpRKQPhAgRBQeypCTKnkpBIBIcA2S4PrEKUafXGCgRojMeNVEGoyE141r1hEr9E/wChMHAig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>
              <a:solidFill>
                <a:prstClr val="black"/>
              </a:solidFill>
            </a:endParaRPr>
          </a:p>
        </p:txBody>
      </p:sp>
      <p:pic>
        <p:nvPicPr>
          <p:cNvPr id="107528" name="Picture 8" descr="http://i.telegraph.co.uk/multimedia/archive/01113/PF-overseaspension_1113086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53751"/>
            <a:ext cx="4381500" cy="2743201"/>
          </a:xfrm>
          <a:prstGeom prst="rect">
            <a:avLst/>
          </a:prstGeom>
          <a:noFill/>
        </p:spPr>
      </p:pic>
      <p:pic>
        <p:nvPicPr>
          <p:cNvPr id="107530" name="Picture 10" descr="http://static.guim.co.uk/sys-images/MONEY/Pix/pictures/2011/7/8/1310137265361/pensioner-retire-beach-0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248372"/>
            <a:ext cx="4381500" cy="2628900"/>
          </a:xfrm>
          <a:prstGeom prst="rect">
            <a:avLst/>
          </a:prstGeom>
          <a:noFill/>
        </p:spPr>
      </p:pic>
      <p:pic>
        <p:nvPicPr>
          <p:cNvPr id="107534" name="Picture 14" descr="http://www.edmontonjournal.com/cms/binary/73458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27596" y="368960"/>
            <a:ext cx="4136892" cy="2700000"/>
          </a:xfrm>
          <a:prstGeom prst="rect">
            <a:avLst/>
          </a:prstGeom>
          <a:noFill/>
        </p:spPr>
      </p:pic>
      <p:pic>
        <p:nvPicPr>
          <p:cNvPr id="107536" name="Picture 16" descr="http://blog.ecaring.com/ecaringcms/wp-content/uploads/2012/07/frail-elderly-man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3212976"/>
            <a:ext cx="4241453" cy="2592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z="4000" b="1" dirty="0" smtClean="0">
                <a:solidFill>
                  <a:schemeClr val="accent1">
                    <a:lumMod val="75000"/>
                  </a:schemeClr>
                </a:solidFill>
              </a:rPr>
              <a:t>Stárnutí české populace / </a:t>
            </a:r>
            <a:br>
              <a:rPr lang="cs-CZ" sz="4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cs-CZ" sz="4000" b="1" dirty="0" smtClean="0">
                <a:solidFill>
                  <a:schemeClr val="accent1">
                    <a:lumMod val="75000"/>
                  </a:schemeClr>
                </a:solidFill>
              </a:rPr>
              <a:t>demografická změna</a:t>
            </a:r>
            <a:endParaRPr lang="en-GB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Fakt s jasným demografickým začátkem, ale nejasným sociálním průběhem a ekonomickým koncem</a:t>
            </a:r>
          </a:p>
          <a:p>
            <a:r>
              <a:rPr lang="cs-CZ" dirty="0" smtClean="0"/>
              <a:t>Nutnost připravit se „dnes“ na výzvy „zítřka“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>
                <a:solidFill>
                  <a:schemeClr val="accent1">
                    <a:lumMod val="75000"/>
                  </a:schemeClr>
                </a:solidFill>
              </a:rPr>
              <a:t>Zdraví a práceschopnost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cs-CZ" dirty="0" smtClean="0"/>
              <a:t>Cca </a:t>
            </a:r>
            <a:r>
              <a:rPr lang="cs-CZ" b="1" dirty="0" smtClean="0"/>
              <a:t>44 % osob 50-64 let s chronickou nemocí </a:t>
            </a:r>
            <a:r>
              <a:rPr lang="cs-CZ" dirty="0" smtClean="0"/>
              <a:t>nebo zdravotním omezením (SHARE)</a:t>
            </a:r>
          </a:p>
          <a:p>
            <a:r>
              <a:rPr lang="cs-CZ" b="1" dirty="0" smtClean="0"/>
              <a:t>Více než čtvrtina </a:t>
            </a:r>
            <a:r>
              <a:rPr lang="cs-CZ" dirty="0" smtClean="0"/>
              <a:t>(27 %) </a:t>
            </a:r>
            <a:r>
              <a:rPr lang="cs-CZ" b="1" dirty="0" smtClean="0"/>
              <a:t>nově přiznaných invalidních důchodů </a:t>
            </a:r>
            <a:r>
              <a:rPr lang="cs-CZ" dirty="0" smtClean="0"/>
              <a:t>osobám </a:t>
            </a:r>
            <a:r>
              <a:rPr lang="cs-CZ" b="1" dirty="0" smtClean="0"/>
              <a:t>55-59 let </a:t>
            </a:r>
            <a:r>
              <a:rPr lang="cs-CZ" dirty="0" smtClean="0"/>
              <a:t>(</a:t>
            </a:r>
            <a:r>
              <a:rPr lang="cs-CZ" dirty="0" err="1" smtClean="0"/>
              <a:t>push</a:t>
            </a:r>
            <a:r>
              <a:rPr lang="cs-CZ" dirty="0" smtClean="0"/>
              <a:t>/</a:t>
            </a:r>
            <a:r>
              <a:rPr lang="cs-CZ" dirty="0" err="1" smtClean="0"/>
              <a:t>pull</a:t>
            </a:r>
            <a:r>
              <a:rPr lang="cs-CZ" dirty="0" smtClean="0"/>
              <a:t> faktory)</a:t>
            </a:r>
          </a:p>
          <a:p>
            <a:r>
              <a:rPr lang="cs-CZ" dirty="0" smtClean="0"/>
              <a:t>Ve věku 45-49 a 50-54 let podíl 1. stupně invalidity nejvyšší (42-47 %) - </a:t>
            </a:r>
            <a:r>
              <a:rPr lang="cs-CZ" b="1" dirty="0" smtClean="0"/>
              <a:t>nejvíce a nejlépe </a:t>
            </a:r>
            <a:r>
              <a:rPr lang="cs-CZ" b="1" dirty="0" err="1" smtClean="0"/>
              <a:t>preventabilní</a:t>
            </a:r>
            <a:endParaRPr lang="cs-CZ" dirty="0" smtClean="0"/>
          </a:p>
          <a:p>
            <a:r>
              <a:rPr lang="cs-CZ" b="1" dirty="0" smtClean="0"/>
              <a:t>Nejčastější skupiny diagnóz (muži 50 plus)</a:t>
            </a:r>
            <a:r>
              <a:rPr lang="cs-CZ" dirty="0" smtClean="0"/>
              <a:t>: 1) </a:t>
            </a:r>
            <a:r>
              <a:rPr lang="cs-CZ" b="1" dirty="0" smtClean="0"/>
              <a:t>nemoci svalové a kosterní soustavy a pojivové tkáně</a:t>
            </a:r>
            <a:r>
              <a:rPr lang="cs-CZ" dirty="0" smtClean="0"/>
              <a:t>, 2) nemoci oběhové soustavy, 3) novotvary a 4) </a:t>
            </a:r>
            <a:r>
              <a:rPr lang="cs-CZ" b="1" dirty="0" smtClean="0"/>
              <a:t>poruchy duševní a poruchy chování</a:t>
            </a:r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2800" b="1" dirty="0" smtClean="0">
                <a:solidFill>
                  <a:schemeClr val="accent1">
                    <a:lumMod val="75000"/>
                  </a:schemeClr>
                </a:solidFill>
              </a:rPr>
              <a:t>Průměrné trvání pracovní neschopnosti </a:t>
            </a:r>
            <a:r>
              <a:rPr lang="cs-CZ" sz="2800" b="1" u="sng" dirty="0" smtClean="0">
                <a:solidFill>
                  <a:schemeClr val="accent1">
                    <a:lumMod val="75000"/>
                  </a:schemeClr>
                </a:solidFill>
              </a:rPr>
              <a:t>podle věku</a:t>
            </a:r>
            <a:endParaRPr lang="cs-CZ" sz="2800" b="1" u="sng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129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013" y="1396901"/>
            <a:ext cx="7672387" cy="462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>
                <a:solidFill>
                  <a:schemeClr val="accent1">
                    <a:lumMod val="75000"/>
                  </a:schemeClr>
                </a:solidFill>
              </a:rPr>
              <a:t>Zdraví a trh práce</a:t>
            </a:r>
            <a:endParaRPr lang="en-GB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Zástupný symbol pro obsah 9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b="1" dirty="0" smtClean="0"/>
              <a:t>Při pokračování trendu zlepšování zdravotního stavu </a:t>
            </a:r>
            <a:r>
              <a:rPr lang="pt-BR" b="1" dirty="0" smtClean="0"/>
              <a:t>a zdravé délky života se bude do vyššího věku</a:t>
            </a:r>
            <a:r>
              <a:rPr lang="cs-CZ" b="1" dirty="0" smtClean="0"/>
              <a:t> posouvat také práceschopnost, současně s nárůstem </a:t>
            </a:r>
            <a:r>
              <a:rPr lang="cs-CZ" dirty="0" smtClean="0"/>
              <a:t>podílu vysokoškolsky vzdělaných osob a osob pracujících v sektoru služeb a nemanuální fyzicky nenáročnou prací </a:t>
            </a:r>
            <a:r>
              <a:rPr lang="cs-CZ" b="1" dirty="0" smtClean="0"/>
              <a:t>se může zvyšovat i potenciál zaměstnatelnosti osob 60 plus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>
                <a:solidFill>
                  <a:schemeClr val="accent1">
                    <a:lumMod val="75000"/>
                  </a:schemeClr>
                </a:solidFill>
              </a:rPr>
              <a:t>Zdraví a trh práce</a:t>
            </a:r>
            <a:endParaRPr lang="en-GB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Zástupný symbol pro obsah 9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cs-CZ" b="1" dirty="0" smtClean="0"/>
              <a:t>Bude dále růst heterogenita zdravotního stavu </a:t>
            </a:r>
            <a:r>
              <a:rPr lang="cs-CZ" dirty="0" smtClean="0"/>
              <a:t>populace 50+ </a:t>
            </a:r>
          </a:p>
          <a:p>
            <a:r>
              <a:rPr lang="cs-CZ" dirty="0" smtClean="0"/>
              <a:t>Důležité klást důraz na </a:t>
            </a:r>
            <a:r>
              <a:rPr lang="cs-CZ" b="1" dirty="0" smtClean="0"/>
              <a:t>sektorově a profesně specifickou podporu zdraví, evaluaci její efektivity</a:t>
            </a:r>
          </a:p>
          <a:p>
            <a:r>
              <a:rPr lang="cs-CZ" dirty="0" smtClean="0"/>
              <a:t>Prioritou </a:t>
            </a:r>
            <a:r>
              <a:rPr lang="cs-CZ" b="1" dirty="0" smtClean="0"/>
              <a:t>prevence nemocí pohybového ústrojí a duševní zdraví</a:t>
            </a:r>
          </a:p>
          <a:p>
            <a:r>
              <a:rPr lang="cs-CZ" dirty="0" smtClean="0"/>
              <a:t>Je třeba hledat </a:t>
            </a:r>
            <a:r>
              <a:rPr lang="cs-CZ" b="1" dirty="0" smtClean="0"/>
              <a:t>bonifikace a nástroje podpory zaměstnavatelů</a:t>
            </a:r>
            <a:r>
              <a:rPr lang="cs-CZ" dirty="0" smtClean="0"/>
              <a:t> při vytváření zdravého prostředí a </a:t>
            </a:r>
            <a:r>
              <a:rPr lang="cs-CZ" dirty="0" err="1" smtClean="0"/>
              <a:t>age</a:t>
            </a:r>
            <a:r>
              <a:rPr lang="cs-CZ" dirty="0" smtClean="0"/>
              <a:t>-managementu</a:t>
            </a:r>
            <a:endParaRPr lang="cs-CZ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bg1"/>
                </a:solidFill>
              </a:rPr>
              <a:t>Celoživotní vzdělávání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14106" y="4133428"/>
            <a:ext cx="356235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4077072"/>
            <a:ext cx="3600450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>
                <a:solidFill>
                  <a:schemeClr val="accent1">
                    <a:lumMod val="75000"/>
                  </a:schemeClr>
                </a:solidFill>
              </a:rPr>
              <a:t>Učení a vzdělávání</a:t>
            </a:r>
            <a:endParaRPr lang="cs-CZ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Delší život – </a:t>
            </a:r>
            <a:r>
              <a:rPr lang="cs-CZ" b="1" dirty="0" smtClean="0"/>
              <a:t>vzdělání využíváme po delší dobu</a:t>
            </a:r>
          </a:p>
          <a:p>
            <a:r>
              <a:rPr lang="cs-CZ" dirty="0" smtClean="0"/>
              <a:t>Délka vzdělávání se prodlužuje, ale </a:t>
            </a:r>
            <a:r>
              <a:rPr lang="cs-CZ" b="1" dirty="0" smtClean="0"/>
              <a:t>poznatky rychleji zastarávají</a:t>
            </a:r>
            <a:r>
              <a:rPr lang="cs-CZ" dirty="0" smtClean="0"/>
              <a:t> (inovace, technologické změny atd.)</a:t>
            </a:r>
          </a:p>
          <a:p>
            <a:r>
              <a:rPr lang="cs-CZ" dirty="0" smtClean="0"/>
              <a:t>V konkurenčním prostředí s dynamickými změnami </a:t>
            </a:r>
            <a:r>
              <a:rPr lang="cs-CZ" b="1" dirty="0" smtClean="0"/>
              <a:t>roste potřeba celoživotního vzdělávání orientovaného nejen na udržení zaměstnatelnosti, ale také prohloubení zdravotních kompetencí</a:t>
            </a:r>
            <a:endParaRPr lang="cs-CZ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Nadpis 16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Autofit/>
          </a:bodyPr>
          <a:lstStyle/>
          <a:p>
            <a:r>
              <a:rPr lang="cs-CZ" sz="3200" b="1" dirty="0" smtClean="0">
                <a:solidFill>
                  <a:schemeClr val="accent1">
                    <a:lumMod val="75000"/>
                  </a:schemeClr>
                </a:solidFill>
              </a:rPr>
              <a:t>Účast na (ne)formálním vzdělávání 25-64 (%)</a:t>
            </a:r>
            <a:endParaRPr lang="cs-CZ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18117" name="Rectangle 5"/>
          <p:cNvSpPr>
            <a:spLocks noChangeArrowheads="1"/>
          </p:cNvSpPr>
          <p:nvPr/>
        </p:nvSpPr>
        <p:spPr bwMode="auto">
          <a:xfrm>
            <a:off x="0" y="5826040"/>
            <a:ext cx="8820472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cs-CZ" sz="1400" b="1" dirty="0" smtClean="0"/>
              <a:t>nejvyšší podíl osob ve věku 25-64 let vzdělávajících se v rámci formálního nebo neformálního vzdělávání ve skandinávských zemích (Finsko, Dánsko, Švédsko, Norsko), kde se vzdělávají dvě třetiny osob v produktivním věku</a:t>
            </a:r>
            <a:r>
              <a:rPr lang="cs-CZ" sz="1400" dirty="0" smtClean="0"/>
              <a:t>. Na obdobné úrovni je </a:t>
            </a:r>
            <a:r>
              <a:rPr lang="cs-CZ" sz="1400" b="1" dirty="0" smtClean="0"/>
              <a:t>Nizozemsko, následují „anglofonní svět“ - USA, Kanada, Velká Británie, Austrálie - a Německo</a:t>
            </a:r>
            <a:r>
              <a:rPr lang="cs-CZ" sz="1400" dirty="0" smtClean="0"/>
              <a:t>. </a:t>
            </a:r>
            <a:endParaRPr kumimoji="0" lang="cs-CZ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242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6656" y="1359632"/>
            <a:ext cx="8879840" cy="4229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Obdélník 4"/>
          <p:cNvSpPr/>
          <p:nvPr/>
        </p:nvSpPr>
        <p:spPr>
          <a:xfrm>
            <a:off x="7110969" y="6479758"/>
            <a:ext cx="192552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100" dirty="0" smtClean="0"/>
              <a:t>Zdroj: OECD, data za rok 2012 </a:t>
            </a:r>
            <a:endParaRPr lang="cs-CZ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1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007071"/>
            <a:ext cx="8700516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Nadpis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3200" b="1" dirty="0" smtClean="0">
                <a:solidFill>
                  <a:schemeClr val="accent1">
                    <a:lumMod val="75000"/>
                  </a:schemeClr>
                </a:solidFill>
              </a:rPr>
              <a:t>Absolventi vysokých škol (ISCED 5A + 6) </a:t>
            </a:r>
            <a:br>
              <a:rPr lang="cs-CZ" sz="32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cs-CZ" sz="3200" b="1" dirty="0" smtClean="0">
                <a:solidFill>
                  <a:schemeClr val="accent1">
                    <a:lumMod val="75000"/>
                  </a:schemeClr>
                </a:solidFill>
              </a:rPr>
              <a:t>podle oborů studia 2003-2013</a:t>
            </a:r>
            <a:endParaRPr lang="cs-CZ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bg1"/>
                </a:solidFill>
              </a:rPr>
              <a:t>Soulad zaměstnání a pečovatelské role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49874" y="4293096"/>
            <a:ext cx="3638550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7"/>
          <p:cNvSpPr>
            <a:spLocks noChangeAspect="1" noChangeArrowheads="1"/>
          </p:cNvSpPr>
          <p:nvPr/>
        </p:nvSpPr>
        <p:spPr bwMode="auto">
          <a:xfrm>
            <a:off x="3347864" y="1700808"/>
            <a:ext cx="2448272" cy="166543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cs-CZ" sz="2400" b="1" dirty="0" smtClean="0">
                <a:solidFill>
                  <a:prstClr val="white"/>
                </a:solidFill>
              </a:rPr>
              <a:t>služby a politiky</a:t>
            </a:r>
          </a:p>
          <a:p>
            <a:pPr algn="ctr"/>
            <a:r>
              <a:rPr lang="cs-CZ" sz="2400" b="1" dirty="0" smtClean="0">
                <a:solidFill>
                  <a:prstClr val="white"/>
                </a:solidFill>
              </a:rPr>
              <a:t>(formální</a:t>
            </a:r>
          </a:p>
          <a:p>
            <a:pPr algn="ctr"/>
            <a:r>
              <a:rPr lang="cs-CZ" sz="2400" b="1" dirty="0" smtClean="0">
                <a:solidFill>
                  <a:prstClr val="white"/>
                </a:solidFill>
              </a:rPr>
              <a:t>péče)</a:t>
            </a:r>
          </a:p>
        </p:txBody>
      </p:sp>
      <p:sp>
        <p:nvSpPr>
          <p:cNvPr id="7" name="Oval 7"/>
          <p:cNvSpPr>
            <a:spLocks noChangeAspect="1" noChangeArrowheads="1"/>
          </p:cNvSpPr>
          <p:nvPr/>
        </p:nvSpPr>
        <p:spPr bwMode="auto">
          <a:xfrm>
            <a:off x="1059244" y="4725144"/>
            <a:ext cx="2360628" cy="1726629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cs-CZ" sz="2400" b="1" dirty="0" smtClean="0">
                <a:solidFill>
                  <a:prstClr val="white"/>
                </a:solidFill>
              </a:rPr>
              <a:t>neformální</a:t>
            </a:r>
          </a:p>
          <a:p>
            <a:pPr algn="ctr"/>
            <a:r>
              <a:rPr lang="cs-CZ" sz="2400" b="1" dirty="0" smtClean="0">
                <a:solidFill>
                  <a:prstClr val="white"/>
                </a:solidFill>
              </a:rPr>
              <a:t>péče</a:t>
            </a:r>
            <a:endParaRPr lang="cs-CZ" sz="2400" b="1" dirty="0">
              <a:solidFill>
                <a:prstClr val="white"/>
              </a:solidFill>
            </a:endParaRPr>
          </a:p>
        </p:txBody>
      </p:sp>
      <p:sp>
        <p:nvSpPr>
          <p:cNvPr id="8" name="Oval 7"/>
          <p:cNvSpPr>
            <a:spLocks noChangeAspect="1" noChangeArrowheads="1"/>
          </p:cNvSpPr>
          <p:nvPr/>
        </p:nvSpPr>
        <p:spPr bwMode="auto">
          <a:xfrm>
            <a:off x="5652120" y="4798715"/>
            <a:ext cx="2360628" cy="1654621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cs-CZ" sz="2400" b="1" dirty="0" smtClean="0">
                <a:solidFill>
                  <a:prstClr val="white"/>
                </a:solidFill>
              </a:rPr>
              <a:t>příjemce</a:t>
            </a:r>
          </a:p>
          <a:p>
            <a:pPr algn="ctr"/>
            <a:r>
              <a:rPr lang="cs-CZ" sz="2400" b="1" dirty="0" smtClean="0">
                <a:solidFill>
                  <a:prstClr val="white"/>
                </a:solidFill>
              </a:rPr>
              <a:t>péče</a:t>
            </a:r>
            <a:endParaRPr lang="cs-CZ" sz="2400" b="1" dirty="0">
              <a:solidFill>
                <a:prstClr val="white"/>
              </a:solidFill>
            </a:endParaRPr>
          </a:p>
        </p:txBody>
      </p:sp>
      <p:cxnSp>
        <p:nvCxnSpPr>
          <p:cNvPr id="13" name="Přímá spojovací šipka 12"/>
          <p:cNvCxnSpPr/>
          <p:nvPr/>
        </p:nvCxnSpPr>
        <p:spPr>
          <a:xfrm flipH="1">
            <a:off x="2267744" y="3429000"/>
            <a:ext cx="1224136" cy="1224136"/>
          </a:xfrm>
          <a:prstGeom prst="straightConnector1">
            <a:avLst/>
          </a:prstGeom>
          <a:ln w="79375" cap="rnd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Nadpis 13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069848"/>
          </a:xfrm>
        </p:spPr>
        <p:txBody>
          <a:bodyPr>
            <a:normAutofit/>
          </a:bodyPr>
          <a:lstStyle/>
          <a:p>
            <a:r>
              <a:rPr lang="cs-CZ" sz="4000" b="1" dirty="0" smtClean="0">
                <a:solidFill>
                  <a:schemeClr val="accent1">
                    <a:lumMod val="75000"/>
                  </a:schemeClr>
                </a:solidFill>
              </a:rPr>
              <a:t>Vazby formální a neformální péče</a:t>
            </a:r>
          </a:p>
        </p:txBody>
      </p:sp>
      <p:cxnSp>
        <p:nvCxnSpPr>
          <p:cNvPr id="15" name="Přímá spojovací šipka 14"/>
          <p:cNvCxnSpPr/>
          <p:nvPr/>
        </p:nvCxnSpPr>
        <p:spPr>
          <a:xfrm>
            <a:off x="5724128" y="3356992"/>
            <a:ext cx="1080120" cy="1368152"/>
          </a:xfrm>
          <a:prstGeom prst="straightConnector1">
            <a:avLst/>
          </a:prstGeom>
          <a:ln w="79375" cap="rnd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Přímá spojovací šipka 18"/>
          <p:cNvCxnSpPr/>
          <p:nvPr/>
        </p:nvCxnSpPr>
        <p:spPr>
          <a:xfrm>
            <a:off x="3563888" y="5517232"/>
            <a:ext cx="2016224" cy="0"/>
          </a:xfrm>
          <a:prstGeom prst="straightConnector1">
            <a:avLst/>
          </a:prstGeom>
          <a:ln w="79375" cap="rnd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53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pSp>
        <p:nvGrpSpPr>
          <p:cNvPr id="2" name="Group 1"/>
          <p:cNvGrpSpPr>
            <a:grpSpLocks noChangeAspect="1"/>
          </p:cNvGrpSpPr>
          <p:nvPr/>
        </p:nvGrpSpPr>
        <p:grpSpPr bwMode="auto">
          <a:xfrm>
            <a:off x="157604" y="1484784"/>
            <a:ext cx="8831061" cy="5256584"/>
            <a:chOff x="2642" y="1164"/>
            <a:chExt cx="7560" cy="4500"/>
          </a:xfrm>
        </p:grpSpPr>
        <p:sp>
          <p:nvSpPr>
            <p:cNvPr id="35852" name="AutoShape 12"/>
            <p:cNvSpPr>
              <a:spLocks noChangeAspect="1" noChangeArrowheads="1" noTextEdit="1"/>
            </p:cNvSpPr>
            <p:nvPr/>
          </p:nvSpPr>
          <p:spPr bwMode="auto">
            <a:xfrm>
              <a:off x="2642" y="1164"/>
              <a:ext cx="7560" cy="450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3200">
                <a:latin typeface="+mj-lt"/>
              </a:endParaRPr>
            </a:p>
          </p:txBody>
        </p:sp>
        <p:sp>
          <p:nvSpPr>
            <p:cNvPr id="35851" name="Oval 11"/>
            <p:cNvSpPr>
              <a:spLocks noChangeArrowheads="1"/>
            </p:cNvSpPr>
            <p:nvPr/>
          </p:nvSpPr>
          <p:spPr bwMode="auto">
            <a:xfrm>
              <a:off x="5198" y="1344"/>
              <a:ext cx="1800" cy="414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3200">
                <a:latin typeface="+mj-lt"/>
              </a:endParaRPr>
            </a:p>
          </p:txBody>
        </p:sp>
        <p:sp>
          <p:nvSpPr>
            <p:cNvPr id="35850" name="Line 10"/>
            <p:cNvSpPr>
              <a:spLocks noChangeShapeType="1"/>
            </p:cNvSpPr>
            <p:nvPr/>
          </p:nvSpPr>
          <p:spPr bwMode="auto">
            <a:xfrm>
              <a:off x="4082" y="3144"/>
              <a:ext cx="4068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3200">
                <a:latin typeface="+mj-lt"/>
              </a:endParaRPr>
            </a:p>
          </p:txBody>
        </p:sp>
        <p:sp>
          <p:nvSpPr>
            <p:cNvPr id="35849" name="Text Box 9"/>
            <p:cNvSpPr txBox="1">
              <a:spLocks noChangeArrowheads="1"/>
            </p:cNvSpPr>
            <p:nvPr/>
          </p:nvSpPr>
          <p:spPr bwMode="auto">
            <a:xfrm>
              <a:off x="5378" y="1524"/>
              <a:ext cx="1440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lt"/>
                  <a:ea typeface="Times New Roman" pitchFamily="18" charset="0"/>
                </a:rPr>
                <a:t>věk</a:t>
              </a:r>
              <a:endParaRPr kumimoji="0" lang="cs-CZ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endParaRPr>
            </a:p>
          </p:txBody>
        </p:sp>
        <p:sp>
          <p:nvSpPr>
            <p:cNvPr id="35848" name="Text Box 8"/>
            <p:cNvSpPr txBox="1">
              <a:spLocks noChangeArrowheads="1"/>
            </p:cNvSpPr>
            <p:nvPr/>
          </p:nvSpPr>
          <p:spPr bwMode="auto">
            <a:xfrm>
              <a:off x="2907" y="2910"/>
              <a:ext cx="1440" cy="72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lt"/>
                  <a:ea typeface="Times New Roman" pitchFamily="18" charset="0"/>
                </a:rPr>
                <a:t>jedinec</a:t>
              </a:r>
              <a:endParaRPr kumimoji="0" lang="cs-CZ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endParaRPr>
            </a:p>
          </p:txBody>
        </p:sp>
        <p:sp>
          <p:nvSpPr>
            <p:cNvPr id="35847" name="Text Box 7"/>
            <p:cNvSpPr txBox="1">
              <a:spLocks noChangeArrowheads="1"/>
            </p:cNvSpPr>
            <p:nvPr/>
          </p:nvSpPr>
          <p:spPr bwMode="auto">
            <a:xfrm>
              <a:off x="8042" y="2964"/>
              <a:ext cx="1620" cy="72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lt"/>
                  <a:ea typeface="Times New Roman" pitchFamily="18" charset="0"/>
                </a:rPr>
                <a:t>společnost</a:t>
              </a:r>
              <a:endParaRPr kumimoji="0" lang="cs-CZ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endParaRPr>
            </a:p>
          </p:txBody>
        </p:sp>
        <p:sp>
          <p:nvSpPr>
            <p:cNvPr id="35846" name="Text Box 6"/>
            <p:cNvSpPr txBox="1">
              <a:spLocks noChangeArrowheads="1"/>
            </p:cNvSpPr>
            <p:nvPr/>
          </p:nvSpPr>
          <p:spPr bwMode="auto">
            <a:xfrm>
              <a:off x="6638" y="1704"/>
              <a:ext cx="2700" cy="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lt"/>
                  <a:ea typeface="Times New Roman" pitchFamily="18" charset="0"/>
                </a:rPr>
                <a:t>věk v sociálních strukturách</a:t>
              </a:r>
              <a:endParaRPr kumimoji="0" lang="cs-CZ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endParaRPr>
            </a:p>
          </p:txBody>
        </p:sp>
        <p:sp>
          <p:nvSpPr>
            <p:cNvPr id="35845" name="Text Box 5"/>
            <p:cNvSpPr txBox="1">
              <a:spLocks noChangeArrowheads="1"/>
            </p:cNvSpPr>
            <p:nvPr/>
          </p:nvSpPr>
          <p:spPr bwMode="auto">
            <a:xfrm>
              <a:off x="3038" y="1704"/>
              <a:ext cx="2700" cy="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lt"/>
                  <a:ea typeface="Times New Roman" pitchFamily="18" charset="0"/>
                </a:rPr>
                <a:t>věková identita</a:t>
              </a:r>
              <a:endParaRPr kumimoji="0" lang="cs-CZ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endParaRPr>
            </a:p>
          </p:txBody>
        </p:sp>
        <p:sp>
          <p:nvSpPr>
            <p:cNvPr id="35844" name="Text Box 4"/>
            <p:cNvSpPr txBox="1">
              <a:spLocks noChangeArrowheads="1"/>
            </p:cNvSpPr>
            <p:nvPr/>
          </p:nvSpPr>
          <p:spPr bwMode="auto">
            <a:xfrm>
              <a:off x="3110" y="3684"/>
              <a:ext cx="2700" cy="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lt"/>
                  <a:ea typeface="Times New Roman" pitchFamily="18" charset="0"/>
                </a:rPr>
                <a:t>individuální </a:t>
              </a:r>
              <a:endParaRPr kumimoji="0" lang="cs-CZ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lt"/>
                  <a:ea typeface="Times New Roman" pitchFamily="18" charset="0"/>
                </a:rPr>
                <a:t>stárnutí</a:t>
              </a:r>
              <a:endParaRPr kumimoji="0" lang="cs-CZ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endParaRPr>
            </a:p>
          </p:txBody>
        </p:sp>
        <p:sp>
          <p:nvSpPr>
            <p:cNvPr id="35843" name="Text Box 3"/>
            <p:cNvSpPr txBox="1">
              <a:spLocks noChangeArrowheads="1"/>
            </p:cNvSpPr>
            <p:nvPr/>
          </p:nvSpPr>
          <p:spPr bwMode="auto">
            <a:xfrm>
              <a:off x="6350" y="3684"/>
              <a:ext cx="2700" cy="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lt"/>
                  <a:ea typeface="Times New Roman" pitchFamily="18" charset="0"/>
                </a:rPr>
                <a:t>stárnutí </a:t>
              </a:r>
              <a:endParaRPr kumimoji="0" lang="cs-CZ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lt"/>
                  <a:ea typeface="Times New Roman" pitchFamily="18" charset="0"/>
                </a:rPr>
                <a:t>populací</a:t>
              </a:r>
              <a:endParaRPr kumimoji="0" lang="cs-CZ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endParaRPr>
            </a:p>
          </p:txBody>
        </p:sp>
        <p:sp>
          <p:nvSpPr>
            <p:cNvPr id="35842" name="Oval 2"/>
            <p:cNvSpPr>
              <a:spLocks noChangeArrowheads="1"/>
            </p:cNvSpPr>
            <p:nvPr/>
          </p:nvSpPr>
          <p:spPr bwMode="auto">
            <a:xfrm>
              <a:off x="5558" y="3405"/>
              <a:ext cx="1080" cy="1539"/>
            </a:xfrm>
            <a:prstGeom prst="ellips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lt"/>
                  <a:ea typeface="Times New Roman" pitchFamily="18" charset="0"/>
                </a:rPr>
                <a:t>stáří</a:t>
              </a:r>
              <a:endParaRPr kumimoji="0" lang="cs-CZ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endParaRPr>
            </a:p>
          </p:txBody>
        </p:sp>
      </p:grpSp>
      <p:sp>
        <p:nvSpPr>
          <p:cNvPr id="16" name="TextovéPole 15"/>
          <p:cNvSpPr txBox="1"/>
          <p:nvPr/>
        </p:nvSpPr>
        <p:spPr>
          <a:xfrm>
            <a:off x="683568" y="6186790"/>
            <a:ext cx="21238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dirty="0" smtClean="0"/>
              <a:t>Zdroj: Vidovićová 2008</a:t>
            </a:r>
            <a:endParaRPr lang="en-GB" sz="1600" dirty="0"/>
          </a:p>
        </p:txBody>
      </p:sp>
      <p:sp>
        <p:nvSpPr>
          <p:cNvPr id="17" name="Nadpis 1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4000" b="1" dirty="0" smtClean="0">
                <a:solidFill>
                  <a:schemeClr val="accent1">
                    <a:lumMod val="75000"/>
                  </a:schemeClr>
                </a:solidFill>
              </a:rPr>
              <a:t>Věk jako faktor na trhu práce</a:t>
            </a:r>
            <a:endParaRPr lang="cs-CZ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>
                <a:solidFill>
                  <a:schemeClr val="accent1">
                    <a:lumMod val="75000"/>
                  </a:schemeClr>
                </a:solidFill>
              </a:rPr>
              <a:t>Neformální péče</a:t>
            </a:r>
            <a:endParaRPr lang="cs-CZ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cs-CZ" sz="2800" b="1" dirty="0" smtClean="0"/>
              <a:t>Ve skandinávských zemích, na rozdíl od zemí jižní Evropy, není poskytování neformální péče spojeno s výrazným poklesem účasti na trhu práce</a:t>
            </a:r>
          </a:p>
          <a:p>
            <a:r>
              <a:rPr lang="cs-CZ" sz="2800" dirty="0" smtClean="0"/>
              <a:t>Tyto rozdíly lze vysvětlovat lepšími </a:t>
            </a:r>
            <a:r>
              <a:rPr lang="cs-CZ" sz="2800" b="1" dirty="0" smtClean="0"/>
              <a:t>možnostmi sladění péče a zaměstnání v severských zemích</a:t>
            </a:r>
            <a:r>
              <a:rPr lang="cs-CZ" sz="2800" dirty="0" smtClean="0"/>
              <a:t>, ale také odlišnostmi v intenzitě poskytované neformální péče</a:t>
            </a:r>
          </a:p>
          <a:p>
            <a:r>
              <a:rPr lang="cs-CZ" sz="2800" dirty="0" smtClean="0"/>
              <a:t>Rozvinutý systém služeb dlouhodobé péče nevede ke snížení či ochotě poskytování neformální (rodinné) péče, ale naopak</a:t>
            </a:r>
            <a:endParaRPr lang="cs-CZ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>
                <a:solidFill>
                  <a:schemeClr val="accent1">
                    <a:lumMod val="75000"/>
                  </a:schemeClr>
                </a:solidFill>
              </a:rPr>
              <a:t>Soulad zaměstnání a péče</a:t>
            </a:r>
            <a:endParaRPr lang="en-GB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Zástupný symbol pro obsah 9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b="1" dirty="0" smtClean="0"/>
              <a:t>Pečující zaměstnanci často ukončí zaměstnání nedobrovolně</a:t>
            </a:r>
            <a:r>
              <a:rPr lang="cs-CZ" dirty="0" smtClean="0"/>
              <a:t>, protože nemají k dispozici podporu při zvládání pracovních a rodinných závazků a povinností</a:t>
            </a:r>
          </a:p>
          <a:p>
            <a:r>
              <a:rPr lang="cs-CZ" dirty="0" smtClean="0"/>
              <a:t>Sociální partneři by měli věnovat větší pozornost pečujícím zaměstnancům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6016"/>
            <a:ext cx="8229600" cy="1066800"/>
          </a:xfrm>
        </p:spPr>
        <p:txBody>
          <a:bodyPr>
            <a:noAutofit/>
          </a:bodyPr>
          <a:lstStyle/>
          <a:p>
            <a:r>
              <a:rPr lang="cs-CZ" sz="3600" b="1" dirty="0" smtClean="0">
                <a:solidFill>
                  <a:schemeClr val="accent1">
                    <a:lumMod val="75000"/>
                  </a:schemeClr>
                </a:solidFill>
              </a:rPr>
              <a:t>POZVÁNKA na seminář Jak lépe podporovat pečující? (25. června 2015)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840192"/>
            <a:ext cx="5050904" cy="4325112"/>
          </a:xfrm>
        </p:spPr>
        <p:txBody>
          <a:bodyPr>
            <a:normAutofit/>
          </a:bodyPr>
          <a:lstStyle/>
          <a:p>
            <a:r>
              <a:rPr lang="cs-CZ" dirty="0" smtClean="0"/>
              <a:t>Spuštění </a:t>
            </a:r>
            <a:r>
              <a:rPr lang="cs-CZ" b="1" dirty="0" smtClean="0"/>
              <a:t>nového informačního portálu pro pečující „</a:t>
            </a:r>
            <a:r>
              <a:rPr lang="cs-CZ" b="1" dirty="0" err="1" smtClean="0"/>
              <a:t>InformCare</a:t>
            </a:r>
            <a:r>
              <a:rPr lang="cs-CZ" b="1" dirty="0" smtClean="0"/>
              <a:t>“</a:t>
            </a:r>
          </a:p>
          <a:p>
            <a:r>
              <a:rPr lang="cs-CZ" b="1" dirty="0" smtClean="0"/>
              <a:t>PhDr. Jiřina Šiklová</a:t>
            </a:r>
            <a:r>
              <a:rPr lang="cs-CZ" dirty="0" smtClean="0"/>
              <a:t>, </a:t>
            </a:r>
            <a:r>
              <a:rPr lang="cs-CZ" b="1" dirty="0" smtClean="0"/>
              <a:t>Fond dalšího vzdělávání</a:t>
            </a:r>
            <a:r>
              <a:rPr lang="cs-CZ" dirty="0" smtClean="0"/>
              <a:t>, zástupci pracovníků služeb a pečujících atd.</a:t>
            </a:r>
          </a:p>
        </p:txBody>
      </p:sp>
      <p:pic>
        <p:nvPicPr>
          <p:cNvPr id="1026" name="Picture 2" descr="http://www.dustojnestarnuti.cz/res/data/005/000680.jpg?seek=143255023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1988840"/>
            <a:ext cx="1895475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1938" y="501352"/>
            <a:ext cx="8620125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938" y="381000"/>
            <a:ext cx="8620125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bg1"/>
                </a:solidFill>
              </a:rPr>
              <a:t>Shrnutí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861048"/>
            <a:ext cx="3619500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005064"/>
            <a:ext cx="3533775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3200" b="1" dirty="0" smtClean="0">
                <a:solidFill>
                  <a:schemeClr val="accent1">
                    <a:lumMod val="75000"/>
                  </a:schemeClr>
                </a:solidFill>
              </a:rPr>
              <a:t>Předpoklady prodloužení pracovního života</a:t>
            </a:r>
            <a:br>
              <a:rPr lang="cs-CZ" sz="32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cs-CZ" sz="3200" b="1" dirty="0" smtClean="0">
                <a:solidFill>
                  <a:schemeClr val="accent1">
                    <a:lumMod val="75000"/>
                  </a:schemeClr>
                </a:solidFill>
              </a:rPr>
              <a:t>- příležitosti a limity -</a:t>
            </a:r>
            <a:endParaRPr lang="en-GB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dirty="0" smtClean="0"/>
              <a:t>Vyšší počet seniorů = </a:t>
            </a:r>
            <a:r>
              <a:rPr lang="cs-CZ" b="1" dirty="0" smtClean="0"/>
              <a:t>nové pracovní příležitosti</a:t>
            </a:r>
            <a:r>
              <a:rPr lang="cs-CZ" dirty="0" smtClean="0"/>
              <a:t>;</a:t>
            </a:r>
          </a:p>
          <a:p>
            <a:r>
              <a:rPr lang="cs-CZ" dirty="0" smtClean="0"/>
              <a:t>Vyšší počet seniorů = menší množina pracovní síly v budoucnosti </a:t>
            </a:r>
            <a:r>
              <a:rPr lang="cs-CZ" dirty="0" smtClean="0">
                <a:sym typeface="Wingdings"/>
              </a:rPr>
              <a:t> </a:t>
            </a:r>
            <a:r>
              <a:rPr lang="cs-CZ" b="1" dirty="0" smtClean="0">
                <a:sym typeface="Wingdings"/>
              </a:rPr>
              <a:t>nutno pracovní sílu „šetřit“, připravovat, vzdělávat, chránit její zdraví</a:t>
            </a:r>
            <a:r>
              <a:rPr lang="cs-CZ" dirty="0" smtClean="0">
                <a:sym typeface="Wingdings"/>
              </a:rPr>
              <a:t>, …;</a:t>
            </a:r>
          </a:p>
          <a:p>
            <a:r>
              <a:rPr lang="cs-CZ" b="1" dirty="0" smtClean="0">
                <a:sym typeface="Wingdings"/>
              </a:rPr>
              <a:t>Brát v potaz konkurenční role</a:t>
            </a:r>
            <a:r>
              <a:rPr lang="cs-CZ" dirty="0" smtClean="0">
                <a:sym typeface="Wingdings"/>
              </a:rPr>
              <a:t> (rodinné, pečovatelské, dobrovolnické, zájmové…) = „</a:t>
            </a:r>
            <a:r>
              <a:rPr lang="cs-CZ" b="1" dirty="0" smtClean="0">
                <a:sym typeface="Wingdings"/>
              </a:rPr>
              <a:t>role </a:t>
            </a:r>
            <a:r>
              <a:rPr lang="cs-CZ" b="1" dirty="0" err="1" smtClean="0">
                <a:sym typeface="Wingdings"/>
              </a:rPr>
              <a:t>overload</a:t>
            </a:r>
            <a:r>
              <a:rPr lang="cs-CZ" b="1" dirty="0" smtClean="0">
                <a:sym typeface="Wingdings"/>
              </a:rPr>
              <a:t>“</a:t>
            </a:r>
            <a:r>
              <a:rPr lang="cs-CZ" dirty="0" smtClean="0">
                <a:sym typeface="Wingdings"/>
              </a:rPr>
              <a:t> - nové významy slaďování pracovního a rodinného života ve vyšším věku</a:t>
            </a:r>
          </a:p>
          <a:p>
            <a:r>
              <a:rPr lang="cs-CZ" dirty="0" smtClean="0">
                <a:sym typeface="Wingdings"/>
              </a:rPr>
              <a:t>Rostoucí role </a:t>
            </a:r>
            <a:r>
              <a:rPr lang="cs-CZ" b="1" dirty="0" smtClean="0">
                <a:sym typeface="Wingdings"/>
              </a:rPr>
              <a:t>flexibilních podmínek</a:t>
            </a:r>
          </a:p>
          <a:p>
            <a:r>
              <a:rPr lang="cs-CZ" dirty="0" smtClean="0">
                <a:sym typeface="Wingdings"/>
              </a:rPr>
              <a:t>Klíčový význam konceptu </a:t>
            </a:r>
            <a:r>
              <a:rPr lang="cs-CZ" b="1" dirty="0" smtClean="0">
                <a:sym typeface="Wingdings"/>
              </a:rPr>
              <a:t>heterogenity: osob i podmínek </a:t>
            </a:r>
            <a:r>
              <a:rPr lang="cs-CZ" dirty="0" smtClean="0">
                <a:sym typeface="Wingdings"/>
              </a:rPr>
              <a:t>– nalézání „</a:t>
            </a:r>
            <a:r>
              <a:rPr lang="cs-CZ" b="1" dirty="0" err="1" smtClean="0">
                <a:sym typeface="Wingdings"/>
              </a:rPr>
              <a:t>best</a:t>
            </a:r>
            <a:r>
              <a:rPr lang="cs-CZ" b="1" dirty="0" smtClean="0">
                <a:sym typeface="Wingdings"/>
              </a:rPr>
              <a:t> </a:t>
            </a:r>
            <a:r>
              <a:rPr lang="cs-CZ" b="1" dirty="0" err="1" smtClean="0">
                <a:sym typeface="Wingdings"/>
              </a:rPr>
              <a:t>match</a:t>
            </a:r>
            <a:r>
              <a:rPr lang="cs-CZ" dirty="0" smtClean="0">
                <a:sym typeface="Wingdings"/>
              </a:rPr>
              <a:t>“…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>
                <a:solidFill>
                  <a:schemeClr val="accent1">
                    <a:lumMod val="75000"/>
                  </a:schemeClr>
                </a:solidFill>
              </a:rPr>
              <a:t>Příklady doporučení</a:t>
            </a:r>
            <a:endParaRPr lang="cs-CZ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b="1" dirty="0" smtClean="0"/>
              <a:t>Snížení principu </a:t>
            </a:r>
            <a:r>
              <a:rPr lang="cs-CZ" b="1" dirty="0" err="1" smtClean="0"/>
              <a:t>seniority</a:t>
            </a:r>
            <a:r>
              <a:rPr lang="cs-CZ" b="1" dirty="0" smtClean="0"/>
              <a:t> v odměňování může odstranit rigidní věkové postupy a nastolit otevřenější prostředí - </a:t>
            </a:r>
            <a:r>
              <a:rPr lang="cs-CZ" dirty="0" smtClean="0"/>
              <a:t>přijetí a udržení starších zaměstnanců</a:t>
            </a:r>
          </a:p>
          <a:p>
            <a:r>
              <a:rPr lang="cs-CZ" b="1" dirty="0" smtClean="0"/>
              <a:t>Ve veřejné sféře </a:t>
            </a:r>
            <a:r>
              <a:rPr lang="cs-CZ" dirty="0" smtClean="0"/>
              <a:t>naopak méně rigidní věková schémata mohou motivovat </a:t>
            </a:r>
            <a:r>
              <a:rPr lang="cs-CZ" b="1" dirty="0" smtClean="0"/>
              <a:t>vstup mladých kvalifikovaných osob</a:t>
            </a:r>
          </a:p>
          <a:p>
            <a:r>
              <a:rPr lang="cs-CZ" dirty="0" smtClean="0"/>
              <a:t>Celostátní politické programy s dopadem na stárnutí je třeba více </a:t>
            </a:r>
            <a:r>
              <a:rPr lang="cs-CZ" b="1" dirty="0" smtClean="0"/>
              <a:t>implementovat na regionální a místní úrovni a se sociálními partnery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>
                <a:solidFill>
                  <a:schemeClr val="accent1">
                    <a:lumMod val="75000"/>
                  </a:schemeClr>
                </a:solidFill>
              </a:rPr>
              <a:t>Příklady doporučení</a:t>
            </a:r>
            <a:endParaRPr lang="en-GB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Zástupný symbol pro obsah 9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cs-CZ" b="1" dirty="0" smtClean="0"/>
              <a:t>Aktivní politika</a:t>
            </a:r>
            <a:r>
              <a:rPr lang="cs-CZ" dirty="0" smtClean="0"/>
              <a:t> zaměstnanosti </a:t>
            </a:r>
            <a:r>
              <a:rPr lang="cs-CZ" b="1" dirty="0" smtClean="0"/>
              <a:t>by měla být skutečně aktivní a </a:t>
            </a:r>
            <a:r>
              <a:rPr lang="cs-CZ" b="1" dirty="0" err="1" smtClean="0"/>
              <a:t>proaktivní</a:t>
            </a:r>
            <a:r>
              <a:rPr lang="cs-CZ" dirty="0" smtClean="0"/>
              <a:t>, měla by být více </a:t>
            </a:r>
            <a:r>
              <a:rPr lang="cs-CZ" b="1" dirty="0" smtClean="0"/>
              <a:t>preventivní </a:t>
            </a:r>
            <a:r>
              <a:rPr lang="cs-CZ" dirty="0" smtClean="0"/>
              <a:t>a neorientovat se jen na nezaměstnané</a:t>
            </a:r>
          </a:p>
          <a:p>
            <a:r>
              <a:rPr lang="cs-CZ" b="1" dirty="0" smtClean="0"/>
              <a:t>Sociální dialog lze vidět jako klíčový prostředek nejen pro akceptaci, ale i formování politik</a:t>
            </a:r>
            <a:r>
              <a:rPr lang="cs-CZ" dirty="0" smtClean="0"/>
              <a:t> „pracovní dlouhověkosti“ na úrovni organizace, sektoru a společnosti</a:t>
            </a:r>
          </a:p>
          <a:p>
            <a:r>
              <a:rPr lang="cs-CZ" dirty="0" smtClean="0"/>
              <a:t>Obecná opatření je třeba více </a:t>
            </a:r>
            <a:r>
              <a:rPr lang="cs-CZ" b="1" dirty="0" smtClean="0"/>
              <a:t>konkretizovat a specifikovat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>
                <a:solidFill>
                  <a:schemeClr val="accent1">
                    <a:lumMod val="75000"/>
                  </a:schemeClr>
                </a:solidFill>
              </a:rPr>
              <a:t>Příklady doporučení</a:t>
            </a:r>
            <a:endParaRPr lang="en-GB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Zástupný symbol pro obsah 9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Sociální partneři by se měli podílet na </a:t>
            </a:r>
            <a:r>
              <a:rPr lang="cs-CZ" b="1" dirty="0" smtClean="0"/>
              <a:t>zvýšení finanční gramotnosti a povědomí o důchodových právech a systému s cílem podpory odpovědné přípravy na plánované ukončení kariéry a ekonomické motivace k prodloužení aktivního života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 descr="Paris 0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11761" y="3501008"/>
            <a:ext cx="3960440" cy="2970330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/>
          </a:bodyPr>
          <a:lstStyle/>
          <a:p>
            <a:r>
              <a:rPr lang="cs-CZ" sz="4000" b="1" dirty="0" smtClean="0">
                <a:solidFill>
                  <a:schemeClr val="accent1">
                    <a:lumMod val="75000"/>
                  </a:schemeClr>
                </a:solidFill>
              </a:rPr>
              <a:t>Senior/</a:t>
            </a:r>
            <a:r>
              <a:rPr lang="cs-CZ" sz="4000" b="1" dirty="0" err="1" smtClean="0">
                <a:solidFill>
                  <a:schemeClr val="accent1">
                    <a:lumMod val="75000"/>
                  </a:schemeClr>
                </a:solidFill>
              </a:rPr>
              <a:t>ka</a:t>
            </a:r>
            <a:r>
              <a:rPr lang="cs-CZ" sz="4000" b="1" dirty="0" smtClean="0">
                <a:solidFill>
                  <a:schemeClr val="accent1">
                    <a:lumMod val="75000"/>
                  </a:schemeClr>
                </a:solidFill>
              </a:rPr>
              <a:t>…</a:t>
            </a:r>
            <a:endParaRPr lang="en-GB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Zástupný symbol pro obsah 3" descr="aged-barbie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79512" y="1052736"/>
            <a:ext cx="2735834" cy="1869364"/>
          </a:xfrm>
        </p:spPr>
      </p:pic>
      <p:pic>
        <p:nvPicPr>
          <p:cNvPr id="5" name="Obrázek 4" descr="aging_zoom_0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5976" y="1268760"/>
            <a:ext cx="4533900" cy="3048000"/>
          </a:xfrm>
          <a:prstGeom prst="rect">
            <a:avLst/>
          </a:prstGeom>
        </p:spPr>
      </p:pic>
      <p:pic>
        <p:nvPicPr>
          <p:cNvPr id="6" name="Obrázek 5" descr="Dove grey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27584" y="3645024"/>
            <a:ext cx="1960335" cy="2664296"/>
          </a:xfrm>
          <a:prstGeom prst="rect">
            <a:avLst/>
          </a:prstGeom>
        </p:spPr>
      </p:pic>
      <p:pic>
        <p:nvPicPr>
          <p:cNvPr id="7" name="Obrázek 6" descr="old young in mirror_source facebook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372200" y="3861048"/>
            <a:ext cx="2447553" cy="1468532"/>
          </a:xfrm>
          <a:prstGeom prst="rect">
            <a:avLst/>
          </a:prstGeom>
        </p:spPr>
      </p:pic>
      <p:pic>
        <p:nvPicPr>
          <p:cNvPr id="8" name="Obrázek 7" descr="PC babička v zahradě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932040" y="5157192"/>
            <a:ext cx="1828320" cy="1340768"/>
          </a:xfrm>
          <a:prstGeom prst="rect">
            <a:avLst/>
          </a:prstGeom>
        </p:spPr>
      </p:pic>
      <p:pic>
        <p:nvPicPr>
          <p:cNvPr id="10" name="Obrázek 9" descr="roberts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627784" y="1196752"/>
            <a:ext cx="2204864" cy="22048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4000" b="1" dirty="0" smtClean="0">
                <a:solidFill>
                  <a:schemeClr val="accent1">
                    <a:lumMod val="75000"/>
                  </a:schemeClr>
                </a:solidFill>
              </a:rPr>
              <a:t>Vnímané napětí mezi starými a mladými lidmi – „velké napětí“</a:t>
            </a:r>
            <a:endParaRPr lang="cs-CZ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201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0920" y="1916832"/>
            <a:ext cx="6121400" cy="368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ovéPole 5"/>
          <p:cNvSpPr txBox="1"/>
          <p:nvPr/>
        </p:nvSpPr>
        <p:spPr>
          <a:xfrm>
            <a:off x="755576" y="6165304"/>
            <a:ext cx="80648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 smtClean="0"/>
              <a:t>Zdroj: Průzkum kvality života v Evropě v roce 2012 (</a:t>
            </a:r>
            <a:r>
              <a:rPr lang="cs-CZ" sz="1200" dirty="0" err="1" smtClean="0"/>
              <a:t>Eurofound</a:t>
            </a:r>
            <a:r>
              <a:rPr lang="cs-CZ" sz="1200" dirty="0" smtClean="0"/>
              <a:t> , 2013)</a:t>
            </a:r>
            <a:endParaRPr lang="cs-CZ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4000" b="1" dirty="0" smtClean="0">
                <a:solidFill>
                  <a:schemeClr val="accent1">
                    <a:lumMod val="75000"/>
                  </a:schemeClr>
                </a:solidFill>
              </a:rPr>
              <a:t>Vnímané napětí mezi chudými a bohatými lidmi – „velké napětí“</a:t>
            </a:r>
            <a:endParaRPr lang="cs-CZ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211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2928" y="1988840"/>
            <a:ext cx="6121400" cy="368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ovéPole 4"/>
          <p:cNvSpPr txBox="1"/>
          <p:nvPr/>
        </p:nvSpPr>
        <p:spPr>
          <a:xfrm>
            <a:off x="683568" y="6392361"/>
            <a:ext cx="80648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 smtClean="0"/>
              <a:t>Zdroj: Průzkum kvality života v Evropě v roce 2012 (</a:t>
            </a:r>
            <a:r>
              <a:rPr lang="cs-CZ" sz="1200" dirty="0" err="1" smtClean="0"/>
              <a:t>Eurofound</a:t>
            </a:r>
            <a:r>
              <a:rPr lang="cs-CZ" sz="1200" dirty="0" smtClean="0"/>
              <a:t> , 2013)</a:t>
            </a:r>
            <a:endParaRPr lang="cs-CZ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>
                <a:solidFill>
                  <a:schemeClr val="accent1">
                    <a:lumMod val="75000"/>
                  </a:schemeClr>
                </a:solidFill>
              </a:rPr>
              <a:t>Negativní dopady stárnutí ??</a:t>
            </a:r>
            <a:endParaRPr lang="en-GB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26" name="Graf 5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12776"/>
            <a:ext cx="7992888" cy="5067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lum bright="-23000" contrast="38000"/>
          </a:blip>
          <a:srcRect/>
          <a:stretch>
            <a:fillRect/>
          </a:stretch>
        </p:blipFill>
        <p:spPr bwMode="auto">
          <a:xfrm>
            <a:off x="170752" y="2900362"/>
            <a:ext cx="8721728" cy="12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cs-CZ" dirty="0"/>
              <a:t>„</a:t>
            </a:r>
            <a:r>
              <a:rPr lang="cs-CZ" i="1" dirty="0"/>
              <a:t>Nejlepší způsob, jak předvídat budoucnost, </a:t>
            </a:r>
            <a:r>
              <a:rPr lang="cs-CZ" i="1" dirty="0" smtClean="0"/>
              <a:t>je vytvořit </a:t>
            </a:r>
            <a:r>
              <a:rPr lang="cs-CZ" i="1" dirty="0"/>
              <a:t>ji</a:t>
            </a:r>
            <a:r>
              <a:rPr lang="cs-CZ" dirty="0"/>
              <a:t>“ </a:t>
            </a:r>
          </a:p>
          <a:p>
            <a:pPr>
              <a:buFont typeface="Wingdings" pitchFamily="2" charset="2"/>
              <a:buNone/>
            </a:pPr>
            <a:r>
              <a:rPr lang="cs-CZ" dirty="0"/>
              <a:t>	(Peter </a:t>
            </a:r>
            <a:r>
              <a:rPr lang="cs-CZ" dirty="0" err="1"/>
              <a:t>Drucker</a:t>
            </a:r>
            <a:r>
              <a:rPr lang="cs-CZ" dirty="0"/>
              <a:t>)</a:t>
            </a:r>
          </a:p>
        </p:txBody>
      </p:sp>
      <p:pic>
        <p:nvPicPr>
          <p:cNvPr id="137220" name="Picture 4" descr="druck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72243" y="2828905"/>
            <a:ext cx="1820037" cy="20402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>
                <a:solidFill>
                  <a:schemeClr val="accent1">
                    <a:lumMod val="75000"/>
                  </a:schemeClr>
                </a:solidFill>
              </a:rPr>
              <a:t>Otázky? Výzvy? </a:t>
            </a:r>
            <a:endParaRPr lang="en-GB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5058" name="Picture 2" descr="C:\Documents and Settings\Asus\Dokumenty\Konference\ZZ_creative resources\misunderstanding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195512" y="1762919"/>
            <a:ext cx="4752975" cy="4200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>
                <a:solidFill>
                  <a:schemeClr val="accent1">
                    <a:lumMod val="75000"/>
                  </a:schemeClr>
                </a:solidFill>
              </a:rPr>
              <a:t>Děkujeme za pozornost!</a:t>
            </a:r>
            <a:endParaRPr lang="en-GB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772816"/>
            <a:ext cx="2809875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ovéPole 5"/>
          <p:cNvSpPr txBox="1"/>
          <p:nvPr/>
        </p:nvSpPr>
        <p:spPr>
          <a:xfrm>
            <a:off x="4355976" y="1916832"/>
            <a:ext cx="4104456" cy="1754326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cs-CZ" u="sng" dirty="0" smtClean="0"/>
              <a:t>Prezentace vychází z publikace:</a:t>
            </a:r>
          </a:p>
          <a:p>
            <a:r>
              <a:rPr lang="cs-CZ" dirty="0" smtClean="0"/>
              <a:t>Vidovićová, L., </a:t>
            </a:r>
            <a:r>
              <a:rPr lang="cs-CZ" dirty="0" err="1" smtClean="0"/>
              <a:t>Wija</a:t>
            </a:r>
            <a:r>
              <a:rPr lang="cs-CZ" dirty="0" smtClean="0"/>
              <a:t>, P. a kol. 2015. „Pracovní dlouhověkost: východiska, příležitosti a výzvy.“ Praha: Konfederace zaměstnavatelských a podnikatelských svazů ČR. ISBN978-80-260-7988-0</a:t>
            </a:r>
            <a:endParaRPr lang="en-GB" dirty="0"/>
          </a:p>
        </p:txBody>
      </p:sp>
      <p:sp>
        <p:nvSpPr>
          <p:cNvPr id="5" name="TextovéPole 4"/>
          <p:cNvSpPr txBox="1"/>
          <p:nvPr/>
        </p:nvSpPr>
        <p:spPr>
          <a:xfrm>
            <a:off x="4283968" y="3861048"/>
            <a:ext cx="410394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b="1" dirty="0" smtClean="0"/>
              <a:t>Kontakt: </a:t>
            </a:r>
          </a:p>
          <a:p>
            <a:pPr algn="ctr"/>
            <a:endParaRPr lang="cs-CZ" dirty="0" smtClean="0">
              <a:hlinkClick r:id="rId3"/>
            </a:endParaRPr>
          </a:p>
          <a:p>
            <a:pPr algn="ctr"/>
            <a:r>
              <a:rPr lang="cs-CZ" dirty="0" err="1" smtClean="0">
                <a:hlinkClick r:id="rId3"/>
              </a:rPr>
              <a:t>petr.wija</a:t>
            </a:r>
            <a:r>
              <a:rPr lang="cs-CZ" dirty="0" smtClean="0">
                <a:hlinkClick r:id="rId3"/>
              </a:rPr>
              <a:t>@</a:t>
            </a:r>
            <a:r>
              <a:rPr lang="cs-CZ" dirty="0" err="1" smtClean="0">
                <a:hlinkClick r:id="rId3"/>
              </a:rPr>
              <a:t>gmail.com</a:t>
            </a:r>
            <a:r>
              <a:rPr lang="cs-CZ" dirty="0" smtClean="0"/>
              <a:t> </a:t>
            </a:r>
            <a:r>
              <a:rPr lang="cs-CZ" dirty="0" err="1" smtClean="0">
                <a:hlinkClick r:id="rId4"/>
              </a:rPr>
              <a:t>lucie.vidovicova</a:t>
            </a:r>
            <a:r>
              <a:rPr lang="cs-CZ" dirty="0" smtClean="0">
                <a:hlinkClick r:id="rId4"/>
              </a:rPr>
              <a:t>@seznam.</a:t>
            </a:r>
            <a:r>
              <a:rPr lang="cs-CZ" dirty="0" err="1" smtClean="0">
                <a:hlinkClick r:id="rId4"/>
              </a:rPr>
              <a:t>cz</a:t>
            </a:r>
            <a:endParaRPr lang="cs-CZ" dirty="0" smtClean="0"/>
          </a:p>
          <a:p>
            <a:pPr algn="ctr"/>
            <a:r>
              <a:rPr lang="en-GB" dirty="0" smtClean="0">
                <a:hlinkClick r:id="rId5"/>
              </a:rPr>
              <a:t>http://is.muni.cz/osoba/11638</a:t>
            </a:r>
            <a:r>
              <a:rPr lang="cs-CZ" smtClean="0"/>
              <a:t> 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>
            <a:noAutofit/>
          </a:bodyPr>
          <a:lstStyle/>
          <a:p>
            <a:r>
              <a:rPr lang="cs-CZ" sz="4000" b="1" dirty="0" smtClean="0">
                <a:solidFill>
                  <a:schemeClr val="accent1">
                    <a:lumMod val="75000"/>
                  </a:schemeClr>
                </a:solidFill>
              </a:rPr>
              <a:t>O kom mluvíme - heterogenita</a:t>
            </a:r>
            <a:endParaRPr lang="en-GB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Pohlaví</a:t>
            </a:r>
          </a:p>
          <a:p>
            <a:r>
              <a:rPr lang="cs-CZ" dirty="0" smtClean="0"/>
              <a:t>SES (socioekonomický status)</a:t>
            </a:r>
          </a:p>
          <a:p>
            <a:r>
              <a:rPr lang="cs-CZ" dirty="0" smtClean="0"/>
              <a:t>Vzdělání</a:t>
            </a:r>
          </a:p>
          <a:p>
            <a:r>
              <a:rPr lang="cs-CZ" dirty="0" smtClean="0"/>
              <a:t>Kvalita zdraví</a:t>
            </a:r>
          </a:p>
          <a:p>
            <a:r>
              <a:rPr lang="cs-CZ" dirty="0" smtClean="0"/>
              <a:t>Funkční dovednosti</a:t>
            </a:r>
          </a:p>
          <a:p>
            <a:r>
              <a:rPr lang="cs-CZ" dirty="0" smtClean="0"/>
              <a:t>Úroveň kompetencí (gramotnosti - </a:t>
            </a:r>
            <a:r>
              <a:rPr lang="cs-CZ" sz="2600" dirty="0" smtClean="0"/>
              <a:t>finanční, funkční, zdravotní, gerontologická, atd.)</a:t>
            </a:r>
            <a:endParaRPr lang="en-GB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Územní </a:t>
            </a:r>
            <a:r>
              <a:rPr lang="cs-CZ" dirty="0" err="1" smtClean="0"/>
              <a:t>diverzita</a:t>
            </a:r>
            <a:r>
              <a:rPr lang="cs-CZ" dirty="0" smtClean="0"/>
              <a:t> (kraje, regiony, obce)</a:t>
            </a:r>
          </a:p>
          <a:p>
            <a:r>
              <a:rPr lang="cs-CZ" dirty="0" smtClean="0"/>
              <a:t>Rozvinuté regiony / vnitřní periferie</a:t>
            </a:r>
          </a:p>
          <a:p>
            <a:r>
              <a:rPr lang="cs-CZ" dirty="0" smtClean="0"/>
              <a:t>Města/vesnice</a:t>
            </a:r>
          </a:p>
          <a:p>
            <a:r>
              <a:rPr lang="cs-CZ" dirty="0" smtClean="0"/>
              <a:t>Sektory/ odvětví</a:t>
            </a:r>
          </a:p>
          <a:p>
            <a:r>
              <a:rPr lang="cs-CZ" dirty="0" smtClean="0"/>
              <a:t>Velikost/typ zaměstnavatele</a:t>
            </a:r>
          </a:p>
          <a:p>
            <a:r>
              <a:rPr lang="cs-CZ" dirty="0" smtClean="0"/>
              <a:t>Pracovní podmínky</a:t>
            </a:r>
          </a:p>
          <a:p>
            <a:r>
              <a:rPr lang="cs-CZ" dirty="0" smtClean="0"/>
              <a:t>a jiné …</a:t>
            </a:r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</p:spPr>
        <p:txBody>
          <a:bodyPr>
            <a:normAutofit/>
          </a:bodyPr>
          <a:lstStyle/>
          <a:p>
            <a:r>
              <a:rPr lang="cs-CZ" sz="4000" b="1" dirty="0" smtClean="0">
                <a:solidFill>
                  <a:schemeClr val="accent1">
                    <a:lumMod val="75000"/>
                  </a:schemeClr>
                </a:solidFill>
              </a:rPr>
              <a:t>Není jednoduché být dnes seniorem</a:t>
            </a: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…</a:t>
            </a:r>
            <a:endParaRPr lang="en-US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4034" name="Picture 2" descr="C:\Documents and Settings\Asus\Local Settings\Temporary Internet Files\Content.IE5\U42TIF8E\MC900229881[1].wmf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2996952"/>
            <a:ext cx="1806854" cy="1605686"/>
          </a:xfrm>
          <a:prstGeom prst="rect">
            <a:avLst/>
          </a:prstGeom>
          <a:noFill/>
        </p:spPr>
      </p:pic>
      <p:sp>
        <p:nvSpPr>
          <p:cNvPr id="9" name="Zaoblený obdélníkový popisek 8"/>
          <p:cNvSpPr/>
          <p:nvPr/>
        </p:nvSpPr>
        <p:spPr>
          <a:xfrm>
            <a:off x="2699792" y="2924944"/>
            <a:ext cx="1008112" cy="612648"/>
          </a:xfrm>
          <a:prstGeom prst="wedgeRoundRectCallout">
            <a:avLst>
              <a:gd name="adj1" fmla="val -129454"/>
              <a:gd name="adj2" fmla="val -8932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000" dirty="0" smtClean="0"/>
              <a:t>pracuj</a:t>
            </a:r>
            <a:r>
              <a:rPr lang="en-US" sz="2000" dirty="0" smtClean="0"/>
              <a:t>!</a:t>
            </a:r>
            <a:endParaRPr lang="en-US" sz="2000" dirty="0"/>
          </a:p>
        </p:txBody>
      </p:sp>
      <p:sp>
        <p:nvSpPr>
          <p:cNvPr id="10" name="Zaoblený obdélníkový popisek 9"/>
          <p:cNvSpPr/>
          <p:nvPr/>
        </p:nvSpPr>
        <p:spPr>
          <a:xfrm>
            <a:off x="5220072" y="2492896"/>
            <a:ext cx="1512168" cy="612648"/>
          </a:xfrm>
          <a:prstGeom prst="wedgeRoundRectCallout">
            <a:avLst>
              <a:gd name="adj1" fmla="val 112405"/>
              <a:gd name="adj2" fmla="val -8675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000" dirty="0" smtClean="0"/>
              <a:t>přispívej</a:t>
            </a:r>
            <a:r>
              <a:rPr lang="en-US" sz="2000" dirty="0" smtClean="0"/>
              <a:t>!</a:t>
            </a:r>
            <a:endParaRPr lang="en-US" sz="2000" dirty="0"/>
          </a:p>
        </p:txBody>
      </p:sp>
      <p:sp>
        <p:nvSpPr>
          <p:cNvPr id="11" name="Zaoblený obdélníkový popisek 10"/>
          <p:cNvSpPr/>
          <p:nvPr/>
        </p:nvSpPr>
        <p:spPr>
          <a:xfrm>
            <a:off x="5724128" y="3429000"/>
            <a:ext cx="1800200" cy="612648"/>
          </a:xfrm>
          <a:prstGeom prst="wedgeRoundRectCallout">
            <a:avLst>
              <a:gd name="adj1" fmla="val 93895"/>
              <a:gd name="adj2" fmla="val -5329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uvolni místo</a:t>
            </a:r>
            <a:r>
              <a:rPr lang="en-US" dirty="0" smtClean="0"/>
              <a:t>!</a:t>
            </a:r>
            <a:endParaRPr lang="en-US" dirty="0"/>
          </a:p>
        </p:txBody>
      </p:sp>
      <p:sp>
        <p:nvSpPr>
          <p:cNvPr id="12" name="Zaoblený obdélníkový popisek 11"/>
          <p:cNvSpPr/>
          <p:nvPr/>
        </p:nvSpPr>
        <p:spPr>
          <a:xfrm>
            <a:off x="3707904" y="1988840"/>
            <a:ext cx="1080120" cy="648072"/>
          </a:xfrm>
          <a:prstGeom prst="wedgeRoundRectCallout">
            <a:avLst>
              <a:gd name="adj1" fmla="val -119109"/>
              <a:gd name="adj2" fmla="val -2756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000" dirty="0" smtClean="0"/>
              <a:t>uč se!</a:t>
            </a:r>
            <a:endParaRPr lang="en-US" sz="2000" dirty="0"/>
          </a:p>
        </p:txBody>
      </p:sp>
      <p:sp>
        <p:nvSpPr>
          <p:cNvPr id="13" name="Zaoblený obdélníkový popisek 12"/>
          <p:cNvSpPr/>
          <p:nvPr/>
        </p:nvSpPr>
        <p:spPr>
          <a:xfrm>
            <a:off x="2411760" y="4149080"/>
            <a:ext cx="914400" cy="612648"/>
          </a:xfrm>
          <a:prstGeom prst="wedgeRoundRectCallout">
            <a:avLst>
              <a:gd name="adj1" fmla="val -103591"/>
              <a:gd name="adj2" fmla="val -3786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000" dirty="0" smtClean="0"/>
              <a:t>pečuj</a:t>
            </a:r>
            <a:r>
              <a:rPr lang="en-US" dirty="0" smtClean="0"/>
              <a:t>!</a:t>
            </a:r>
            <a:endParaRPr lang="en-US" dirty="0"/>
          </a:p>
        </p:txBody>
      </p:sp>
      <p:sp>
        <p:nvSpPr>
          <p:cNvPr id="14" name="Zaoblený obdélníkový popisek 13"/>
          <p:cNvSpPr/>
          <p:nvPr/>
        </p:nvSpPr>
        <p:spPr>
          <a:xfrm>
            <a:off x="5436096" y="4293096"/>
            <a:ext cx="1584176" cy="576064"/>
          </a:xfrm>
          <a:prstGeom prst="wedgeRoundRectCallout">
            <a:avLst>
              <a:gd name="adj1" fmla="val 93592"/>
              <a:gd name="adj2" fmla="val 6650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000" dirty="0" smtClean="0"/>
              <a:t>buď aktivní</a:t>
            </a:r>
            <a:r>
              <a:rPr lang="en-US" sz="2000" dirty="0" smtClean="0"/>
              <a:t>!</a:t>
            </a:r>
            <a:endParaRPr lang="en-US" sz="2000" dirty="0"/>
          </a:p>
        </p:txBody>
      </p:sp>
      <p:sp>
        <p:nvSpPr>
          <p:cNvPr id="15" name="Zaoblený obdélníkový popisek 14"/>
          <p:cNvSpPr/>
          <p:nvPr/>
        </p:nvSpPr>
        <p:spPr>
          <a:xfrm>
            <a:off x="4788024" y="5157192"/>
            <a:ext cx="1584176" cy="576064"/>
          </a:xfrm>
          <a:prstGeom prst="wedgeRoundRectCallout">
            <a:avLst>
              <a:gd name="adj1" fmla="val 83640"/>
              <a:gd name="adj2" fmla="val 11029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000" dirty="0" err="1" smtClean="0"/>
              <a:t>dobrovolnič</a:t>
            </a:r>
            <a:r>
              <a:rPr lang="en-US" sz="2000" dirty="0" smtClean="0"/>
              <a:t>!</a:t>
            </a:r>
            <a:endParaRPr lang="en-US" sz="2000" dirty="0"/>
          </a:p>
        </p:txBody>
      </p:sp>
      <p:sp>
        <p:nvSpPr>
          <p:cNvPr id="16" name="Zaoblený obdélníkový popisek 15"/>
          <p:cNvSpPr/>
          <p:nvPr/>
        </p:nvSpPr>
        <p:spPr>
          <a:xfrm>
            <a:off x="2915816" y="4869160"/>
            <a:ext cx="1440160" cy="504056"/>
          </a:xfrm>
          <a:prstGeom prst="wedgeRoundRectCallout">
            <a:avLst>
              <a:gd name="adj1" fmla="val -81561"/>
              <a:gd name="adj2" fmla="val 13218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odvaž se</a:t>
            </a:r>
            <a:r>
              <a:rPr lang="en-US" dirty="0" smtClean="0"/>
              <a:t>!</a:t>
            </a:r>
            <a:endParaRPr lang="en-US" dirty="0"/>
          </a:p>
        </p:txBody>
      </p:sp>
      <p:pic>
        <p:nvPicPr>
          <p:cNvPr id="44039" name="Picture 7" descr="C:\Documents and Settings\Asus\Local Settings\Temporary Internet Files\Content.IE5\LNFDTR28\MC900239201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2123728" y="1124744"/>
            <a:ext cx="958433" cy="1368152"/>
          </a:xfrm>
          <a:prstGeom prst="rect">
            <a:avLst/>
          </a:prstGeom>
          <a:noFill/>
        </p:spPr>
      </p:pic>
      <p:pic>
        <p:nvPicPr>
          <p:cNvPr id="18" name="Picture 7" descr="C:\Documents and Settings\Asus\Local Settings\Temporary Internet Files\Content.IE5\LNFDTR28\MC900239201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1196752"/>
            <a:ext cx="1021279" cy="1368152"/>
          </a:xfrm>
          <a:prstGeom prst="rect">
            <a:avLst/>
          </a:prstGeom>
          <a:noFill/>
        </p:spPr>
      </p:pic>
      <p:pic>
        <p:nvPicPr>
          <p:cNvPr id="19" name="Picture 7" descr="C:\Documents and Settings\Asus\Local Settings\Temporary Internet Files\Content.IE5\LNFDTR28\MC900239201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1187623" y="1700808"/>
            <a:ext cx="807101" cy="1152128"/>
          </a:xfrm>
          <a:prstGeom prst="rect">
            <a:avLst/>
          </a:prstGeom>
          <a:noFill/>
        </p:spPr>
      </p:pic>
      <p:pic>
        <p:nvPicPr>
          <p:cNvPr id="20" name="Picture 7" descr="C:\Documents and Settings\Asus\Local Settings\Temporary Internet Files\Content.IE5\LNFDTR28\MC900239201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1259632" y="4725144"/>
            <a:ext cx="958433" cy="1368152"/>
          </a:xfrm>
          <a:prstGeom prst="rect">
            <a:avLst/>
          </a:prstGeom>
          <a:noFill/>
        </p:spPr>
      </p:pic>
      <p:pic>
        <p:nvPicPr>
          <p:cNvPr id="21" name="Picture 7" descr="C:\Documents and Settings\Asus\Local Settings\Temporary Internet Files\Content.IE5\LNFDTR28\MC900239201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1043608" y="3212976"/>
            <a:ext cx="958433" cy="1368152"/>
          </a:xfrm>
          <a:prstGeom prst="rect">
            <a:avLst/>
          </a:prstGeom>
          <a:noFill/>
        </p:spPr>
      </p:pic>
      <p:pic>
        <p:nvPicPr>
          <p:cNvPr id="22" name="Picture 7" descr="C:\Documents and Settings\Asus\Local Settings\Temporary Internet Files\Content.IE5\LNFDTR28\MC900239201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980728"/>
            <a:ext cx="1021279" cy="1368152"/>
          </a:xfrm>
          <a:prstGeom prst="rect">
            <a:avLst/>
          </a:prstGeom>
          <a:noFill/>
        </p:spPr>
      </p:pic>
      <p:pic>
        <p:nvPicPr>
          <p:cNvPr id="23" name="Picture 7" descr="C:\Documents and Settings\Asus\Local Settings\Temporary Internet Files\Content.IE5\LNFDTR28\MC900239201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22721" y="2420888"/>
            <a:ext cx="1021279" cy="1368152"/>
          </a:xfrm>
          <a:prstGeom prst="rect">
            <a:avLst/>
          </a:prstGeom>
          <a:noFill/>
        </p:spPr>
      </p:pic>
      <p:pic>
        <p:nvPicPr>
          <p:cNvPr id="24" name="Picture 7" descr="C:\Documents and Settings\Asus\Local Settings\Temporary Internet Files\Content.IE5\LNFDTR28\MC900239201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84368" y="4149080"/>
            <a:ext cx="1021279" cy="1368152"/>
          </a:xfrm>
          <a:prstGeom prst="rect">
            <a:avLst/>
          </a:prstGeom>
          <a:noFill/>
        </p:spPr>
      </p:pic>
      <p:pic>
        <p:nvPicPr>
          <p:cNvPr id="25" name="Picture 7" descr="C:\Documents and Settings\Asus\Local Settings\Temporary Internet Files\Content.IE5\LNFDTR28\MC900239201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5085184"/>
            <a:ext cx="1021279" cy="13681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bg1"/>
                </a:solidFill>
              </a:rPr>
              <a:t>Demografická východiska a projekce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Urbanistický">
  <a:themeElements>
    <a:clrScheme name="Urbanistický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istický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istický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1281</TotalTime>
  <Words>2043</Words>
  <Application>Microsoft Office PowerPoint</Application>
  <PresentationFormat>Předvádění na obrazovce (4:3)</PresentationFormat>
  <Paragraphs>227</Paragraphs>
  <Slides>66</Slides>
  <Notes>6</Notes>
  <HiddenSlides>2</HiddenSlides>
  <MMClips>0</MMClips>
  <ScaleCrop>false</ScaleCrop>
  <HeadingPairs>
    <vt:vector size="4" baseType="variant">
      <vt:variant>
        <vt:lpstr>Motiv</vt:lpstr>
      </vt:variant>
      <vt:variant>
        <vt:i4>5</vt:i4>
      </vt:variant>
      <vt:variant>
        <vt:lpstr>Nadpisy snímků</vt:lpstr>
      </vt:variant>
      <vt:variant>
        <vt:i4>66</vt:i4>
      </vt:variant>
    </vt:vector>
  </HeadingPairs>
  <TitlesOfParts>
    <vt:vector size="71" baseType="lpstr">
      <vt:lpstr>Motiv sady Office</vt:lpstr>
      <vt:lpstr>2_Urbanistický</vt:lpstr>
      <vt:lpstr>1_Motiv sady Office</vt:lpstr>
      <vt:lpstr>2_Motiv sady Office</vt:lpstr>
      <vt:lpstr>3_Motiv sady Office</vt:lpstr>
      <vt:lpstr>Předpoklady prodloužení  pracovního života - příležitosti a limity -</vt:lpstr>
      <vt:lpstr>Snímek 2</vt:lpstr>
      <vt:lpstr>Struktura publikace</vt:lpstr>
      <vt:lpstr>Stárnutí české populace /  demografická změna</vt:lpstr>
      <vt:lpstr>Věk jako faktor na trhu práce</vt:lpstr>
      <vt:lpstr>Senior/ka…</vt:lpstr>
      <vt:lpstr>O kom mluvíme - heterogenita</vt:lpstr>
      <vt:lpstr>Není jednoduché být dnes seniorem…</vt:lpstr>
      <vt:lpstr>Demografická východiska a projekce</vt:lpstr>
      <vt:lpstr>Změna počtu obyvatel  2013 - 2050</vt:lpstr>
      <vt:lpstr>Změna počtu obyvatel  2013 - 2050</vt:lpstr>
      <vt:lpstr>Změna počtu obyvatel  2013 - 2050</vt:lpstr>
      <vt:lpstr>Stárnutí seniorů – „double ageing“ a dlouhověkost („longevity“)</vt:lpstr>
      <vt:lpstr>Projekce změny počtu obyvatel</vt:lpstr>
      <vt:lpstr>Průměrná roční změna obyvatelstva, regiony soudržnosti (NUTS II), 1992-2012 (%)</vt:lpstr>
      <vt:lpstr>Demografická východiska</vt:lpstr>
      <vt:lpstr>Demografická východiska</vt:lpstr>
      <vt:lpstr>Pracovní trh včera, dnes a zítra</vt:lpstr>
      <vt:lpstr>Pracovní trh včera, dnes a zítra</vt:lpstr>
      <vt:lpstr>Pracovní trh včera, dnes a zítra</vt:lpstr>
      <vt:lpstr>Zaměstnanost 55-64</vt:lpstr>
      <vt:lpstr>Zaměstnanost 55-64</vt:lpstr>
      <vt:lpstr>Za vším hledej ženu…</vt:lpstr>
      <vt:lpstr>Částečné úvazky</vt:lpstr>
      <vt:lpstr>Podíl částečných úvazků</vt:lpstr>
      <vt:lpstr>„Částečný“ problém dobrovolnosti?</vt:lpstr>
      <vt:lpstr>Nezaměstnanost 50 plus</vt:lpstr>
      <vt:lpstr>Nezaměstnanost 50 plus z územního hlediska</vt:lpstr>
      <vt:lpstr>Nezaměstnanost 50 plus</vt:lpstr>
      <vt:lpstr>Nezaměstnanost 50 plus</vt:lpstr>
      <vt:lpstr>Nezaměstnanost 50 plus v krajích (2003-13)</vt:lpstr>
      <vt:lpstr>Věk jako faktor na trhu práce</vt:lpstr>
      <vt:lpstr>Diskriminace podle…</vt:lpstr>
      <vt:lpstr>Věk jako faktor na trhu práce</vt:lpstr>
      <vt:lpstr>Věk jako faktor na trhu práce</vt:lpstr>
      <vt:lpstr>Věk jako faktor na trhu práce</vt:lpstr>
      <vt:lpstr>Zdraví na trhu práce</vt:lpstr>
      <vt:lpstr>Snímek 38</vt:lpstr>
      <vt:lpstr>Snímek 39</vt:lpstr>
      <vt:lpstr>Zdraví a práceschopnost</vt:lpstr>
      <vt:lpstr>Průměrné trvání pracovní neschopnosti podle věku</vt:lpstr>
      <vt:lpstr>Zdraví a trh práce</vt:lpstr>
      <vt:lpstr>Zdraví a trh práce</vt:lpstr>
      <vt:lpstr>Celoživotní vzdělávání</vt:lpstr>
      <vt:lpstr>Učení a vzdělávání</vt:lpstr>
      <vt:lpstr>Účast na (ne)formálním vzdělávání 25-64 (%)</vt:lpstr>
      <vt:lpstr>Absolventi vysokých škol (ISCED 5A + 6)  podle oborů studia 2003-2013</vt:lpstr>
      <vt:lpstr>Soulad zaměstnání a pečovatelské role</vt:lpstr>
      <vt:lpstr>Vazby formální a neformální péče</vt:lpstr>
      <vt:lpstr>Neformální péče</vt:lpstr>
      <vt:lpstr>Soulad zaměstnání a péče</vt:lpstr>
      <vt:lpstr>POZVÁNKA na seminář Jak lépe podporovat pečující? (25. června 2015)</vt:lpstr>
      <vt:lpstr>Snímek 53</vt:lpstr>
      <vt:lpstr>Snímek 54</vt:lpstr>
      <vt:lpstr>Shrnutí</vt:lpstr>
      <vt:lpstr>Předpoklady prodloužení pracovního života - příležitosti a limity -</vt:lpstr>
      <vt:lpstr>Příklady doporučení</vt:lpstr>
      <vt:lpstr>Příklady doporučení</vt:lpstr>
      <vt:lpstr>Příklady doporučení</vt:lpstr>
      <vt:lpstr>Vnímané napětí mezi starými a mladými lidmi – „velké napětí“</vt:lpstr>
      <vt:lpstr>Vnímané napětí mezi chudými a bohatými lidmi – „velké napětí“</vt:lpstr>
      <vt:lpstr>Negativní dopady stárnutí ??</vt:lpstr>
      <vt:lpstr>Snímek 63</vt:lpstr>
      <vt:lpstr>Snímek 64</vt:lpstr>
      <vt:lpstr>Otázky? Výzvy? </vt:lpstr>
      <vt:lpstr>Děkujeme za pozornost!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Předpoklady prodloužení  pracovního života - příležitosti a limity -</dc:title>
  <dc:creator>Anonym</dc:creator>
  <cp:lastModifiedBy>Jan Zikeš</cp:lastModifiedBy>
  <cp:revision>371</cp:revision>
  <dcterms:created xsi:type="dcterms:W3CDTF">2015-05-07T20:27:54Z</dcterms:created>
  <dcterms:modified xsi:type="dcterms:W3CDTF">2015-06-18T08:27:00Z</dcterms:modified>
</cp:coreProperties>
</file>