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67" r:id="rId3"/>
    <p:sldId id="305" r:id="rId4"/>
    <p:sldId id="39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1" r:id="rId15"/>
    <p:sldId id="310" r:id="rId16"/>
    <p:sldId id="318" r:id="rId17"/>
    <p:sldId id="319" r:id="rId18"/>
    <p:sldId id="356" r:id="rId19"/>
    <p:sldId id="370" r:id="rId20"/>
    <p:sldId id="358" r:id="rId21"/>
    <p:sldId id="369" r:id="rId22"/>
    <p:sldId id="380" r:id="rId23"/>
    <p:sldId id="355" r:id="rId24"/>
    <p:sldId id="359" r:id="rId25"/>
    <p:sldId id="372" r:id="rId26"/>
    <p:sldId id="373" r:id="rId27"/>
    <p:sldId id="374" r:id="rId28"/>
    <p:sldId id="288" r:id="rId29"/>
  </p:sldIdLst>
  <p:sldSz cx="9144000" cy="6858000" type="screen4x3"/>
  <p:notesSz cx="6858000" cy="994568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75" d="100"/>
          <a:sy n="75" d="100"/>
        </p:scale>
        <p:origin x="-1248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58" y="-78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B0AC6F-EFAD-47CD-83FF-1895235B0B18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761E5-C25C-49DA-9722-F98F98F0C0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6392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DB543-FC0A-4BBA-AA6B-7D369191EA32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7C639-7696-4D41-B77E-DB7F979F98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8373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7C639-7696-4D41-B77E-DB7F979F98C8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8835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39744" y="692697"/>
            <a:ext cx="2057400" cy="576064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67544" y="692697"/>
            <a:ext cx="6019800" cy="576064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16832"/>
            <a:ext cx="8219256" cy="453650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536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16832"/>
            <a:ext cx="4038600" cy="4536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7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7544" y="2564904"/>
            <a:ext cx="4040188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55369" y="19168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55369" y="2564904"/>
            <a:ext cx="4041775" cy="3879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datum 3"/>
          <p:cNvSpPr>
            <a:spLocks noGrp="1"/>
          </p:cNvSpPr>
          <p:nvPr>
            <p:ph type="dt" sz="half" idx="11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9" name="Zástupný symbol pro zápatí 4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8046" y="692696"/>
            <a:ext cx="3008313" cy="10900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35896" y="692696"/>
            <a:ext cx="5111750" cy="57811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18046" y="1782738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7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7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93" r="-5493"/>
          <a:stretch/>
        </p:blipFill>
        <p:spPr bwMode="auto">
          <a:xfrm>
            <a:off x="201" y="683"/>
            <a:ext cx="9143999" cy="84070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FA35-CD8C-48CE-A219-9CE1E9887E5A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EB277-2C8C-4686-9C57-A065F6F8E79F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7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1484785"/>
            <a:ext cx="8496944" cy="2761306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cs-CZ" sz="3600" b="1" i="1" dirty="0" smtClean="0"/>
              <a:t>SPOLEČNÝM </a:t>
            </a:r>
            <a:r>
              <a:rPr lang="cs-CZ" sz="3600" b="1" i="1" dirty="0" smtClean="0"/>
              <a:t>POSTUPEM</a:t>
            </a:r>
            <a:br>
              <a:rPr lang="cs-CZ" sz="3600" b="1" i="1" dirty="0" smtClean="0"/>
            </a:br>
            <a:r>
              <a:rPr lang="cs-CZ" sz="3600" b="1" i="1" dirty="0" smtClean="0"/>
              <a:t> SOCIÁLNÍCH PARTNERŮ </a:t>
            </a:r>
            <a:br>
              <a:rPr lang="cs-CZ" sz="3600" b="1" i="1" dirty="0" smtClean="0"/>
            </a:br>
            <a:r>
              <a:rPr lang="cs-CZ" sz="3600" b="1" i="1" dirty="0" smtClean="0"/>
              <a:t>K PŘÍPRAVĚ ODVĚTVÍ </a:t>
            </a:r>
            <a:br>
              <a:rPr lang="cs-CZ" sz="3600" b="1" i="1" dirty="0" smtClean="0"/>
            </a:br>
            <a:r>
              <a:rPr lang="cs-CZ" sz="3600" b="1" i="1" dirty="0" smtClean="0"/>
              <a:t>NA ZMĚNY </a:t>
            </a:r>
            <a:r>
              <a:rPr lang="cs-CZ" sz="3600" b="1" i="1" dirty="0" smtClean="0"/>
              <a:t>DŮCHODOVÉHO SYSTÉMU</a:t>
            </a:r>
            <a:br>
              <a:rPr lang="cs-CZ" sz="3600" b="1" i="1" dirty="0" smtClean="0"/>
            </a:br>
            <a:r>
              <a:rPr lang="cs-CZ" sz="3600" b="1" i="1" dirty="0"/>
              <a:t/>
            </a:r>
            <a:br>
              <a:rPr lang="cs-CZ" sz="3600" b="1" i="1" dirty="0"/>
            </a:br>
            <a:r>
              <a:rPr lang="cs-CZ" sz="3600" b="1" i="1" dirty="0" smtClean="0"/>
              <a:t>platforma TEXTIL</a:t>
            </a:r>
            <a:r>
              <a:rPr lang="cs-CZ" sz="3600" b="1" i="1" dirty="0" smtClean="0"/>
              <a:t> </a:t>
            </a:r>
            <a:endParaRPr lang="cs-CZ" b="1" i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752600"/>
          </a:xfrm>
        </p:spPr>
        <p:txBody>
          <a:bodyPr>
            <a:normAutofit/>
          </a:bodyPr>
          <a:lstStyle/>
          <a:p>
            <a:endParaRPr lang="cs-CZ" dirty="0"/>
          </a:p>
          <a:p>
            <a:r>
              <a:rPr lang="cs-CZ" sz="2600" b="1" dirty="0" smtClean="0">
                <a:solidFill>
                  <a:srgbClr val="002060"/>
                </a:solidFill>
              </a:rPr>
              <a:t>Praha 17.6.2015</a:t>
            </a:r>
            <a:endParaRPr lang="cs-CZ" sz="2600" b="1" dirty="0" smtClean="0">
              <a:solidFill>
                <a:srgbClr val="002060"/>
              </a:solidFill>
            </a:endParaRPr>
          </a:p>
          <a:p>
            <a:endParaRPr lang="cs-CZ" b="1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10</a:t>
            </a:fld>
            <a:endParaRPr lang="cs-CZ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44" y="1196752"/>
            <a:ext cx="824249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2607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11</a:t>
            </a:fld>
            <a:endParaRPr lang="cs-CZ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50" y="1340768"/>
            <a:ext cx="8188989" cy="484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668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12</a:t>
            </a:fld>
            <a:endParaRPr lang="cs-CZ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0" y="1340768"/>
            <a:ext cx="8366946" cy="477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7137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13</a:t>
            </a:fld>
            <a:endParaRPr lang="cs-CZ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15" y="1340768"/>
            <a:ext cx="8365949" cy="478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10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zjištění z prognózy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Lze předpokládat, že počet zaměstnanců v TOP bude nejspíše mírně klesat a bude se zvyšovat průměrný věk zaměstnanců. Přitom je velmi pravděpodobné, že nabídka kvalifikovaných pracovních sil nebude dostatečná.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34412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PŘIPRAVIT ZMĚNY </a:t>
            </a:r>
            <a:br>
              <a:rPr lang="cs-CZ" b="1" dirty="0" smtClean="0"/>
            </a:br>
            <a:r>
              <a:rPr lang="cs-CZ" b="1" dirty="0" smtClean="0"/>
              <a:t>PRACOVNÍCH PODMÍNEK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060848"/>
            <a:ext cx="8219256" cy="4536504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Je </a:t>
            </a:r>
            <a:r>
              <a:rPr lang="cs-CZ" dirty="0" smtClean="0"/>
              <a:t>z </a:t>
            </a:r>
            <a:r>
              <a:rPr lang="cs-CZ" dirty="0"/>
              <a:t>celospolečenského hlediska žádoucí vytvořit takové </a:t>
            </a:r>
            <a:r>
              <a:rPr lang="cs-CZ" b="1" dirty="0" smtClean="0"/>
              <a:t>pracovní podmínky</a:t>
            </a:r>
            <a:r>
              <a:rPr lang="cs-CZ" dirty="0"/>
              <a:t>, aby co největší počet zaměstnanců mohl vykonávat své povolání plnohodnotně až </a:t>
            </a:r>
            <a:r>
              <a:rPr lang="cs-CZ" dirty="0" smtClean="0"/>
              <a:t>do skutečného </a:t>
            </a:r>
            <a:r>
              <a:rPr lang="cs-CZ" dirty="0"/>
              <a:t>nároku na starobní důchod.</a:t>
            </a:r>
          </a:p>
          <a:p>
            <a:r>
              <a:rPr lang="cs-CZ" dirty="0"/>
              <a:t>Tuto ambici mohou nejlépe naplnit zaměstnavatelé tím, že včas připraví ve svých firmách takové </a:t>
            </a:r>
            <a:r>
              <a:rPr lang="cs-CZ" b="1" dirty="0" smtClean="0"/>
              <a:t>změny pracovních </a:t>
            </a:r>
            <a:r>
              <a:rPr lang="cs-CZ" b="1" dirty="0"/>
              <a:t>podmínek</a:t>
            </a:r>
            <a:r>
              <a:rPr lang="cs-CZ" dirty="0"/>
              <a:t>, které umožní cílové skupině plnohodnotné pracovní zapojení až do odchodu </a:t>
            </a:r>
            <a:r>
              <a:rPr lang="cs-CZ" dirty="0" smtClean="0"/>
              <a:t>do starobního </a:t>
            </a:r>
            <a:r>
              <a:rPr lang="cs-CZ" dirty="0"/>
              <a:t>důchodu.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2353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cs-CZ" sz="3200" b="1" dirty="0" smtClean="0"/>
              <a:t>VYTVÁŘENÍ INFORMOVANÉHO PROSTŘEDÍ 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VE </a:t>
            </a:r>
            <a:r>
              <a:rPr lang="cs-CZ" sz="3200" b="1" dirty="0" smtClean="0"/>
              <a:t>FIRMÁCH A MEZI ZAMĚSTNANCI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060848"/>
            <a:ext cx="8219256" cy="4536504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Výběr zaměstnavatelů obsáhl zastoupení co nejvíce povolání a typových pozic v TOP</a:t>
            </a:r>
          </a:p>
          <a:p>
            <a:r>
              <a:rPr lang="cs-CZ" dirty="0" smtClean="0"/>
              <a:t>V průběhu rok 2014 bylo uspořádáno 25 seminářů pro firmy a 25 seminářů pro odborové organizace</a:t>
            </a:r>
          </a:p>
          <a:p>
            <a:r>
              <a:rPr lang="cs-CZ" dirty="0" smtClean="0"/>
              <a:t>Seminářů se zúčastnili rovněž vyšší a střední manažeři firem.</a:t>
            </a:r>
          </a:p>
          <a:p>
            <a:r>
              <a:rPr lang="cs-CZ" dirty="0" smtClean="0"/>
              <a:t>První série seminářů byla konána společně s odborovým svazem</a:t>
            </a:r>
          </a:p>
          <a:p>
            <a:r>
              <a:rPr lang="cs-CZ" dirty="0" smtClean="0"/>
              <a:t>Na semináře byly zváni zástupci z okolních malých a střední firem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2745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/>
          </a:bodyPr>
          <a:lstStyle/>
          <a:p>
            <a:r>
              <a:rPr lang="cs-CZ" sz="3200" b="1" dirty="0"/>
              <a:t>VYTVÁŘENÍ INFORMOVANÉHO PROSTŘEDÍ </a:t>
            </a: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200" b="1" dirty="0" smtClean="0"/>
              <a:t>VE </a:t>
            </a:r>
            <a:r>
              <a:rPr lang="cs-CZ" sz="3200" b="1" dirty="0"/>
              <a:t>FIRMÁCH A MEZI ZAMĚSTNANCI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060848"/>
            <a:ext cx="8219256" cy="453650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S představiteli  managementu firem zúčastněných na semináři byly uskutečněny </a:t>
            </a:r>
            <a:r>
              <a:rPr lang="cs-CZ" b="1" dirty="0" smtClean="0"/>
              <a:t>strukturované rozhovory </a:t>
            </a:r>
            <a:r>
              <a:rPr lang="cs-CZ" dirty="0" smtClean="0"/>
              <a:t>a vyplněny dotazníky podle jednotné osnovy</a:t>
            </a:r>
          </a:p>
          <a:p>
            <a:r>
              <a:rPr lang="cs-CZ" dirty="0" smtClean="0"/>
              <a:t>Stejná struktura otázek byla použita rovněž v </a:t>
            </a:r>
            <a:r>
              <a:rPr lang="cs-CZ" b="1" dirty="0" smtClean="0"/>
              <a:t>korespondenčním</a:t>
            </a:r>
            <a:r>
              <a:rPr lang="cs-CZ" dirty="0" smtClean="0"/>
              <a:t> strukturovaném dotazníku.</a:t>
            </a:r>
          </a:p>
          <a:p>
            <a:r>
              <a:rPr lang="cs-CZ" dirty="0" smtClean="0"/>
              <a:t>Výsledky diskusí na seminářích, výsledky strukturovaných rozhovorů a údaje z dotazníků byly zpracovány,  </a:t>
            </a:r>
            <a:r>
              <a:rPr lang="cs-CZ" b="1" dirty="0" smtClean="0"/>
              <a:t>vytvoří základ pro druhou etapu projektu</a:t>
            </a:r>
            <a:r>
              <a:rPr lang="cs-CZ" dirty="0" smtClean="0"/>
              <a:t>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3163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STATISTIKA SEMINÁŘŮ ATOK</a:t>
            </a:r>
            <a:endParaRPr lang="cs-CZ" sz="3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18</a:t>
            </a:fld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36" y="1916113"/>
            <a:ext cx="7448215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08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/>
              <a:t>PŘEHLED </a:t>
            </a:r>
            <a:r>
              <a:rPr lang="cs-CZ" sz="3600" dirty="0" smtClean="0"/>
              <a:t>54 FIREM</a:t>
            </a:r>
            <a:r>
              <a:rPr lang="cs-CZ" sz="3600" dirty="0"/>
              <a:t>, JEJICHŽ ZAMĚSTNANCI SE ZÚČASTNILI  NA SEMINÁŘÍCH  ATOK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19</a:t>
            </a:fld>
            <a:endParaRPr lang="cs-CZ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</p:nvPr>
        </p:nvGraphicFramePr>
        <p:xfrm>
          <a:off x="1061244" y="2470150"/>
          <a:ext cx="7010400" cy="3429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600"/>
                <a:gridCol w="1752600"/>
                <a:gridCol w="1752600"/>
                <a:gridCol w="1752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2g Lipov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Filogroup,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Koutný, spol.s.r.o.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SOTEX - Ginetex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Altex,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Glanzstoff,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Milan,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SPŠ Hronov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Ara Shoes,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Grund,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Mileta,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SPŠ textilní Liberec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Arch Chrast,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H+D,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Moděva Konice,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Stap,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Baťa,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Hapel,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Natur Comfort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Svitap JHJ,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Bčinová,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Hedva,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Nová Mosilana,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Technická univerzita Liberec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BiBo Shoes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Hybler,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Nyklíček,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Term,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Bodet a Horst,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Ilmodo,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Odetka,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Texsr, s.r.o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Borgers Cs.s.r.o.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Inotex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Otavan,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Tonak,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Calvi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Intercolor,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Papillons,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Toray,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Clutex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Interes,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Pletex,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TZÚ,s.p.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CNM textil,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Jopes,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Protetika Cz Plus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V - Style,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ČOKA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Juta,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Rezňák Zlín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Veba,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ČTPT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Knita, s.r.o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Rieter Cz,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Vesna,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Doppler,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Koftex,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S.Vácha - rukavice,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VÚB,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Evona,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Koh-i-noor,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SB Adforss Cz,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VÚTS,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Fare,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Koos,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Silk and Progress, s.r.o.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Wico, BGM,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Fibertex,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Kordárna, a.s.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effectLst/>
                        </a:rPr>
                        <a:t>Sintex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Z- Style.cz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676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sz="3200" b="1" dirty="0" smtClean="0"/>
              <a:t>JAK PŘIPRAVIT ODVĚTVÍ TOP NA PRODLUŽOVÁNÍ VĚKU ODCHODU DO DŮCHODU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844824"/>
            <a:ext cx="8219256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cs-CZ" sz="3600" dirty="0" smtClean="0"/>
          </a:p>
          <a:p>
            <a:pPr marL="0" indent="0">
              <a:buNone/>
            </a:pPr>
            <a:r>
              <a:rPr lang="cs-CZ" sz="3600" dirty="0" smtClean="0"/>
              <a:t>Základní cíl: </a:t>
            </a:r>
          </a:p>
          <a:p>
            <a:pPr marL="0" indent="0" algn="ctr">
              <a:buNone/>
            </a:pPr>
            <a:endParaRPr lang="cs-CZ" sz="900" dirty="0"/>
          </a:p>
          <a:p>
            <a:pPr marL="0" indent="0" algn="ctr">
              <a:buNone/>
            </a:pPr>
            <a:r>
              <a:rPr lang="cs-CZ" sz="3600" dirty="0" smtClean="0"/>
              <a:t>vytvořit </a:t>
            </a:r>
            <a:r>
              <a:rPr lang="cs-CZ" sz="3600" dirty="0" smtClean="0"/>
              <a:t>informované </a:t>
            </a:r>
            <a:r>
              <a:rPr lang="cs-CZ" sz="3600" dirty="0" smtClean="0"/>
              <a:t>prostředí a podat </a:t>
            </a:r>
            <a:r>
              <a:rPr lang="cs-CZ" sz="3600" dirty="0" smtClean="0"/>
              <a:t>firmám základní informace, aby celé odvětví pochopilo a bylo příznivě nakloněno nutným změnám.</a:t>
            </a:r>
          </a:p>
          <a:p>
            <a:pPr marL="0" indent="0">
              <a:buNone/>
            </a:pPr>
            <a:endParaRPr lang="cs-CZ" sz="27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0158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STATISTIKA SEMINÁŘŮ OS</a:t>
            </a:r>
            <a:r>
              <a:rPr lang="cs-CZ" dirty="0"/>
              <a:t> </a:t>
            </a:r>
            <a:r>
              <a:rPr lang="cs-CZ" dirty="0" smtClean="0"/>
              <a:t>TOK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20</a:t>
            </a:fld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</p:nvPr>
        </p:nvGraphicFramePr>
        <p:xfrm>
          <a:off x="1230691" y="1916112"/>
          <a:ext cx="6671506" cy="45370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9671"/>
                <a:gridCol w="1750199"/>
                <a:gridCol w="1741177"/>
                <a:gridCol w="541298"/>
                <a:gridCol w="290948"/>
                <a:gridCol w="202987"/>
                <a:gridCol w="257117"/>
                <a:gridCol w="243585"/>
                <a:gridCol w="252606"/>
                <a:gridCol w="252606"/>
                <a:gridCol w="859312"/>
              </a:tblGrid>
              <a:tr h="1352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poř.      číslo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seminář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místo konání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datum          konání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počet                                                    osob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700" u="none" strike="noStrike">
                          <a:effectLst/>
                        </a:rPr>
                        <a:t>věková kategorie</a:t>
                      </a:r>
                      <a:endParaRPr lang="cs-CZ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muži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ženy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kraj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</a:tr>
              <a:tr h="33808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15 - 24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ostatní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vert="vert2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55 - 64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vert="vert270" anchor="ctr"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Školící středisko Vars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Brno - Žabovřesky, Kroftova 90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22.1.2014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Jihomoravský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BVV STYL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Brno - Výstaviště, pavilon P - sál P2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17.2.2014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Jihomoravský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Juta, a.s., záv. 03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Dvůr Králové n/L., Eklova 312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4.3.2014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Královéhradecký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Penzion Za Vodou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u="none" strike="noStrike">
                          <a:effectLst/>
                        </a:rPr>
                        <a:t>Dvůr Králové n/L., Poděbradova 2014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5.3.2014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Královéhradecký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Vesna, a.s., Čeperka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Pardubice, Čeperka 306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19.3.2014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Pardubický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Sporthotel Tichá Orlice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u="none" strike="noStrike">
                          <a:effectLst/>
                        </a:rPr>
                        <a:t>Ústí n/Orl., V Lukách 1362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20.3.2014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Pardubický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Penzion U Koníčka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Prostějov, Nerudova č. 2/4711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21.3.2014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Olomoucký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Loana, a.s.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Rožnov p/Radh., Bezručova 211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27.3.2014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Zlínský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9.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Veba, a.s.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Broumov, Přadlácká 89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16.4.2014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Královéhradecký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Hotel Veba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Broumov, Šalounova 127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17.4.2014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Královéhradecký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11.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Městské muzeum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Dvůr Králové n/L., Sladkovského 530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28.4.2014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Královéhradecký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12.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Restaurace U Sluníčka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Aš, Mikulášská 39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29.4.2014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Karlovarský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13.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Velveta, a.s.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Varnsdorf, Palackého 2760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30.4.2014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Ústecký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14.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Restaurace Družba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Svitavy, Lanškrounská 50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5.5.2014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Pardubický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15.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Kulturní dům Ostrov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Havlíčkův Brod, Ostrov 28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6.5.2014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Vysočina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16.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Best Western Hotel Prachárna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Olomouc, Křelovská 91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7.5.2014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Olomoucký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17.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Dům odborů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Brno, Malinovského 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12.5.2014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Jihomoravský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18.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Otavan, a.s.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Slavonice, Znojemská 249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21.5.2014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Jihočeský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19.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Westernové městečko Boskovice, s.r.o.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Boskovice, Svatopluka Čechač. 1870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22.5.2014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u="none" strike="noStrike">
                          <a:effectLst/>
                        </a:rPr>
                        <a:t>15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Jihomoravský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20.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Hotel Černigov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Hradec Králové, Riegrovo nám. 1494/4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20.6.2014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Královéhradecký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21.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Penzion Na Faře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u="none" strike="noStrike">
                          <a:effectLst/>
                        </a:rPr>
                        <a:t>Dubenec 1 u Dvora Králové n/L.</a:t>
                      </a:r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20.8.2014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Královéhradecký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22.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Hotel Na Skalkách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Nový Jičín, Skalky 932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21.8.2014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Moravskoslezský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23.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Toray Textiles Central Europe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Prostějov, Průmyslová 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15.10.2014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Olomoucký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24.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Městské muzeum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Dvůr Králové n/L., Sladkovského 530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10.11.2014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10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6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11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Královehradecký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154166"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25.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Školící. středisko OS TOK,  Maxov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Sloup v Čechách, MAXOV 12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18.11.2014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12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4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8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5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7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Liberecký</a:t>
                      </a:r>
                      <a:endParaRPr lang="cs-CZ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</a:tr>
              <a:tr h="20961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cs-CZ" sz="800" u="none" strike="noStrike">
                          <a:effectLst/>
                        </a:rPr>
                        <a:t>C E L K E M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855" marR="6762" marT="6762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>
                          <a:effectLst/>
                        </a:rPr>
                        <a:t> 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381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9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207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165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179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800" u="none" strike="noStrike">
                          <a:effectLst/>
                        </a:rPr>
                        <a:t>202</a:t>
                      </a:r>
                      <a:endParaRPr lang="cs-CZ" sz="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0855" marT="676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dirty="0">
                          <a:effectLst/>
                        </a:rPr>
                        <a:t> </a:t>
                      </a:r>
                      <a:endParaRPr lang="cs-CZ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62" marR="6762" marT="6762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634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/>
              <a:t>PŘEHLED </a:t>
            </a:r>
            <a:r>
              <a:rPr lang="cs-CZ" sz="3600" dirty="0" smtClean="0"/>
              <a:t>56 FIREM</a:t>
            </a:r>
            <a:r>
              <a:rPr lang="cs-CZ" sz="3600" dirty="0"/>
              <a:t>, JEJICHŽ ZAMĚSTNANCI SE ZÚČASTNILI  NA SEMINÁŘÍCH  </a:t>
            </a:r>
            <a:r>
              <a:rPr lang="cs-CZ" sz="3600" dirty="0" smtClean="0"/>
              <a:t>OS TOK</a:t>
            </a:r>
            <a:endParaRPr lang="cs-CZ" sz="3600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1686700" y="1902153"/>
          <a:ext cx="5759488" cy="4564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4425"/>
                <a:gridCol w="1382573"/>
                <a:gridCol w="1212524"/>
                <a:gridCol w="1389966"/>
              </a:tblGrid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 err="1">
                          <a:effectLst/>
                        </a:rPr>
                        <a:t>Amann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Chřibská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MOO Klatovy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Klatovy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Anita Moravia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Herálec p/Žák. Horou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MOO Kynšperk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Kynšperk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Bartoň - textilní závody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Náchod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MOO Rumburk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Rumburk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Baťa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Dolní Němčí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Moritz Hendel Bohemia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Planá u Mar. Lázní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 err="1">
                          <a:effectLst/>
                        </a:rPr>
                        <a:t>Company</a:t>
                      </a:r>
                      <a:r>
                        <a:rPr lang="cs-CZ" sz="900" u="none" strike="noStrike" dirty="0">
                          <a:effectLst/>
                        </a:rPr>
                        <a:t> Servis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Jaroměř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Netex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Děčín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 err="1">
                          <a:effectLst/>
                        </a:rPr>
                        <a:t>Conrop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Bolatice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Nová Mosilana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Brno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 err="1">
                          <a:effectLst/>
                        </a:rPr>
                        <a:t>Česda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Libavské údolí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OK Zlín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Zlín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DH Dekor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Humpolec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Otavan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Třeboň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E + M Manufacturing Czech Republic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Pecka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Pega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Krnov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 err="1">
                          <a:effectLst/>
                        </a:rPr>
                        <a:t>Evona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Chrudim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Pleas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Havlíčkův Brod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 dirty="0">
                          <a:effectLst/>
                        </a:rPr>
                        <a:t>Gala</a:t>
                      </a:r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Prostějov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Schoeller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Litvínov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Galeko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Prostějov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Schoeller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Křešice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Hartmann Rico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Veverská Bítýška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Silk + Progress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Brněnec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Hedva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Moravská Třebová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Slezan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Frýdek Místek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Hedva Nitě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Šumperk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Stap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Vilémov u Šluknova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Holding CoNet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Brno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Svitap J.H.J.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Svitavy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Inotex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Dvůr Králové nad Labem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Technolen Bojanov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Bojanov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Josef Seibel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Hrušovany u Brna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Teplárna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Varnsdorf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Juta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Dvůr Králové nad Labem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Tessitura Monti Cekia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Borovnice u Staré Paky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Kulturní dům OSTROV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Havlíčkův Brod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Tonak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Nový Jičín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267757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Lanatex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Ivančice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Toray Textiles Central Europe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Prostějov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Lanex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Bolatice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Tostex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Aš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Loana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Rožnov pod Radhoštěm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Triola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Horní Jiřetín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MHD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Havlíčkův Brod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Veba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Broumov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Mileta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Hořice v Podkrkonoší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Velveta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Varnsdorf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Mitop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Mimoň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Vlnap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Nejdek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267757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Modeta Style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Jihlava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Výzkumný ústav bavlnářský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Ústí nad Orlicí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55329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MOO Aš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Aš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Zaměstnanci OS TOK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 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</a:tr>
              <a:tr h="147932"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MOO Děčín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900" u="none" strike="noStrike">
                          <a:effectLst/>
                        </a:rPr>
                        <a:t>Děčín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569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97" marR="7397" marT="739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97" marR="7397" marT="7397" marB="0" anchor="b"/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7671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Slabá stránka této fáze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dirty="0" smtClean="0"/>
              <a:t>V souvislosti s tím, jak se řešitelé jiných projektů na firmy obraceli s konáním seminářů, obecně klesal zájem o semináře jako informačního prostředníka. To mělo za následek, že bylo stále obtížnější zajistit poža</a:t>
            </a:r>
            <a:r>
              <a:rPr lang="cs-CZ" dirty="0"/>
              <a:t>d</a:t>
            </a:r>
            <a:r>
              <a:rPr lang="cs-CZ" dirty="0" smtClean="0"/>
              <a:t>ovaný počet účastníků na seminářích BIDI II.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23089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POZNATKY ZE SEMINÁŘŮ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 smtClean="0"/>
              <a:t>Většina účastníků byla překvapena z principu neustále se prodlužujícího věku odchodu do důchodu</a:t>
            </a:r>
          </a:p>
          <a:p>
            <a:r>
              <a:rPr lang="cs-CZ" dirty="0" smtClean="0"/>
              <a:t>Mladí účastníci byli překvapeni ještě mnohem více než ti starší</a:t>
            </a:r>
          </a:p>
          <a:p>
            <a:r>
              <a:rPr lang="cs-CZ" dirty="0" smtClean="0"/>
              <a:t>Starší účastníci si nedokázali představit, že by pracovali o dalších mnoho let déle </a:t>
            </a:r>
          </a:p>
          <a:p>
            <a:r>
              <a:rPr lang="cs-CZ" dirty="0" smtClean="0"/>
              <a:t>Mladí účastníci si odchod do důchodu ve věku nad 70.let nedokázali představit vůbec</a:t>
            </a:r>
          </a:p>
          <a:p>
            <a:r>
              <a:rPr lang="cs-CZ" dirty="0" smtClean="0"/>
              <a:t>Semináře zasely sémě pro úvahy o charakteru vykonávané práce,  stylu života, adaptabilitě na jiné pracovní pozice v průběhu produktivního věku</a:t>
            </a:r>
          </a:p>
          <a:p>
            <a:r>
              <a:rPr lang="cs-CZ" dirty="0" smtClean="0"/>
              <a:t>Více než </a:t>
            </a:r>
            <a:r>
              <a:rPr lang="cs-CZ" dirty="0"/>
              <a:t>polovinu zaměstnanců v odvětví TOP tvoří ženy se základním </a:t>
            </a:r>
            <a:r>
              <a:rPr lang="cs-CZ" dirty="0" smtClean="0"/>
              <a:t>vzděláním, což omezuje adaptabilitu na jiná pracovní místa</a:t>
            </a:r>
          </a:p>
          <a:p>
            <a:r>
              <a:rPr lang="cs-CZ" dirty="0" smtClean="0"/>
              <a:t>Většina </a:t>
            </a:r>
            <a:r>
              <a:rPr lang="cs-CZ" dirty="0"/>
              <a:t>účastníků seminářů </a:t>
            </a:r>
            <a:r>
              <a:rPr lang="cs-CZ" dirty="0" smtClean="0"/>
              <a:t>vnímala, </a:t>
            </a:r>
            <a:r>
              <a:rPr lang="cs-CZ" dirty="0"/>
              <a:t>že zvýšení věku odchodu do starobního důchodu je </a:t>
            </a:r>
            <a:r>
              <a:rPr lang="cs-CZ" dirty="0" smtClean="0"/>
              <a:t>neodvratitelné, zda si to připustili, je otázka, neboť stávající diskuse o </a:t>
            </a:r>
            <a:r>
              <a:rPr lang="cs-CZ" dirty="0" err="1" smtClean="0"/>
              <a:t>zastropování</a:t>
            </a:r>
            <a:r>
              <a:rPr lang="cs-CZ" dirty="0" smtClean="0"/>
              <a:t> věku od důchodu je naplňuje optimismem, že to bude jinak</a:t>
            </a:r>
          </a:p>
          <a:p>
            <a:r>
              <a:rPr lang="cs-CZ" dirty="0" smtClean="0"/>
              <a:t>Avšak při </a:t>
            </a:r>
            <a:r>
              <a:rPr lang="cs-CZ" dirty="0" err="1" smtClean="0"/>
              <a:t>zastropování</a:t>
            </a:r>
            <a:r>
              <a:rPr lang="cs-CZ" dirty="0" smtClean="0"/>
              <a:t>  věku odchodu bude podíl důchodců stoupat ještě více</a:t>
            </a:r>
          </a:p>
          <a:p>
            <a:r>
              <a:rPr lang="cs-CZ" dirty="0"/>
              <a:t>T</a:t>
            </a:r>
            <a:r>
              <a:rPr lang="cs-CZ" dirty="0" smtClean="0"/>
              <a:t>vorbu zdrojů pro výplatu důchodů v </a:t>
            </a:r>
            <a:r>
              <a:rPr lang="cs-CZ" dirty="0" err="1" smtClean="0"/>
              <a:t>I.pilíři</a:t>
            </a:r>
            <a:r>
              <a:rPr lang="cs-CZ" dirty="0" smtClean="0"/>
              <a:t> bude vždy závislá na počtu pracujících, na výši odvodů a na jiných zdrojích státního rozpočtu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543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POZNATKY ZE SEMINÁŘŮ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/>
              <a:t>Většina zástupců zaměstnavatelů neuvažuje v časových horizontech několika desítek let.  Sounáležitost s myšlenkou, že by měli  ve spolupráci se zaměstnanci udržet  dnešní dvacetileté zaměstnance , tj. narozené v roce 1994, 50 let v produktivním výkonu, je pro ně nepředstavitelná. </a:t>
            </a:r>
          </a:p>
          <a:p>
            <a:r>
              <a:rPr lang="cs-CZ" dirty="0"/>
              <a:t>Zcela logicky, neboť zaměstnanec perspektivu svého života do vysokého věku vidí a přemýšlí  sám o sobě. Zaměstnavatel  perspektivu padesáti dalších let  firmy vidět může v ojedinělých případech a ještě méně ztotožněnou se svojí osobou.</a:t>
            </a:r>
          </a:p>
          <a:p>
            <a:r>
              <a:rPr lang="cs-CZ" dirty="0"/>
              <a:t>Postupné změny, krok za krokem, mnoho dalších let</a:t>
            </a:r>
          </a:p>
          <a:p>
            <a:r>
              <a:rPr lang="cs-CZ" dirty="0"/>
              <a:t>Do KSVS na rok 2014 a 2015 byly vloženy nové články, které dlouhou fázi změn nastartovaly</a:t>
            </a:r>
          </a:p>
          <a:p>
            <a:r>
              <a:rPr lang="cs-CZ" dirty="0"/>
              <a:t>Snaha o to, aby co největší počet zaměstnanců mohl vykonávat své povolání plnohodnotně až do skutečného nároku na starobní důchod je tedy společným cílem, zájmem a úlohou obou sociálních partnerů, zaměstnavatelů, tak i zaměstnanců.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99187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VYHODNOCENÍ DOTAZNÍKOVÉHO ŠETŘENÍ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796525"/>
              </p:ext>
            </p:extLst>
          </p:nvPr>
        </p:nvGraphicFramePr>
        <p:xfrm>
          <a:off x="1653754" y="1916113"/>
          <a:ext cx="5825380" cy="4537074"/>
        </p:xfrm>
        <a:graphic>
          <a:graphicData uri="http://schemas.openxmlformats.org/drawingml/2006/table">
            <a:tbl>
              <a:tblPr/>
              <a:tblGrid>
                <a:gridCol w="597475"/>
                <a:gridCol w="4032955"/>
                <a:gridCol w="597475"/>
                <a:gridCol w="597475"/>
              </a:tblGrid>
              <a:tr h="1960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36" marR="9336" marT="933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ATOK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OSTOK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33">
                <a:tc rowSpan="3">
                  <a:txBody>
                    <a:bodyPr/>
                    <a:lstStyle/>
                    <a:p>
                      <a:pPr algn="ctr" fontAlgn="t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</a:t>
                      </a:r>
                    </a:p>
                  </a:txBody>
                  <a:tcPr marL="9336" marR="9336" marT="93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Domníváte se, že zvyšování věku pro odchod do starobního důchodu je nevyhnutelné a to bez ohledu na to, jak bude vypadat finální podoba důchodové reformy? 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71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04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422">
                <a:tc rowSpan="3">
                  <a:txBody>
                    <a:bodyPr/>
                    <a:lstStyle/>
                    <a:p>
                      <a:pPr algn="ctr" fontAlgn="t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</a:t>
                      </a:r>
                    </a:p>
                  </a:txBody>
                  <a:tcPr marL="9336" marR="9336" marT="933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Myslíte si, že jsou ve Vaší firmě profese, kterých se změny způsobené prodloužením věku odchodu do důchodu dotknou?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8671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04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42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</a:t>
                      </a:r>
                    </a:p>
                  </a:txBody>
                  <a:tcPr marL="9336" marR="9336" marT="93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Předpokládáte, že Vaše firma bude na dopady způsobené změnami důchodového systému reagovat tím, že: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8671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A) se bude na její dopady soustavně připravovat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71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B) se dopadům bude věnovat, až budou aktuální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04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C) nebo přenechá všemu volný průběh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33">
                <a:tc rowSpan="3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</a:t>
                      </a:r>
                    </a:p>
                  </a:txBody>
                  <a:tcPr marL="9336" marR="9336" marT="93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Souhlasíte s tím, že to pro zaměstnavatele bude představovat neproduktivní náklady (budou platit mzdy, ale nebudou mít ekonomický výkon)?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8671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04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422">
                <a:tc rowSpan="3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</a:t>
                      </a:r>
                    </a:p>
                  </a:txBody>
                  <a:tcPr marL="9336" marR="9336" marT="93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Pokud ano, dokázal byste odhadnout náklady takového procesu za vaši firmu: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8671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04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336" marR="9336" marT="93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04795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VYHODNOCENÍ DOTAZNÍKOVÉHO ŠETŘENÍ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362348"/>
              </p:ext>
            </p:extLst>
          </p:nvPr>
        </p:nvGraphicFramePr>
        <p:xfrm>
          <a:off x="457200" y="2818385"/>
          <a:ext cx="8435280" cy="3615424"/>
        </p:xfrm>
        <a:graphic>
          <a:graphicData uri="http://schemas.openxmlformats.org/drawingml/2006/table">
            <a:tbl>
              <a:tblPr/>
              <a:tblGrid>
                <a:gridCol w="450186"/>
                <a:gridCol w="4744734"/>
                <a:gridCol w="504056"/>
                <a:gridCol w="504056"/>
                <a:gridCol w="622214"/>
                <a:gridCol w="490244"/>
                <a:gridCol w="522837"/>
                <a:gridCol w="596953"/>
              </a:tblGrid>
              <a:tr h="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</a:t>
                      </a: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Jak jsou podle vás důležité následující činnosti v rámci přípravy firmy na změny přinášející prodlužování věku odchodu do starobního důchodu?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ATOK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 TOK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8060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velmi důležité 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spíše důležité 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nedůležité 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velmi důležité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spíše důležité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nedůležité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A) definice rizikových skupin/profesí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B) změna pracovního režimu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C) změna pracovního </a:t>
                      </a:r>
                      <a:r>
                        <a:rPr lang="cs-C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prostředí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59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D) změna pracovních nástrojů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603">
                <a:tc rowSpan="10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</a:t>
                      </a: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Jaké faktory byste na základě vlastních zkušeností definovali ve Vašem podniku jako nejrizikovější?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ATOK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 TOK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věk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produktivita práce starších pracovníků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kvalita práce starších pracovníků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fyzická zdatnost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zdravotní způsobilost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vlivy pracovního </a:t>
                      </a:r>
                      <a:r>
                        <a:rPr lang="cs-C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prostředí</a:t>
                      </a:r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sezónnost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zvyšování nároků na pozice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59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jiné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8933" marR="8933" marT="8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33" marR="8933" marT="89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48473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VYHODNOCENÍ DOTAZNÍKOVÉHO ŠETŘENÍ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</p:nvPr>
        </p:nvGraphicFramePr>
        <p:xfrm>
          <a:off x="1575594" y="2551113"/>
          <a:ext cx="5981700" cy="3267075"/>
        </p:xfrm>
        <a:graphic>
          <a:graphicData uri="http://schemas.openxmlformats.org/drawingml/2006/table">
            <a:tbl>
              <a:tblPr/>
              <a:tblGrid>
                <a:gridCol w="609600"/>
                <a:gridCol w="4102100"/>
                <a:gridCol w="660400"/>
                <a:gridCol w="60960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 TOK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 rowSpan="3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Souhlasíte s tím, že by bylo vhodné se dopředu pokusit upravit podmínky těch profesí, které by mohly odpovídat předchozím dotazům, tak aby pracovní síly v těchto profesích mohly být konkurenceschopně produktivní i ve věku nad 60 let?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 rowSpan="3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Měla by vaše firma zájem uhradit tyto náklady z projektu, stát se tak jedním z pilotních firem odvětví?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 rowSpan="3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Souhlasíte se zapojením Vaší fiemy  (či určeného pracovníka) do přípravné fáze pro realizaci demografické prognózy spadajícíh do tohoto projektu - etapa I. (2013 - 2015) a následně do aktivit druhé etapy projektu (2016 - 2018)?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7704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cs-CZ" b="1" dirty="0" smtClean="0"/>
              <a:t>ZÁVĚR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4800" dirty="0" smtClean="0"/>
              <a:t>     </a:t>
            </a:r>
          </a:p>
          <a:p>
            <a:pPr marL="0" indent="0" algn="ctr">
              <a:buNone/>
            </a:pPr>
            <a:r>
              <a:rPr lang="cs-CZ" sz="4800" b="1" dirty="0" smtClean="0"/>
              <a:t>Děkuji Vám za pozornost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 algn="ctr">
              <a:buNone/>
            </a:pPr>
            <a:r>
              <a:rPr lang="cs-CZ" b="1" dirty="0" smtClean="0"/>
              <a:t>Jiří Česal</a:t>
            </a:r>
          </a:p>
          <a:p>
            <a:pPr marL="0" indent="0" algn="ctr">
              <a:buNone/>
            </a:pPr>
            <a:r>
              <a:rPr lang="cs-CZ" b="1" dirty="0" smtClean="0"/>
              <a:t>ATOK</a:t>
            </a:r>
          </a:p>
          <a:p>
            <a:pPr marL="0" indent="0" algn="ctr">
              <a:buNone/>
            </a:pPr>
            <a:r>
              <a:rPr lang="cs-CZ" b="1" dirty="0" smtClean="0"/>
              <a:t>cesal@atok.cz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153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 smtClean="0"/>
              <a:t>Základní motto: neodvratná budoucnost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sz="3700" dirty="0"/>
              <a:t>Bez ohledu na to, jak se bude </a:t>
            </a:r>
            <a:r>
              <a:rPr lang="cs-CZ" sz="3700" dirty="0" smtClean="0"/>
              <a:t>vyvíjet </a:t>
            </a:r>
            <a:r>
              <a:rPr lang="cs-CZ" sz="3700" dirty="0"/>
              <a:t>současná důchodová reforma, a jak budou vypadat důchodové reformy v následujících </a:t>
            </a:r>
            <a:r>
              <a:rPr lang="cs-CZ" sz="3700" dirty="0" smtClean="0"/>
              <a:t>letech</a:t>
            </a:r>
            <a:r>
              <a:rPr lang="cs-CZ" sz="3700" dirty="0"/>
              <a:t>, je zřejmé, že se věk odchodu do důchodu </a:t>
            </a:r>
            <a:r>
              <a:rPr lang="cs-CZ" sz="3700" b="1" dirty="0"/>
              <a:t>bude muset zvyšovat</a:t>
            </a:r>
            <a:r>
              <a:rPr lang="cs-CZ" sz="3700" dirty="0"/>
              <a:t>.</a:t>
            </a:r>
          </a:p>
          <a:p>
            <a:r>
              <a:rPr lang="cs-CZ" sz="3700" dirty="0"/>
              <a:t>Populace stárne, dožívá se vyššího věku a to bude znamenat, že podíl důchodců bude neustále stoupat.</a:t>
            </a:r>
          </a:p>
          <a:p>
            <a:r>
              <a:rPr lang="cs-CZ" sz="3700" dirty="0"/>
              <a:t>Prodlužování délky života a nižší počet narozených dětí - </a:t>
            </a:r>
            <a:r>
              <a:rPr lang="cs-CZ" sz="3700" dirty="0" smtClean="0"/>
              <a:t>za </a:t>
            </a:r>
            <a:r>
              <a:rPr lang="cs-CZ" sz="3700" dirty="0"/>
              <a:t>posledních 20 let se v ČR nenarodilo </a:t>
            </a:r>
            <a:r>
              <a:rPr lang="cs-CZ" sz="3700" b="1" dirty="0"/>
              <a:t>1 mil</a:t>
            </a:r>
            <a:r>
              <a:rPr lang="cs-CZ" sz="3700" dirty="0"/>
              <a:t>. </a:t>
            </a:r>
            <a:r>
              <a:rPr lang="cs-CZ" sz="3700" dirty="0" smtClean="0"/>
              <a:t>dětí - bude </a:t>
            </a:r>
            <a:r>
              <a:rPr lang="cs-CZ" sz="3700" dirty="0"/>
              <a:t>mít za následek výrazné zvýšení </a:t>
            </a:r>
            <a:r>
              <a:rPr lang="cs-CZ" sz="3700" b="1" dirty="0"/>
              <a:t>podílu osob starších 65 let </a:t>
            </a:r>
            <a:r>
              <a:rPr lang="cs-CZ" sz="3700" dirty="0"/>
              <a:t>v populaci.</a:t>
            </a:r>
          </a:p>
          <a:p>
            <a:r>
              <a:rPr lang="cs-CZ" sz="3700" dirty="0"/>
              <a:t>V roce 2060 by jejich podíl mohl být 34% ze všech obyvatel ČR, v absolutním vyjádření  </a:t>
            </a:r>
            <a:r>
              <a:rPr lang="cs-CZ" sz="3700" b="1" dirty="0"/>
              <a:t>3,2 </a:t>
            </a:r>
            <a:r>
              <a:rPr lang="cs-CZ" sz="3700" dirty="0"/>
              <a:t>mil. seniorů. Ty by mělo uživit něco málo přes 45 % ekonomicky aktivních </a:t>
            </a:r>
            <a:r>
              <a:rPr lang="cs-CZ" sz="3700" dirty="0" smtClean="0"/>
              <a:t>obyvatel.</a:t>
            </a:r>
          </a:p>
          <a:p>
            <a:r>
              <a:rPr lang="cs-CZ" sz="3700" dirty="0" smtClean="0"/>
              <a:t>Dnes </a:t>
            </a:r>
            <a:r>
              <a:rPr lang="cs-CZ" sz="3700" dirty="0"/>
              <a:t>je v ČR </a:t>
            </a:r>
            <a:r>
              <a:rPr lang="cs-CZ" sz="3700" b="1" dirty="0"/>
              <a:t>2,3 </a:t>
            </a:r>
            <a:r>
              <a:rPr lang="cs-CZ" sz="3700" dirty="0"/>
              <a:t>mil. starobních důchodců.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825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3068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Očekávaný vývoj v TOP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/>
              <a:t>na základě </a:t>
            </a:r>
            <a:br>
              <a:rPr lang="cs-CZ" b="1" dirty="0" smtClean="0"/>
            </a:br>
            <a:r>
              <a:rPr lang="cs-CZ" b="1" dirty="0" smtClean="0"/>
              <a:t>Prognózy vývoje ve vybraných odvětvích a změny struktury zaměstnanosti do roku 2033</a:t>
            </a:r>
            <a:br>
              <a:rPr lang="cs-CZ" b="1" dirty="0" smtClean="0"/>
            </a:br>
            <a:r>
              <a:rPr lang="cs-CZ" b="1" dirty="0" smtClean="0"/>
              <a:t>zpravované </a:t>
            </a:r>
            <a:br>
              <a:rPr lang="cs-CZ" b="1" dirty="0" smtClean="0"/>
            </a:br>
            <a:r>
              <a:rPr lang="cs-CZ" b="1" dirty="0" smtClean="0"/>
              <a:t>Národním vzdělávacím fondem, o.p.s.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082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5</a:t>
            </a:fld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7343159" cy="5441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7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6</a:t>
            </a:fld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7154784" cy="5002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939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7</a:t>
            </a:fld>
            <a:endParaRPr lang="cs-CZ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052736"/>
            <a:ext cx="8409887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684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8</a:t>
            </a:fld>
            <a:endParaRPr lang="cs-C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162600" cy="460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171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1C5FA35-CD8C-48CE-A219-9CE1E9887E5A}" type="slidenum">
              <a:rPr lang="cs-CZ" smtClean="0"/>
              <a:t>9</a:t>
            </a:fld>
            <a:endParaRPr lang="cs-CZ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38" y="1196752"/>
            <a:ext cx="8187477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143860"/>
      </p:ext>
    </p:extLst>
  </p:cSld>
  <p:clrMapOvr>
    <a:masterClrMapping/>
  </p:clrMapOvr>
</p:sld>
</file>

<file path=ppt/theme/theme1.xml><?xml version="1.0" encoding="utf-8"?>
<a:theme xmlns:a="http://schemas.openxmlformats.org/drawingml/2006/main" name="sablona_prezentace_BiDi_II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sablona_prezentace_BiDi_II</Template>
  <TotalTime>1515</TotalTime>
  <Words>2222</Words>
  <Application>Microsoft Office PowerPoint</Application>
  <PresentationFormat>Předvádění na obrazovce (4:3)</PresentationFormat>
  <Paragraphs>724</Paragraphs>
  <Slides>28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29" baseType="lpstr">
      <vt:lpstr>sablona_prezentace_BiDi_II</vt:lpstr>
      <vt:lpstr>SPOLEČNÝM POSTUPEM  SOCIÁLNÍCH PARTNERŮ  K PŘÍPRAVĚ ODVĚTVÍ  NA ZMĚNY DŮCHODOVÉHO SYSTÉMU  platforma TEXTIL </vt:lpstr>
      <vt:lpstr>JAK PŘIPRAVIT ODVĚTVÍ TOP NA PRODLUŽOVÁNÍ VĚKU ODCHODU DO DŮCHODU</vt:lpstr>
      <vt:lpstr>Základní motto: neodvratná budoucnost</vt:lpstr>
      <vt:lpstr>Očekávaný vývoj v TOP na základě  Prognózy vývoje ve vybraných odvětvích a změny struktury zaměstnanosti do roku 2033 zpravované  Národním vzdělávacím fondem, o.p.s.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Základní zjištění z prognózy</vt:lpstr>
      <vt:lpstr>PŘIPRAVIT ZMĚNY  PRACOVNÍCH PODMÍNEK</vt:lpstr>
      <vt:lpstr>VYTVÁŘENÍ INFORMOVANÉHO PROSTŘEDÍ  VE FIRMÁCH A MEZI ZAMĚSTNANCI</vt:lpstr>
      <vt:lpstr>VYTVÁŘENÍ INFORMOVANÉHO PROSTŘEDÍ  VE FIRMÁCH A MEZI ZAMĚSTNANCI</vt:lpstr>
      <vt:lpstr>STATISTIKA SEMINÁŘŮ ATOK</vt:lpstr>
      <vt:lpstr>PŘEHLED 54 FIREM, JEJICHŽ ZAMĚSTNANCI SE ZÚČASTNILI  NA SEMINÁŘÍCH  ATOK</vt:lpstr>
      <vt:lpstr>STATISTIKA SEMINÁŘŮ OS TOK</vt:lpstr>
      <vt:lpstr>PŘEHLED 56 FIREM, JEJICHŽ ZAMĚSTNANCI SE ZÚČASTNILI  NA SEMINÁŘÍCH  OS TOK</vt:lpstr>
      <vt:lpstr>Slabá stránka této fáze</vt:lpstr>
      <vt:lpstr>POZNATKY ZE SEMINÁŘŮ</vt:lpstr>
      <vt:lpstr>POZNATKY ZE SEMINÁŘŮ</vt:lpstr>
      <vt:lpstr>VYHODNOCENÍ DOTAZNÍKOVÉHO ŠETŘENÍ</vt:lpstr>
      <vt:lpstr>VYHODNOCENÍ DOTAZNÍKOVÉHO ŠETŘENÍ</vt:lpstr>
      <vt:lpstr>VYHODNOCENÍ DOTAZNÍKOVÉHO ŠETŘENÍ</vt:lpstr>
      <vt:lpstr>ZÁVĚR</vt:lpstr>
    </vt:vector>
  </TitlesOfParts>
  <Company>ATOK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Simín</dc:creator>
  <cp:lastModifiedBy>Jiří Česal</cp:lastModifiedBy>
  <cp:revision>144</cp:revision>
  <cp:lastPrinted>2013-11-20T15:08:33Z</cp:lastPrinted>
  <dcterms:created xsi:type="dcterms:W3CDTF">2013-11-14T14:42:27Z</dcterms:created>
  <dcterms:modified xsi:type="dcterms:W3CDTF">2015-06-16T18:00:21Z</dcterms:modified>
</cp:coreProperties>
</file>