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tags/tag34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33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3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59" r:id="rId3"/>
    <p:sldId id="261" r:id="rId4"/>
    <p:sldId id="294" r:id="rId5"/>
    <p:sldId id="295" r:id="rId6"/>
    <p:sldId id="296" r:id="rId7"/>
    <p:sldId id="293" r:id="rId8"/>
    <p:sldId id="320" r:id="rId9"/>
    <p:sldId id="321" r:id="rId10"/>
    <p:sldId id="322" r:id="rId11"/>
    <p:sldId id="323" r:id="rId12"/>
    <p:sldId id="324" r:id="rId13"/>
    <p:sldId id="325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lang="cs-CZ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cs-CZ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cs-CZ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cs-CZ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cs-CZ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cs-CZ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cs-CZ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cs-CZ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cs-CZ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Výchozí oddíl" id="{779CC93D-E52E-4D84-901B-11D7331DD495}">
          <p14:sldIdLst>
            <p14:sldId id="259"/>
          </p14:sldIdLst>
        </p14:section>
        <p14:section name="Přehled a cíle" id="{ABA716BF-3A5C-4ADB-94C9-CFEF84EBA240}">
          <p14:sldIdLst>
            <p14:sldId id="261"/>
            <p14:sldId id="294"/>
            <p14:sldId id="295"/>
            <p14:sldId id="296"/>
            <p14:sldId id="293"/>
            <p14:sldId id="320"/>
            <p14:sldId id="321"/>
            <p14:sldId id="322"/>
            <p14:sldId id="323"/>
            <p14:sldId id="324"/>
            <p14:sldId id="325"/>
          </p14:sldIdLst>
        </p14:section>
        <p14:section name="Téma 1" id="{6D9936A3-3945-4757-BC8B-B5C252D8E036}">
          <p14:sldIdLst/>
        </p14:section>
        <p14:section name="Ukázkové snímky pro vizuální prvky" id="{BAB3A466-96C9-4230-9978-795378D75699}">
          <p14:sldIdLst/>
        </p14:section>
        <p14:section name="Případová studie" id="{8C0305C9-B152-4FBA-A789-FE1976D53990}">
          <p14:sldIdLst/>
        </p14:section>
        <p14:section name="Závěr a souhrn" id="{790CEF5B-569A-4C2F-BED5-750B08C0E5AD}">
          <p14:sldIdLst/>
        </p14:section>
        <p14:section name="Dodatek" id="{3F78B471-41DA-46F2-A8E4-97E471896AB3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xmlns="" val="1"/>
    </p:ext>
    <p:ext uri="{D31A062A-798A-4329-ABDD-BBA856620510}">
      <p14:defaultImageDpi xmlns:p14="http://schemas.microsoft.com/office/powerpoint/2010/main" xmlns="" val="96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07" autoAdjust="0"/>
    <p:restoredTop sz="83977" autoAdjust="0"/>
  </p:normalViewPr>
  <p:slideViewPr>
    <p:cSldViewPr>
      <p:cViewPr varScale="1">
        <p:scale>
          <a:sx n="90" d="100"/>
          <a:sy n="90" d="100"/>
        </p:scale>
        <p:origin x="-101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cs-CZ" sz="1200"/>
            </a:lvl1pPr>
          </a:lstStyle>
          <a:p>
            <a:endParaRPr lang="cs-CZ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cs-CZ" sz="1200"/>
            </a:lvl1pPr>
          </a:lstStyle>
          <a:p>
            <a:fld id="{D83FDC75-7F73-4A4A-A77C-09AADF00E0EA}" type="datetimeFigureOut">
              <a:rPr lang="cs-CZ" smtClean="0"/>
              <a:pPr/>
              <a:t>18.6.2015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cs-CZ" sz="1200"/>
            </a:lvl1pPr>
          </a:lstStyle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cs-CZ" sz="1200"/>
            </a:lvl1pPr>
          </a:lstStyle>
          <a:p>
            <a:fld id="{459226BF-1F13-42D3-80DC-373E7ADD1EBC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146862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cs-CZ"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cs-CZ" sz="1200"/>
            </a:lvl1pPr>
          </a:lstStyle>
          <a:p>
            <a:fld id="{48AEF76B-3757-4A0B-AF93-28494465C1DD}" type="datetimeFigureOut">
              <a:rPr/>
              <a:pPr/>
              <a:t>15. 6. 2015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cs-CZ"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cs-CZ" sz="1200"/>
            </a:lvl1pPr>
          </a:lstStyle>
          <a:p>
            <a:fld id="{75693FD4-8F83-4EF7-AC3F-0DC0388986B0}" type="slidenum">
              <a:rPr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625644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cs-CZ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cs-CZ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cs-CZ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cs-CZ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cs-CZ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cs-CZ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cs-CZ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cs-CZ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cs-CZ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cs-CZ"/>
            </a:pPr>
            <a:r>
              <a:rPr lang="cs-CZ" dirty="0" smtClean="0"/>
              <a:t>Tuto šablonu lze použít jako počáteční soubor pro prezentaci výukových materiálů při práci ve skupině.</a:t>
            </a:r>
          </a:p>
          <a:p>
            <a:endParaRPr lang="cs-CZ" dirty="0" smtClean="0"/>
          </a:p>
          <a:p>
            <a:pPr lvl="0"/>
            <a:r>
              <a:rPr lang="cs-CZ" sz="1200" b="1" dirty="0" smtClean="0"/>
              <a:t>Oddíly</a:t>
            </a:r>
            <a:endParaRPr lang="cs-CZ" sz="1200" b="0" dirty="0" smtClean="0"/>
          </a:p>
          <a:p>
            <a:pPr lvl="0"/>
            <a:r>
              <a:rPr lang="cs-CZ" sz="1200" b="0" dirty="0" smtClean="0"/>
              <a:t>Po kliknutí na snímek pravým tlačítkem myši lze přidat oddíly.</a:t>
            </a:r>
            <a:r>
              <a:rPr lang="cs-CZ" sz="1200" b="0" baseline="0" dirty="0" smtClean="0"/>
              <a:t> Oddíly mohou pomoci uspořádat snímky nebo usnadnit spolupráci mezi více autory.</a:t>
            </a:r>
            <a:endParaRPr lang="cs-CZ" sz="1200" b="0" dirty="0" smtClean="0"/>
          </a:p>
          <a:p>
            <a:pPr lvl="0"/>
            <a:endParaRPr lang="cs-CZ" sz="1200" b="1" dirty="0" smtClean="0"/>
          </a:p>
          <a:p>
            <a:pPr lvl="0"/>
            <a:r>
              <a:rPr lang="cs-CZ" sz="1200" b="1" dirty="0" smtClean="0"/>
              <a:t>Poznámky</a:t>
            </a:r>
          </a:p>
          <a:p>
            <a:pPr lvl="0"/>
            <a:r>
              <a:rPr lang="cs-CZ" sz="1200" dirty="0" smtClean="0"/>
              <a:t>Oddíl Poznámky použijte k zadání poznámek k doručení nebo dalších podrobností pro posluchače.</a:t>
            </a:r>
            <a:r>
              <a:rPr lang="cs-CZ" sz="1200" baseline="0" dirty="0" smtClean="0"/>
              <a:t> Tyto poznámky lze zobrazit během prezentace. </a:t>
            </a:r>
          </a:p>
          <a:p>
            <a:pPr lvl="0">
              <a:buFontTx/>
              <a:buNone/>
            </a:pPr>
            <a:r>
              <a:rPr lang="cs-CZ" sz="1200" dirty="0" smtClean="0"/>
              <a:t>Vezměte v úvahu velikost písma (důležité pro usnadnění, viditelnost, pořízení videozáznamu a online provoz).</a:t>
            </a:r>
          </a:p>
          <a:p>
            <a:pPr lvl="0"/>
            <a:endParaRPr lang="cs-CZ" sz="1200" dirty="0" smtClean="0"/>
          </a:p>
          <a:p>
            <a:pPr lvl="0">
              <a:buFontTx/>
              <a:buNone/>
            </a:pPr>
            <a:r>
              <a:rPr lang="cs-CZ" sz="1200" b="1" dirty="0" smtClean="0"/>
              <a:t>Sladěné barvy </a:t>
            </a:r>
          </a:p>
          <a:p>
            <a:pPr lvl="0">
              <a:buFontTx/>
              <a:buNone/>
            </a:pPr>
            <a:r>
              <a:rPr lang="cs-CZ" sz="1200" dirty="0" smtClean="0"/>
              <a:t>Věnujte zvláštní pozornost obrázkům, grafům a textovým polím.</a:t>
            </a:r>
            <a:r>
              <a:rPr lang="cs-CZ" sz="1200" baseline="0" dirty="0" smtClean="0"/>
              <a:t> </a:t>
            </a:r>
            <a:endParaRPr lang="cs-CZ" sz="1200" dirty="0" smtClean="0"/>
          </a:p>
          <a:p>
            <a:pPr lvl="0"/>
            <a:r>
              <a:rPr lang="cs-CZ" sz="1200" dirty="0" smtClean="0"/>
              <a:t>Zvažte, zda účastníci budou tisknout černobíle nebo ve </a:t>
            </a:r>
            <a:r>
              <a:rPr lang="cs-CZ" sz="1200" dirty="0" err="1" smtClean="0"/>
              <a:t>stupních šedé</a:t>
            </a:r>
            <a:r>
              <a:rPr lang="cs-CZ" sz="1200" dirty="0" smtClean="0"/>
              <a:t>. Provedením zkušebního tisku ověřte, zda barvy fungují správně při vytištění černobíle i ve </a:t>
            </a:r>
            <a:r>
              <a:rPr lang="cs-CZ" sz="1200" dirty="0" err="1" smtClean="0"/>
              <a:t>stupních šedé</a:t>
            </a:r>
            <a:r>
              <a:rPr lang="cs-CZ" sz="1200" dirty="0" smtClean="0"/>
              <a:t>.</a:t>
            </a:r>
          </a:p>
          <a:p>
            <a:pPr lvl="0">
              <a:buFontTx/>
              <a:buNone/>
            </a:pPr>
            <a:endParaRPr lang="cs-CZ" sz="1200" dirty="0" smtClean="0"/>
          </a:p>
          <a:p>
            <a:pPr lvl="0">
              <a:buFontTx/>
              <a:buNone/>
            </a:pPr>
            <a:r>
              <a:rPr lang="cs-CZ" sz="1200" b="1" dirty="0" smtClean="0"/>
              <a:t>Obrázky, tabulky a grafy</a:t>
            </a:r>
          </a:p>
          <a:p>
            <a:pPr lvl="0"/>
            <a:r>
              <a:rPr lang="cs-CZ" sz="1200" dirty="0" smtClean="0"/>
              <a:t>Vsaďte na jednoduchost: pokud je to možné, použijte konzistentní a nerušivé styly a barvy.</a:t>
            </a:r>
          </a:p>
          <a:p>
            <a:pPr lvl="0"/>
            <a:r>
              <a:rPr lang="cs-CZ" sz="1200" dirty="0" smtClean="0"/>
              <a:t>Označte popisky všechny grafy a tabulky.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169209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Shrňte obsah prezentace zopakováním důležitých bodů z lekcí.</a:t>
            </a:r>
          </a:p>
          <a:p>
            <a:r>
              <a:rPr lang="cs-CZ" dirty="0" smtClean="0"/>
              <a:t>Co si mají posluchači zapamatovat po skončení vaší prezentace?</a:t>
            </a:r>
          </a:p>
          <a:p>
            <a:endParaRPr lang="cs-CZ" dirty="0" smtClean="0"/>
          </a:p>
          <a:p>
            <a:r>
              <a:rPr lang="cs-CZ" dirty="0" smtClean="0"/>
              <a:t>Uložte prezentaci jako video, což usnadní její distribuci. (Chcete-li vytvořit video, klikněte na kartu Soubor a na položku Sdílet. V poli Typy souborů klikněte na položku Vytvořit video.)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cs-CZ" smtClean="0"/>
              <a:pPr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279914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Shrňte obsah prezentace zopakováním důležitých bodů z lekcí.</a:t>
            </a:r>
          </a:p>
          <a:p>
            <a:r>
              <a:rPr lang="cs-CZ" dirty="0" smtClean="0"/>
              <a:t>Co si mají posluchači zapamatovat po skončení vaší prezentace?</a:t>
            </a:r>
          </a:p>
          <a:p>
            <a:endParaRPr lang="cs-CZ" dirty="0" smtClean="0"/>
          </a:p>
          <a:p>
            <a:r>
              <a:rPr lang="cs-CZ" dirty="0" smtClean="0"/>
              <a:t>Uložte prezentaci jako video, což usnadní její distribuci. (Chcete-li vytvořit video, klikněte na kartu Soubor a na položku Sdílet. V poli Typy souborů klikněte na položku Vytvořit video.)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cs-CZ" smtClean="0"/>
              <a:pPr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7793600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Shrňte obsah prezentace zopakováním důležitých bodů z lekcí.</a:t>
            </a:r>
          </a:p>
          <a:p>
            <a:r>
              <a:rPr lang="cs-CZ" dirty="0" smtClean="0"/>
              <a:t>Co si mají posluchači zapamatovat po skončení vaší prezentace?</a:t>
            </a:r>
          </a:p>
          <a:p>
            <a:endParaRPr lang="cs-CZ" dirty="0" smtClean="0"/>
          </a:p>
          <a:p>
            <a:r>
              <a:rPr lang="cs-CZ" dirty="0" smtClean="0"/>
              <a:t>Uložte prezentaci jako video, což usnadní její distribuci. (Chcete-li vytvořit video, klikněte na kartu Soubor a na položku Sdílet. V poli Typy souborů klikněte na položku Vytvořit video.)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cs-CZ" smtClean="0"/>
              <a:pPr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652695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cs-CZ" dirty="0" smtClean="0"/>
              <a:t>Sdělte stručný přehled prezentace.</a:t>
            </a:r>
            <a:r>
              <a:rPr lang="cs-CZ" baseline="0" dirty="0" smtClean="0"/>
              <a:t> P</a:t>
            </a:r>
            <a:r>
              <a:rPr lang="cs-CZ" dirty="0" smtClean="0"/>
              <a:t>opište hlavní záměr prezentace a v čem spočívá její důležitost.</a:t>
            </a:r>
          </a:p>
          <a:p>
            <a:pPr>
              <a:lnSpc>
                <a:spcPct val="80000"/>
              </a:lnSpc>
            </a:pPr>
            <a:r>
              <a:rPr lang="cs-CZ" dirty="0" smtClean="0"/>
              <a:t>Uveďte každé z hlavních témat.</a:t>
            </a:r>
          </a:p>
          <a:p>
            <a:r>
              <a:rPr lang="cs-CZ" dirty="0" smtClean="0"/>
              <a:t>Aby se posluchači dokázali v prezentaci orientovat,</a:t>
            </a:r>
            <a:r>
              <a:rPr lang="cs-CZ" baseline="0" dirty="0" smtClean="0"/>
              <a:t> můžete </a:t>
            </a:r>
            <a:r>
              <a:rPr lang="cs-CZ" dirty="0" smtClean="0"/>
              <a:t>tento snímek s přehledem opakovat během celé prezentace vždy se zdůrazněním konkrétního tématu, které se chystáte probírat jako další.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78241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Shrňte obsah prezentace zopakováním důležitých bodů z lekcí.</a:t>
            </a:r>
          </a:p>
          <a:p>
            <a:r>
              <a:rPr lang="cs-CZ" dirty="0" smtClean="0"/>
              <a:t>Co si mají posluchači zapamatovat po skončení vaší prezentace?</a:t>
            </a:r>
          </a:p>
          <a:p>
            <a:endParaRPr lang="cs-CZ" dirty="0" smtClean="0"/>
          </a:p>
          <a:p>
            <a:r>
              <a:rPr lang="cs-CZ" dirty="0" smtClean="0"/>
              <a:t>Uložte prezentaci jako video, což usnadní její distribuci. (Chcete-li vytvořit video, klikněte na kartu Soubor a na položku Sdílet. V poli Typy souborů klikněte na položku Vytvořit video.)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233256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Shrňte obsah prezentace zopakováním důležitých bodů z lekcí.</a:t>
            </a:r>
          </a:p>
          <a:p>
            <a:r>
              <a:rPr lang="cs-CZ" dirty="0" smtClean="0"/>
              <a:t>Co si mají posluchači zapamatovat po skončení vaší prezentace?</a:t>
            </a:r>
          </a:p>
          <a:p>
            <a:endParaRPr lang="cs-CZ" dirty="0" smtClean="0"/>
          </a:p>
          <a:p>
            <a:r>
              <a:rPr lang="cs-CZ" dirty="0" smtClean="0"/>
              <a:t>Uložte prezentaci jako video, což usnadní její distribuci. (Chcete-li vytvořit video, klikněte na kartu Soubor a na položku Sdílet. V poli Typy souborů klikněte na položku Vytvořit video.)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768358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Shrňte obsah prezentace zopakováním důležitých bodů z lekcí.</a:t>
            </a:r>
          </a:p>
          <a:p>
            <a:r>
              <a:rPr lang="cs-CZ" dirty="0" smtClean="0"/>
              <a:t>Co si mají posluchači zapamatovat po skončení vaší prezentace?</a:t>
            </a:r>
          </a:p>
          <a:p>
            <a:endParaRPr lang="cs-CZ" dirty="0" smtClean="0"/>
          </a:p>
          <a:p>
            <a:r>
              <a:rPr lang="cs-CZ" dirty="0" smtClean="0"/>
              <a:t>Uložte prezentaci jako video, což usnadní její distribuci. (Chcete-li vytvořit video, klikněte na kartu Soubor a na položku Sdílet. V poli Typy souborů klikněte na položku Vytvořit video.)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267425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Shrňte obsah prezentace zopakováním důležitých bodů z lekcí.</a:t>
            </a:r>
          </a:p>
          <a:p>
            <a:r>
              <a:rPr lang="cs-CZ" dirty="0" smtClean="0"/>
              <a:t>Co si mají posluchači zapamatovat po skončení vaší prezentace?</a:t>
            </a:r>
          </a:p>
          <a:p>
            <a:endParaRPr lang="cs-CZ" dirty="0" smtClean="0"/>
          </a:p>
          <a:p>
            <a:r>
              <a:rPr lang="cs-CZ" dirty="0" smtClean="0"/>
              <a:t>Uložte prezentaci jako video, což usnadní její distribuci. (Chcete-li vytvořit video, klikněte na kartu Soubor a na položku Sdílet. V poli Typy souborů klikněte na položku Vytvořit video.)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47289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Shrňte obsah prezentace zopakováním důležitých bodů z lekcí.</a:t>
            </a:r>
          </a:p>
          <a:p>
            <a:r>
              <a:rPr lang="cs-CZ" dirty="0" smtClean="0"/>
              <a:t>Co si mají posluchači zapamatovat po skončení vaší prezentace?</a:t>
            </a:r>
          </a:p>
          <a:p>
            <a:endParaRPr lang="cs-CZ" dirty="0" smtClean="0"/>
          </a:p>
          <a:p>
            <a:r>
              <a:rPr lang="cs-CZ" dirty="0" smtClean="0"/>
              <a:t>Uložte prezentaci jako video, což usnadní její distribuci. (Chcete-li vytvořit video, klikněte na kartu Soubor a na položku Sdílet. V poli Typy souborů klikněte na položku Vytvořit video.)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cs-CZ" smtClean="0"/>
              <a:pPr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2505898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Shrňte obsah prezentace zopakováním důležitých bodů z lekcí.</a:t>
            </a:r>
          </a:p>
          <a:p>
            <a:r>
              <a:rPr lang="cs-CZ" dirty="0" smtClean="0"/>
              <a:t>Co si mají posluchači zapamatovat po skončení vaší prezentace?</a:t>
            </a:r>
          </a:p>
          <a:p>
            <a:endParaRPr lang="cs-CZ" dirty="0" smtClean="0"/>
          </a:p>
          <a:p>
            <a:r>
              <a:rPr lang="cs-CZ" dirty="0" smtClean="0"/>
              <a:t>Uložte prezentaci jako video, což usnadní její distribuci. (Chcete-li vytvořit video, klikněte na kartu Soubor a na položku Sdílet. V poli Typy souborů klikněte na položku Vytvořit video.)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2005255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Shrňte obsah prezentace zopakováním důležitých bodů z lekcí.</a:t>
            </a:r>
          </a:p>
          <a:p>
            <a:r>
              <a:rPr lang="cs-CZ" dirty="0" smtClean="0"/>
              <a:t>Co si mají posluchači zapamatovat po skončení vaší prezentace?</a:t>
            </a:r>
          </a:p>
          <a:p>
            <a:endParaRPr lang="cs-CZ" dirty="0" smtClean="0"/>
          </a:p>
          <a:p>
            <a:r>
              <a:rPr lang="cs-CZ" dirty="0" smtClean="0"/>
              <a:t>Uložte prezentaci jako video, což usnadní její distribuci. (Chcete-li vytvořit video, klikněte na kartu Soubor a na položku Sdílet. V poli Typy souborů klikněte na položku Vytvořit video.)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520819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latinLnBrk="0">
              <a:defRPr lang="cs-CZ" b="1" cap="small" baseline="0">
                <a:solidFill>
                  <a:srgbClr val="003300"/>
                </a:solidFill>
              </a:defRPr>
            </a:lvl1pPr>
          </a:lstStyle>
          <a:p>
            <a:r>
              <a:rPr lang="cs-CZ"/>
              <a:t>Po kliknutí lze upravit styl předlohy nadpisů.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cs-CZ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latinLnBrk="0">
              <a:buNone/>
              <a:defRPr lang="cs-CZ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cs-CZ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cs-CZ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cs-CZ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cs-CZ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cs-CZ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cs-CZ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cs-CZ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cs-CZ" sz="2000" baseline="0"/>
            </a:lvl1pPr>
          </a:lstStyle>
          <a:p>
            <a:r>
              <a:rPr lang="cs-CZ"/>
              <a:t>Logo společnosti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15. 6. 2015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15. 6. 2015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uze pozad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/>
              <a:pPr/>
              <a:t>15. 6. 2015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latinLnBrk="0">
              <a:defRPr lang="cs-CZ"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cs-CZ" sz="3500"/>
              <a:t>Po kliknutí lze upravit styl předlohy nadpisů.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15. 6. 2015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cs-CZ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cs-CZ" sz="1800"/>
            </a:lvl1pPr>
          </a:lstStyle>
          <a:p>
            <a:r>
              <a:rPr lang="cs-CZ"/>
              <a:t>Logo společnosti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latinLnBrk="0">
              <a:defRPr lang="cs-CZ"/>
            </a:lvl1pPr>
          </a:lstStyle>
          <a:p>
            <a:r>
              <a:rPr lang="cs-CZ"/>
              <a:t>Po kliknutí lze upravit styl předlohy nadpisů.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latinLnBrk="0">
              <a:defRPr lang="cs-CZ" sz="3200">
                <a:latin typeface="+mn-lt"/>
              </a:defRPr>
            </a:lvl1pPr>
            <a:lvl2pPr latinLnBrk="0">
              <a:defRPr lang="cs-CZ" sz="2800">
                <a:latin typeface="+mn-lt"/>
              </a:defRPr>
            </a:lvl2pPr>
            <a:lvl3pPr latinLnBrk="0">
              <a:defRPr lang="cs-CZ" sz="2400">
                <a:latin typeface="+mn-lt"/>
              </a:defRPr>
            </a:lvl3pPr>
            <a:lvl4pPr latinLnBrk="0">
              <a:defRPr lang="cs-CZ" sz="2400">
                <a:latin typeface="+mn-lt"/>
              </a:defRPr>
            </a:lvl4pPr>
            <a:lvl5pPr latinLnBrk="0">
              <a:defRPr lang="cs-CZ" sz="2400">
                <a:latin typeface="+mn-lt"/>
              </a:defRPr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15. 6. 2015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latinLnBrk="0">
              <a:defRPr lang="cs-CZ" sz="2800"/>
            </a:lvl1pPr>
            <a:lvl2pPr latinLnBrk="0">
              <a:defRPr lang="cs-CZ" sz="2400"/>
            </a:lvl2pPr>
            <a:lvl3pPr latinLnBrk="0">
              <a:defRPr lang="cs-CZ" sz="2000"/>
            </a:lvl3pPr>
            <a:lvl4pPr latinLnBrk="0">
              <a:defRPr lang="cs-CZ" sz="1800"/>
            </a:lvl4pPr>
            <a:lvl5pPr latinLnBrk="0">
              <a:defRPr lang="cs-CZ" sz="1800"/>
            </a:lvl5pPr>
            <a:lvl6pPr latinLnBrk="0">
              <a:defRPr lang="cs-CZ" sz="1800"/>
            </a:lvl6pPr>
            <a:lvl7pPr latinLnBrk="0">
              <a:defRPr lang="cs-CZ" sz="1800"/>
            </a:lvl7pPr>
            <a:lvl8pPr latinLnBrk="0">
              <a:defRPr lang="cs-CZ" sz="1800"/>
            </a:lvl8pPr>
            <a:lvl9pPr latinLnBrk="0">
              <a:defRPr lang="cs-CZ"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latinLnBrk="0">
              <a:defRPr lang="cs-CZ" sz="2800"/>
            </a:lvl1pPr>
            <a:lvl2pPr latinLnBrk="0">
              <a:defRPr lang="cs-CZ" sz="2400"/>
            </a:lvl2pPr>
            <a:lvl3pPr latinLnBrk="0">
              <a:defRPr lang="cs-CZ" sz="2000"/>
            </a:lvl3pPr>
            <a:lvl4pPr latinLnBrk="0">
              <a:defRPr lang="cs-CZ" sz="1800"/>
            </a:lvl4pPr>
            <a:lvl5pPr latinLnBrk="0">
              <a:defRPr lang="cs-CZ" sz="1800"/>
            </a:lvl5pPr>
            <a:lvl6pPr latinLnBrk="0">
              <a:defRPr lang="cs-CZ" sz="1800"/>
            </a:lvl6pPr>
            <a:lvl7pPr latinLnBrk="0">
              <a:defRPr lang="cs-CZ" sz="1800"/>
            </a:lvl7pPr>
            <a:lvl8pPr latinLnBrk="0">
              <a:defRPr lang="cs-CZ" sz="1800"/>
            </a:lvl8pPr>
            <a:lvl9pPr latinLnBrk="0">
              <a:defRPr lang="cs-CZ"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15. 6. 2015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cs-CZ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cs-CZ" sz="2400" b="1"/>
            </a:lvl1pPr>
            <a:lvl2pPr marL="457200" indent="0" latinLnBrk="0">
              <a:buNone/>
              <a:defRPr lang="cs-CZ" sz="2000" b="1"/>
            </a:lvl2pPr>
            <a:lvl3pPr marL="914400" indent="0" latinLnBrk="0">
              <a:buNone/>
              <a:defRPr lang="cs-CZ" sz="1800" b="1"/>
            </a:lvl3pPr>
            <a:lvl4pPr marL="1371600" indent="0" latinLnBrk="0">
              <a:buNone/>
              <a:defRPr lang="cs-CZ" sz="1600" b="1"/>
            </a:lvl4pPr>
            <a:lvl5pPr marL="1828800" indent="0" latinLnBrk="0">
              <a:buNone/>
              <a:defRPr lang="cs-CZ" sz="1600" b="1"/>
            </a:lvl5pPr>
            <a:lvl6pPr marL="2286000" indent="0" latinLnBrk="0">
              <a:buNone/>
              <a:defRPr lang="cs-CZ" sz="1600" b="1"/>
            </a:lvl6pPr>
            <a:lvl7pPr marL="2743200" indent="0" latinLnBrk="0">
              <a:buNone/>
              <a:defRPr lang="cs-CZ" sz="1600" b="1"/>
            </a:lvl7pPr>
            <a:lvl8pPr marL="3200400" indent="0" latinLnBrk="0">
              <a:buNone/>
              <a:defRPr lang="cs-CZ" sz="1600" b="1"/>
            </a:lvl8pPr>
            <a:lvl9pPr marL="3657600" indent="0" latinLnBrk="0">
              <a:buNone/>
              <a:defRPr lang="cs-CZ"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latinLnBrk="0">
              <a:defRPr lang="cs-CZ" sz="2400"/>
            </a:lvl1pPr>
            <a:lvl2pPr latinLnBrk="0">
              <a:defRPr lang="cs-CZ" sz="2000"/>
            </a:lvl2pPr>
            <a:lvl3pPr latinLnBrk="0">
              <a:defRPr lang="cs-CZ" sz="1800"/>
            </a:lvl3pPr>
            <a:lvl4pPr latinLnBrk="0">
              <a:defRPr lang="cs-CZ" sz="1600"/>
            </a:lvl4pPr>
            <a:lvl5pPr latinLnBrk="0">
              <a:defRPr lang="cs-CZ" sz="1600"/>
            </a:lvl5pPr>
            <a:lvl6pPr latinLnBrk="0">
              <a:defRPr lang="cs-CZ" sz="1600"/>
            </a:lvl6pPr>
            <a:lvl7pPr latinLnBrk="0">
              <a:defRPr lang="cs-CZ" sz="1600"/>
            </a:lvl7pPr>
            <a:lvl8pPr latinLnBrk="0">
              <a:defRPr lang="cs-CZ" sz="1600"/>
            </a:lvl8pPr>
            <a:lvl9pPr latinLnBrk="0">
              <a:defRPr lang="cs-CZ"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cs-CZ" sz="2400" b="1"/>
            </a:lvl1pPr>
            <a:lvl2pPr marL="457200" indent="0" latinLnBrk="0">
              <a:buNone/>
              <a:defRPr lang="cs-CZ" sz="2000" b="1"/>
            </a:lvl2pPr>
            <a:lvl3pPr marL="914400" indent="0" latinLnBrk="0">
              <a:buNone/>
              <a:defRPr lang="cs-CZ" sz="1800" b="1"/>
            </a:lvl3pPr>
            <a:lvl4pPr marL="1371600" indent="0" latinLnBrk="0">
              <a:buNone/>
              <a:defRPr lang="cs-CZ" sz="1600" b="1"/>
            </a:lvl4pPr>
            <a:lvl5pPr marL="1828800" indent="0" latinLnBrk="0">
              <a:buNone/>
              <a:defRPr lang="cs-CZ" sz="1600" b="1"/>
            </a:lvl5pPr>
            <a:lvl6pPr marL="2286000" indent="0" latinLnBrk="0">
              <a:buNone/>
              <a:defRPr lang="cs-CZ" sz="1600" b="1"/>
            </a:lvl6pPr>
            <a:lvl7pPr marL="2743200" indent="0" latinLnBrk="0">
              <a:buNone/>
              <a:defRPr lang="cs-CZ" sz="1600" b="1"/>
            </a:lvl7pPr>
            <a:lvl8pPr marL="3200400" indent="0" latinLnBrk="0">
              <a:buNone/>
              <a:defRPr lang="cs-CZ" sz="1600" b="1"/>
            </a:lvl8pPr>
            <a:lvl9pPr marL="3657600" indent="0" latinLnBrk="0">
              <a:buNone/>
              <a:defRPr lang="cs-CZ"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latinLnBrk="0">
              <a:defRPr lang="cs-CZ" sz="2400"/>
            </a:lvl1pPr>
            <a:lvl2pPr latinLnBrk="0">
              <a:defRPr lang="cs-CZ" sz="2000"/>
            </a:lvl2pPr>
            <a:lvl3pPr latinLnBrk="0">
              <a:defRPr lang="cs-CZ" sz="1800"/>
            </a:lvl3pPr>
            <a:lvl4pPr latinLnBrk="0">
              <a:defRPr lang="cs-CZ" sz="1600"/>
            </a:lvl4pPr>
            <a:lvl5pPr latinLnBrk="0">
              <a:defRPr lang="cs-CZ" sz="1600"/>
            </a:lvl5pPr>
            <a:lvl6pPr latinLnBrk="0">
              <a:defRPr lang="cs-CZ" sz="1600"/>
            </a:lvl6pPr>
            <a:lvl7pPr latinLnBrk="0">
              <a:defRPr lang="cs-CZ" sz="1600"/>
            </a:lvl7pPr>
            <a:lvl8pPr latinLnBrk="0">
              <a:defRPr lang="cs-CZ" sz="1600"/>
            </a:lvl8pPr>
            <a:lvl9pPr latinLnBrk="0">
              <a:defRPr lang="cs-CZ"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15. 6. 2015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latinLnBrk="0">
              <a:defRPr lang="cs-CZ"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latinLnBrk="0">
              <a:defRPr lang="cs-CZ" sz="3200"/>
            </a:lvl1pPr>
            <a:lvl2pPr latinLnBrk="0">
              <a:defRPr lang="cs-CZ" sz="2800"/>
            </a:lvl2pPr>
            <a:lvl3pPr latinLnBrk="0">
              <a:defRPr lang="cs-CZ" sz="2400"/>
            </a:lvl3pPr>
            <a:lvl4pPr latinLnBrk="0">
              <a:defRPr lang="cs-CZ" sz="2000"/>
            </a:lvl4pPr>
            <a:lvl5pPr latinLnBrk="0">
              <a:defRPr lang="cs-CZ" sz="2000"/>
            </a:lvl5pPr>
            <a:lvl6pPr latinLnBrk="0">
              <a:defRPr lang="cs-CZ" sz="2000"/>
            </a:lvl6pPr>
            <a:lvl7pPr latinLnBrk="0">
              <a:defRPr lang="cs-CZ" sz="2000"/>
            </a:lvl7pPr>
            <a:lvl8pPr latinLnBrk="0">
              <a:defRPr lang="cs-CZ" sz="2000"/>
            </a:lvl8pPr>
            <a:lvl9pPr latinLnBrk="0">
              <a:defRPr lang="cs-CZ"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cs-CZ" sz="1400"/>
            </a:lvl1pPr>
            <a:lvl2pPr marL="457200" indent="0" latinLnBrk="0">
              <a:buNone/>
              <a:defRPr lang="cs-CZ" sz="1200"/>
            </a:lvl2pPr>
            <a:lvl3pPr marL="914400" indent="0" latinLnBrk="0">
              <a:buNone/>
              <a:defRPr lang="cs-CZ" sz="1000"/>
            </a:lvl3pPr>
            <a:lvl4pPr marL="1371600" indent="0" latinLnBrk="0">
              <a:buNone/>
              <a:defRPr lang="cs-CZ" sz="900"/>
            </a:lvl4pPr>
            <a:lvl5pPr marL="1828800" indent="0" latinLnBrk="0">
              <a:buNone/>
              <a:defRPr lang="cs-CZ" sz="900"/>
            </a:lvl5pPr>
            <a:lvl6pPr marL="2286000" indent="0" latinLnBrk="0">
              <a:buNone/>
              <a:defRPr lang="cs-CZ" sz="900"/>
            </a:lvl6pPr>
            <a:lvl7pPr marL="2743200" indent="0" latinLnBrk="0">
              <a:buNone/>
              <a:defRPr lang="cs-CZ" sz="900"/>
            </a:lvl7pPr>
            <a:lvl8pPr marL="3200400" indent="0" latinLnBrk="0">
              <a:buNone/>
              <a:defRPr lang="cs-CZ" sz="900"/>
            </a:lvl8pPr>
            <a:lvl9pPr marL="3657600" indent="0" latinLnBrk="0">
              <a:buNone/>
              <a:defRPr lang="cs-CZ"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15. 6. 2015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cs-CZ"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cs-CZ" sz="3200"/>
            </a:lvl1pPr>
            <a:lvl2pPr marL="457200" indent="0" latinLnBrk="0">
              <a:buNone/>
              <a:defRPr lang="cs-CZ" sz="2800"/>
            </a:lvl2pPr>
            <a:lvl3pPr marL="914400" indent="0" latinLnBrk="0">
              <a:buNone/>
              <a:defRPr lang="cs-CZ" sz="2400"/>
            </a:lvl3pPr>
            <a:lvl4pPr marL="1371600" indent="0" latinLnBrk="0">
              <a:buNone/>
              <a:defRPr lang="cs-CZ" sz="2000"/>
            </a:lvl4pPr>
            <a:lvl5pPr marL="1828800" indent="0" latinLnBrk="0">
              <a:buNone/>
              <a:defRPr lang="cs-CZ" sz="2000"/>
            </a:lvl5pPr>
            <a:lvl6pPr marL="2286000" indent="0" latinLnBrk="0">
              <a:buNone/>
              <a:defRPr lang="cs-CZ" sz="2000"/>
            </a:lvl6pPr>
            <a:lvl7pPr marL="2743200" indent="0" latinLnBrk="0">
              <a:buNone/>
              <a:defRPr lang="cs-CZ" sz="2000"/>
            </a:lvl7pPr>
            <a:lvl8pPr marL="3200400" indent="0" latinLnBrk="0">
              <a:buNone/>
              <a:defRPr lang="cs-CZ" sz="2000"/>
            </a:lvl8pPr>
            <a:lvl9pPr marL="3657600" indent="0" latinLnBrk="0">
              <a:buNone/>
              <a:defRPr lang="cs-CZ"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cs-CZ" sz="1400"/>
            </a:lvl1pPr>
            <a:lvl2pPr marL="457200" indent="0" latinLnBrk="0">
              <a:buNone/>
              <a:defRPr lang="cs-CZ" sz="1200"/>
            </a:lvl2pPr>
            <a:lvl3pPr marL="914400" indent="0" latinLnBrk="0">
              <a:buNone/>
              <a:defRPr lang="cs-CZ" sz="1000"/>
            </a:lvl3pPr>
            <a:lvl4pPr marL="1371600" indent="0" latinLnBrk="0">
              <a:buNone/>
              <a:defRPr lang="cs-CZ" sz="900"/>
            </a:lvl4pPr>
            <a:lvl5pPr marL="1828800" indent="0" latinLnBrk="0">
              <a:buNone/>
              <a:defRPr lang="cs-CZ" sz="900"/>
            </a:lvl5pPr>
            <a:lvl6pPr marL="2286000" indent="0" latinLnBrk="0">
              <a:buNone/>
              <a:defRPr lang="cs-CZ" sz="900"/>
            </a:lvl6pPr>
            <a:lvl7pPr marL="2743200" indent="0" latinLnBrk="0">
              <a:buNone/>
              <a:defRPr lang="cs-CZ" sz="900"/>
            </a:lvl7pPr>
            <a:lvl8pPr marL="3200400" indent="0" latinLnBrk="0">
              <a:buNone/>
              <a:defRPr lang="cs-CZ" sz="900"/>
            </a:lvl8pPr>
            <a:lvl9pPr marL="3657600" indent="0" latinLnBrk="0">
              <a:buNone/>
              <a:defRPr lang="cs-CZ"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15. 6. 2015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15. 6. 2015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/>
              <a:pPr/>
              <a:t>15. 6. 2015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Po kliknutí lze upravit styl předlohy nadpisů.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cs-CZ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/>
              <a:pPr/>
              <a:t>15. 6. 2015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cs-CZ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cs-CZ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/>
              <a:pPr/>
              <a:t>‹#›</a:t>
            </a:fld>
            <a:endParaRPr lang="cs-CZ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cs-CZ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cs-CZ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cs-CZ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cs-CZ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cs-CZ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cs-CZ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cs-CZ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cs-CZ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cs-CZ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cs-CZ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lang="cs-CZ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cs-CZ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cs-CZ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cs-CZ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cs-CZ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cs-CZ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cs-CZ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cs-CZ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cs-CZ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923928" y="2780929"/>
            <a:ext cx="5634372" cy="1728192"/>
          </a:xfrm>
        </p:spPr>
        <p:txBody>
          <a:bodyPr>
            <a:noAutofit/>
          </a:bodyPr>
          <a:lstStyle/>
          <a:p>
            <a:pPr algn="l"/>
            <a:r>
              <a:rPr lang="cs-CZ" b="1" dirty="0" smtClean="0">
                <a:latin typeface="+mj-lt"/>
              </a:rPr>
              <a:t>Dr. Ondroušek Lubomír,</a:t>
            </a:r>
            <a:r>
              <a:rPr lang="cs-CZ" dirty="0" smtClean="0">
                <a:latin typeface="+mj-lt"/>
              </a:rPr>
              <a:t> 1.místopředseda SAČM </a:t>
            </a:r>
          </a:p>
          <a:p>
            <a:pPr algn="l"/>
            <a:r>
              <a:rPr lang="cs-CZ" dirty="0" smtClean="0">
                <a:latin typeface="+mj-lt"/>
              </a:rPr>
              <a:t>a specialista na problematiku DS pro vedení strukturovaných rozhovorů a vytvoření reprezentativního vzorku firem ze strany zaměstnavatelů.</a:t>
            </a:r>
            <a:endParaRPr lang="cs-CZ" dirty="0">
              <a:latin typeface="+mj-lt"/>
            </a:endParaRPr>
          </a:p>
        </p:txBody>
      </p:sp>
      <p:sp>
        <p:nvSpPr>
          <p:cNvPr id="4" name="Nadpis 3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7980424" cy="1583159"/>
          </a:xfrm>
        </p:spPr>
        <p:txBody>
          <a:bodyPr>
            <a:normAutofit/>
          </a:bodyPr>
          <a:lstStyle/>
          <a:p>
            <a:r>
              <a:rPr lang="cs-CZ" sz="2000" dirty="0"/>
              <a:t>Projekt - registrační číslo projektu CZ.1.04/1.1.01/95.00003</a:t>
            </a:r>
          </a:p>
        </p:txBody>
      </p:sp>
      <p:sp>
        <p:nvSpPr>
          <p:cNvPr id="5" name="Nadpis 3"/>
          <p:cNvSpPr txBox="1">
            <a:spLocks/>
          </p:cNvSpPr>
          <p:nvPr/>
        </p:nvSpPr>
        <p:spPr>
          <a:xfrm>
            <a:off x="1328145" y="548681"/>
            <a:ext cx="7815855" cy="12961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cs-CZ" sz="4400" b="1" kern="1200" cap="small" baseline="0">
                <a:solidFill>
                  <a:srgbClr val="0033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000" dirty="0"/>
              <a:t> </a:t>
            </a:r>
            <a:r>
              <a:rPr lang="cs-CZ" sz="3000" dirty="0">
                <a:solidFill>
                  <a:srgbClr val="FF0000"/>
                </a:solidFill>
              </a:rPr>
              <a:t>„Společným postupem sociálních partnerů k přípravě </a:t>
            </a:r>
            <a:r>
              <a:rPr lang="cs-CZ" sz="3000" dirty="0" smtClean="0">
                <a:solidFill>
                  <a:srgbClr val="FF0000"/>
                </a:solidFill>
              </a:rPr>
              <a:t>odvětví na </a:t>
            </a:r>
            <a:r>
              <a:rPr lang="cs-CZ" sz="3000" dirty="0">
                <a:solidFill>
                  <a:srgbClr val="FF0000"/>
                </a:solidFill>
              </a:rPr>
              <a:t>změny důchodového systému – etapa I.“</a:t>
            </a:r>
          </a:p>
          <a:p>
            <a:r>
              <a:rPr lang="cs-CZ" dirty="0"/>
              <a:t> </a:t>
            </a:r>
          </a:p>
        </p:txBody>
      </p:sp>
      <p:sp>
        <p:nvSpPr>
          <p:cNvPr id="6" name="Obdélník 5"/>
          <p:cNvSpPr/>
          <p:nvPr/>
        </p:nvSpPr>
        <p:spPr>
          <a:xfrm>
            <a:off x="2015103" y="1268760"/>
            <a:ext cx="7128897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cs-CZ" sz="2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Konference k tématu:</a:t>
            </a:r>
            <a:endParaRPr lang="cs-CZ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cs-CZ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DEMOGRAFICKÝ VÝVOJ A ZAMĚSTNANOST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cs-CZ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SILNIČNÍ NÁKLADNÍ DOPRAVĚ</a:t>
            </a:r>
            <a:endParaRPr lang="cs-CZ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923928" y="4437112"/>
            <a:ext cx="5220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i="1" dirty="0">
                <a:solidFill>
                  <a:srgbClr val="00B050"/>
                </a:solidFill>
              </a:rPr>
              <a:t>Zkušenosti a poznatky z realizace projektu, </a:t>
            </a:r>
            <a:r>
              <a:rPr lang="cs-CZ" b="1" i="1" dirty="0" smtClean="0">
                <a:solidFill>
                  <a:srgbClr val="00B050"/>
                </a:solidFill>
              </a:rPr>
              <a:t/>
            </a:r>
            <a:br>
              <a:rPr lang="cs-CZ" b="1" i="1" dirty="0" smtClean="0">
                <a:solidFill>
                  <a:srgbClr val="00B050"/>
                </a:solidFill>
              </a:rPr>
            </a:br>
            <a:r>
              <a:rPr lang="cs-CZ" b="1" i="1" dirty="0" smtClean="0">
                <a:solidFill>
                  <a:srgbClr val="00B050"/>
                </a:solidFill>
              </a:rPr>
              <a:t>zejména </a:t>
            </a:r>
            <a:r>
              <a:rPr lang="cs-CZ" b="1" i="1" dirty="0">
                <a:solidFill>
                  <a:srgbClr val="00B050"/>
                </a:solidFill>
              </a:rPr>
              <a:t>ze seminářů a řízených rozhovorů </a:t>
            </a:r>
            <a:r>
              <a:rPr lang="cs-CZ" b="1" i="1" dirty="0" smtClean="0">
                <a:solidFill>
                  <a:srgbClr val="00B050"/>
                </a:solidFill>
              </a:rPr>
              <a:t/>
            </a:r>
            <a:br>
              <a:rPr lang="cs-CZ" b="1" i="1" dirty="0" smtClean="0">
                <a:solidFill>
                  <a:srgbClr val="00B050"/>
                </a:solidFill>
              </a:rPr>
            </a:br>
            <a:r>
              <a:rPr lang="cs-CZ" b="1" i="1" dirty="0" smtClean="0">
                <a:solidFill>
                  <a:srgbClr val="00B050"/>
                </a:solidFill>
              </a:rPr>
              <a:t>u </a:t>
            </a:r>
            <a:r>
              <a:rPr lang="cs-CZ" b="1" i="1" dirty="0">
                <a:solidFill>
                  <a:srgbClr val="00B050"/>
                </a:solidFill>
              </a:rPr>
              <a:t>dopravních firem.</a:t>
            </a:r>
            <a:endParaRPr lang="cs-CZ" i="1" dirty="0">
              <a:solidFill>
                <a:srgbClr val="00B050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88232" y="6177898"/>
            <a:ext cx="7092280" cy="68010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cs-CZ" b="1" u="sng" dirty="0"/>
              <a:t>Požadavky na </a:t>
            </a:r>
            <a:r>
              <a:rPr lang="cs-CZ" b="1" u="sng" dirty="0" smtClean="0"/>
              <a:t>stát: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596413"/>
            <a:ext cx="8077200" cy="4928931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nastavit </a:t>
            </a:r>
            <a:r>
              <a:rPr lang="cs-CZ" dirty="0"/>
              <a:t>důchodový systém v ČR  s perspektivou 20- 30 let ( 1.,2. a 3. pilíř )</a:t>
            </a:r>
          </a:p>
          <a:p>
            <a:r>
              <a:rPr lang="cs-CZ" dirty="0"/>
              <a:t>neprodlužovat důchodový věk u řidičů , max. 65 let; od 60 let už je řidič rizikový a méně výkonný, zvyšuje se nemocnost a snižuje bezpečnost </a:t>
            </a:r>
            <a:endParaRPr lang="cs-CZ" dirty="0" smtClean="0"/>
          </a:p>
          <a:p>
            <a:r>
              <a:rPr lang="cs-CZ" dirty="0" smtClean="0"/>
              <a:t>přehodnotit  </a:t>
            </a:r>
            <a:r>
              <a:rPr lang="cs-CZ" dirty="0"/>
              <a:t>pracovní  kategorie ( zařazení  řidiče )</a:t>
            </a:r>
          </a:p>
          <a:p>
            <a:r>
              <a:rPr lang="cs-CZ" dirty="0" smtClean="0"/>
              <a:t>zlepšit  </a:t>
            </a:r>
            <a:r>
              <a:rPr lang="cs-CZ" dirty="0"/>
              <a:t>podnikatelské podmínky v silniční dopravě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(konkurenceschopnost-M+S+V</a:t>
            </a:r>
            <a:r>
              <a:rPr lang="cs-CZ" dirty="0"/>
              <a:t>)</a:t>
            </a:r>
          </a:p>
          <a:p>
            <a:r>
              <a:rPr lang="cs-CZ" dirty="0" smtClean="0"/>
              <a:t>vytvořit </a:t>
            </a:r>
            <a:r>
              <a:rPr lang="cs-CZ" dirty="0"/>
              <a:t>daňové úlevy pro firmy, které zaměstnávají řidiče od 18 do 25 let a nad 55 let </a:t>
            </a:r>
          </a:p>
          <a:p>
            <a:r>
              <a:rPr lang="cs-CZ" dirty="0" smtClean="0"/>
              <a:t>řešit </a:t>
            </a:r>
            <a:r>
              <a:rPr lang="cs-CZ" dirty="0"/>
              <a:t>komplexní výchovu </a:t>
            </a:r>
            <a:r>
              <a:rPr lang="cs-CZ" dirty="0" smtClean="0"/>
              <a:t>řidičů; </a:t>
            </a:r>
            <a:r>
              <a:rPr lang="cs-CZ" dirty="0"/>
              <a:t>celoživotní zvyšování kvalifikace </a:t>
            </a:r>
          </a:p>
          <a:p>
            <a:r>
              <a:rPr lang="cs-CZ" dirty="0"/>
              <a:t>změna finančního a  společenské ohodnocení  práce řidiče, nyní je  velmi nízké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34020896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cs-CZ" b="1" u="sng" dirty="0" smtClean="0"/>
              <a:t>Závěry: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385392"/>
            <a:ext cx="8077200" cy="5472608"/>
          </a:xfrm>
        </p:spPr>
        <p:txBody>
          <a:bodyPr>
            <a:normAutofit/>
          </a:bodyPr>
          <a:lstStyle/>
          <a:p>
            <a:r>
              <a:rPr lang="cs-CZ" b="1" dirty="0"/>
              <a:t>NAVRHUJEME PROVÉST CELKOVOU </a:t>
            </a:r>
            <a:r>
              <a:rPr lang="cs-CZ" b="1" u="sng" dirty="0"/>
              <a:t>ANALÝZU SILNIČNÍ </a:t>
            </a:r>
            <a:r>
              <a:rPr lang="cs-CZ" b="1" u="sng"/>
              <a:t>DOPRAVY </a:t>
            </a:r>
            <a:r>
              <a:rPr lang="cs-CZ" b="1" u="sng" smtClean="0"/>
              <a:t/>
            </a:r>
            <a:br>
              <a:rPr lang="cs-CZ" b="1" u="sng" smtClean="0"/>
            </a:br>
            <a:r>
              <a:rPr lang="cs-CZ" b="1" smtClean="0"/>
              <a:t>(MD,MPSV,MF,MŠTV</a:t>
            </a:r>
            <a:r>
              <a:rPr lang="cs-CZ" b="1" dirty="0"/>
              <a:t>)</a:t>
            </a:r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r>
              <a:rPr lang="cs-CZ" b="1" dirty="0" smtClean="0"/>
              <a:t>Jedním </a:t>
            </a:r>
            <a:r>
              <a:rPr lang="cs-CZ" b="1" dirty="0"/>
              <a:t>ze zásadních faktorů , který silně ovlivňuje výše uvedené skutečnosti je prosperita </a:t>
            </a:r>
            <a:r>
              <a:rPr lang="cs-CZ" b="1" dirty="0" smtClean="0"/>
              <a:t>dopravní  </a:t>
            </a:r>
            <a:r>
              <a:rPr lang="cs-CZ" b="1" dirty="0"/>
              <a:t>firmy ( ziskovost je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od </a:t>
            </a:r>
            <a:r>
              <a:rPr lang="cs-CZ" b="1" dirty="0"/>
              <a:t>0,1 </a:t>
            </a:r>
            <a:r>
              <a:rPr lang="cs-CZ" b="1" dirty="0" smtClean="0"/>
              <a:t>až </a:t>
            </a:r>
            <a:r>
              <a:rPr lang="cs-CZ" b="1" dirty="0"/>
              <a:t>do 3% ) , to je třeba změnit </a:t>
            </a:r>
            <a:r>
              <a:rPr lang="cs-CZ" b="1" dirty="0" smtClean="0"/>
              <a:t>!!!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 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38782219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385392"/>
            <a:ext cx="8077200" cy="54726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7200" b="1" u="sng" dirty="0" smtClean="0"/>
          </a:p>
          <a:p>
            <a:pPr marL="0" indent="0" algn="ctr">
              <a:buNone/>
            </a:pPr>
            <a:r>
              <a:rPr lang="cs-CZ" sz="7200" b="1" u="sng" dirty="0" smtClean="0"/>
              <a:t>Děkuji </a:t>
            </a:r>
            <a:r>
              <a:rPr lang="cs-CZ" sz="7200" b="1" u="sng" dirty="0"/>
              <a:t>za pozornost</a:t>
            </a:r>
            <a:endParaRPr lang="cs-CZ" sz="7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73925653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b="1" dirty="0" smtClean="0"/>
              <a:t>Kdo se na projektu v silniční dopravě podílel?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9289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3000" b="1" dirty="0"/>
              <a:t>Konfederace zaměstnavatelských </a:t>
            </a:r>
            <a:r>
              <a:rPr lang="cs-CZ" sz="3000" b="1" dirty="0" smtClean="0"/>
              <a:t/>
            </a:r>
            <a:br>
              <a:rPr lang="cs-CZ" sz="3000" b="1" dirty="0" smtClean="0"/>
            </a:br>
            <a:r>
              <a:rPr lang="cs-CZ" sz="3000" b="1" dirty="0" smtClean="0"/>
              <a:t>a </a:t>
            </a:r>
            <a:r>
              <a:rPr lang="cs-CZ" sz="3000" b="1" dirty="0"/>
              <a:t>podnikatelských svazů ČR</a:t>
            </a:r>
            <a:endParaRPr lang="cs-CZ" sz="3000" dirty="0"/>
          </a:p>
          <a:p>
            <a:pPr marL="0" indent="0" algn="ctr">
              <a:buNone/>
            </a:pPr>
            <a:r>
              <a:rPr lang="cs-CZ" sz="3000" b="1" dirty="0"/>
              <a:t>a Českomoravská konfederace odborových svazů</a:t>
            </a:r>
            <a:endParaRPr lang="cs-CZ" sz="3000" dirty="0"/>
          </a:p>
          <a:p>
            <a:pPr marL="0" indent="0" algn="ctr">
              <a:buNone/>
            </a:pPr>
            <a:r>
              <a:rPr lang="cs-CZ" sz="3000" dirty="0" smtClean="0"/>
              <a:t>za </a:t>
            </a:r>
            <a:r>
              <a:rPr lang="cs-CZ" sz="3000" dirty="0"/>
              <a:t>odborné spolupráce </a:t>
            </a:r>
          </a:p>
          <a:p>
            <a:pPr marL="0" indent="0" algn="ctr">
              <a:buNone/>
            </a:pPr>
            <a:r>
              <a:rPr lang="cs-CZ" sz="3000" b="1" i="1" dirty="0"/>
              <a:t> se Společenstvím autodopravců Čech a Moravy (SAČM)</a:t>
            </a:r>
            <a:endParaRPr lang="cs-CZ" sz="3000" dirty="0"/>
          </a:p>
          <a:p>
            <a:pPr marL="0" indent="0" algn="ctr">
              <a:buNone/>
            </a:pPr>
            <a:r>
              <a:rPr lang="cs-CZ" sz="3000" b="1" i="1" dirty="0"/>
              <a:t>a Odborovým svazem v dopravě (OSD)</a:t>
            </a:r>
            <a:endParaRPr lang="cs-CZ" sz="3000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6177898"/>
            <a:ext cx="7092280" cy="68010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cs-CZ" b="1" u="sng" dirty="0"/>
              <a:t>Řídící skupina projektu BP/Doprava: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596413"/>
            <a:ext cx="8077200" cy="4928931"/>
          </a:xfrm>
        </p:spPr>
        <p:txBody>
          <a:bodyPr>
            <a:normAutofit fontScale="70000" lnSpcReduction="20000"/>
          </a:bodyPr>
          <a:lstStyle/>
          <a:p>
            <a:r>
              <a:rPr lang="cs-CZ" b="1" dirty="0"/>
              <a:t>1</a:t>
            </a:r>
            <a:r>
              <a:rPr lang="cs-CZ" b="1" dirty="0" smtClean="0"/>
              <a:t>. Danda </a:t>
            </a:r>
            <a:r>
              <a:rPr lang="cs-CZ" b="1" dirty="0"/>
              <a:t>Bedřich</a:t>
            </a:r>
            <a:r>
              <a:rPr lang="cs-CZ" dirty="0"/>
              <a:t> - zástupce hl. manažera pro BP/Doprava - 01.02.57, </a:t>
            </a:r>
            <a:r>
              <a:rPr lang="cs-CZ" b="1" dirty="0"/>
              <a:t>SAČM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b="1" dirty="0"/>
              <a:t>2</a:t>
            </a:r>
            <a:r>
              <a:rPr lang="cs-CZ" b="1" dirty="0" smtClean="0"/>
              <a:t>. </a:t>
            </a:r>
            <a:r>
              <a:rPr lang="cs-CZ" b="1" dirty="0" err="1" smtClean="0"/>
              <a:t>Dr.Ondroušek</a:t>
            </a:r>
            <a:r>
              <a:rPr lang="cs-CZ" b="1" dirty="0" smtClean="0"/>
              <a:t> </a:t>
            </a:r>
            <a:r>
              <a:rPr lang="cs-CZ" b="1" dirty="0"/>
              <a:t>Lubomír</a:t>
            </a:r>
            <a:r>
              <a:rPr lang="cs-CZ" dirty="0"/>
              <a:t> - specialista na problematiku DS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 </a:t>
            </a:r>
            <a:r>
              <a:rPr lang="cs-CZ" dirty="0"/>
              <a:t>vedení strukturovaných rozhovorů a vytvoření reprezentativního vzorku firem ze strany zaměstnavatelů - 01.02.10, </a:t>
            </a:r>
            <a:r>
              <a:rPr lang="cs-CZ" b="1" dirty="0"/>
              <a:t>SAČM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b="1" dirty="0"/>
              <a:t>3</a:t>
            </a:r>
            <a:r>
              <a:rPr lang="cs-CZ" b="1" dirty="0" smtClean="0"/>
              <a:t>. </a:t>
            </a:r>
            <a:r>
              <a:rPr lang="cs-CZ" b="1" dirty="0" err="1" smtClean="0"/>
              <a:t>Bc.Kokoška</a:t>
            </a:r>
            <a:r>
              <a:rPr lang="cs-CZ" b="1" dirty="0" smtClean="0"/>
              <a:t> </a:t>
            </a:r>
            <a:r>
              <a:rPr lang="cs-CZ" b="1" dirty="0"/>
              <a:t>Alfonz</a:t>
            </a:r>
            <a:r>
              <a:rPr lang="cs-CZ" dirty="0"/>
              <a:t> - specialista na problematiku DS pro vedení strukturovaných rozhovorů a vytvoření reprezentativního vzorku firem ze strany zaměstnanců - 01.02.11, </a:t>
            </a:r>
            <a:r>
              <a:rPr lang="cs-CZ" b="1" dirty="0"/>
              <a:t>OSD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b="1" dirty="0" smtClean="0"/>
              <a:t>4. Holečková </a:t>
            </a:r>
            <a:r>
              <a:rPr lang="cs-CZ" b="1" dirty="0"/>
              <a:t>Eva</a:t>
            </a:r>
            <a:r>
              <a:rPr lang="cs-CZ" dirty="0"/>
              <a:t> - odborný garant pro přípravu a zpracování vstupních dat pro demografickou </a:t>
            </a:r>
            <a:r>
              <a:rPr lang="cs-CZ" dirty="0" smtClean="0"/>
              <a:t>prognózu </a:t>
            </a:r>
            <a:r>
              <a:rPr lang="cs-CZ" dirty="0"/>
              <a:t>odvětví - 01.02.51, </a:t>
            </a:r>
            <a:r>
              <a:rPr lang="cs-CZ" b="1" dirty="0"/>
              <a:t>SAČM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57648105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cs-CZ" b="1" u="sng" dirty="0"/>
              <a:t>Externí spolupracující </a:t>
            </a:r>
            <a:r>
              <a:rPr lang="cs-CZ" b="1" u="sng" dirty="0" smtClean="0"/>
              <a:t>subjekty: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596413"/>
            <a:ext cx="8077200" cy="4928931"/>
          </a:xfrm>
        </p:spPr>
        <p:txBody>
          <a:bodyPr>
            <a:normAutofit/>
          </a:bodyPr>
          <a:lstStyle/>
          <a:p>
            <a:pPr lvl="0"/>
            <a:r>
              <a:rPr lang="cs-CZ" b="1" dirty="0"/>
              <a:t>12 externích spolupracovníků z řad SAČM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a </a:t>
            </a:r>
            <a:r>
              <a:rPr lang="cs-CZ" b="1" dirty="0"/>
              <a:t>OSD, převážně k vedení </a:t>
            </a:r>
            <a:r>
              <a:rPr lang="cs-CZ" b="1" dirty="0" smtClean="0"/>
              <a:t>ŘR</a:t>
            </a:r>
          </a:p>
          <a:p>
            <a:pPr lvl="0"/>
            <a:r>
              <a:rPr lang="cs-CZ" b="1" dirty="0" smtClean="0"/>
              <a:t>Sdružení </a:t>
            </a:r>
            <a:r>
              <a:rPr lang="cs-CZ" b="1" dirty="0"/>
              <a:t>podnikatelů a živnostníků (SPŽ ČR</a:t>
            </a:r>
            <a:r>
              <a:rPr lang="cs-CZ" b="1" dirty="0" smtClean="0"/>
              <a:t>)</a:t>
            </a:r>
          </a:p>
          <a:p>
            <a:pPr lvl="0"/>
            <a:r>
              <a:rPr lang="cs-CZ" b="1" dirty="0" smtClean="0"/>
              <a:t>Národní </a:t>
            </a:r>
            <a:r>
              <a:rPr lang="cs-CZ" b="1" dirty="0"/>
              <a:t>vzdělávací </a:t>
            </a:r>
            <a:r>
              <a:rPr lang="cs-CZ" b="1" dirty="0" smtClean="0"/>
              <a:t>fond, </a:t>
            </a:r>
            <a:r>
              <a:rPr lang="cs-CZ" b="1" dirty="0" err="1" smtClean="0"/>
              <a:t>o.s.p</a:t>
            </a:r>
            <a:r>
              <a:rPr lang="cs-CZ" b="1" dirty="0" smtClean="0"/>
              <a:t>.</a:t>
            </a:r>
          </a:p>
          <a:p>
            <a:pPr lvl="0"/>
            <a:r>
              <a:rPr lang="cs-CZ" b="1" dirty="0" smtClean="0"/>
              <a:t>Fakulta </a:t>
            </a:r>
            <a:r>
              <a:rPr lang="cs-CZ" b="1" dirty="0"/>
              <a:t>dopravy ČVUT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75433892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cs-CZ" b="1" u="sng" dirty="0"/>
              <a:t>Rozdělení dopravních firem </a:t>
            </a:r>
            <a:r>
              <a:rPr lang="cs-CZ" b="1" u="sng" dirty="0" smtClean="0"/>
              <a:t/>
            </a:r>
            <a:br>
              <a:rPr lang="cs-CZ" b="1" u="sng" dirty="0" smtClean="0"/>
            </a:br>
            <a:r>
              <a:rPr lang="cs-CZ" b="1" u="sng" dirty="0" smtClean="0"/>
              <a:t>do skupin: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596413"/>
            <a:ext cx="8077200" cy="4928931"/>
          </a:xfrm>
        </p:spPr>
        <p:txBody>
          <a:bodyPr>
            <a:normAutofit/>
          </a:bodyPr>
          <a:lstStyle/>
          <a:p>
            <a:r>
              <a:rPr lang="cs-CZ" b="1" i="1" dirty="0"/>
              <a:t>1.skupina</a:t>
            </a:r>
            <a:r>
              <a:rPr lang="cs-CZ" dirty="0"/>
              <a:t> – </a:t>
            </a:r>
            <a:r>
              <a:rPr lang="cs-CZ" b="1" dirty="0"/>
              <a:t>malé firmy, OSVČ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dirty="0" smtClean="0"/>
              <a:t>(od </a:t>
            </a:r>
            <a:r>
              <a:rPr lang="cs-CZ" dirty="0"/>
              <a:t>1 do 10ti vozidel)</a:t>
            </a:r>
          </a:p>
          <a:p>
            <a:r>
              <a:rPr lang="cs-CZ" b="1" i="1" dirty="0"/>
              <a:t>2.skupina</a:t>
            </a:r>
            <a:r>
              <a:rPr lang="cs-CZ" dirty="0"/>
              <a:t> - </a:t>
            </a:r>
            <a:r>
              <a:rPr lang="cs-CZ" b="1" dirty="0"/>
              <a:t>střední firmy , fyzické osoby, s.r.o. </a:t>
            </a:r>
            <a:r>
              <a:rPr lang="cs-CZ" dirty="0"/>
              <a:t>(od 10 do 50 </a:t>
            </a:r>
            <a:r>
              <a:rPr lang="cs-CZ" dirty="0" smtClean="0"/>
              <a:t>vozidel)</a:t>
            </a:r>
            <a:endParaRPr lang="cs-CZ" dirty="0"/>
          </a:p>
          <a:p>
            <a:r>
              <a:rPr lang="cs-CZ" b="1" i="1" dirty="0"/>
              <a:t>3.skupina</a:t>
            </a:r>
            <a:r>
              <a:rPr lang="cs-CZ" dirty="0"/>
              <a:t> - </a:t>
            </a:r>
            <a:r>
              <a:rPr lang="cs-CZ" b="1" dirty="0"/>
              <a:t>velké firmy , právnické osoby s.r.o., a.s. </a:t>
            </a:r>
            <a:r>
              <a:rPr lang="cs-CZ" dirty="0"/>
              <a:t>(nad 50 </a:t>
            </a:r>
            <a:r>
              <a:rPr lang="cs-CZ" dirty="0" smtClean="0"/>
              <a:t>vozidel)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57739816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cs-CZ" b="1" u="sng" dirty="0"/>
              <a:t>Použité metody a  postupy při získávání </a:t>
            </a:r>
            <a:r>
              <a:rPr lang="cs-CZ" b="1" u="sng" dirty="0" smtClean="0"/>
              <a:t>poznatků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596413"/>
            <a:ext cx="8077200" cy="4928931"/>
          </a:xfrm>
        </p:spPr>
        <p:txBody>
          <a:bodyPr>
            <a:normAutofit fontScale="85000" lnSpcReduction="20000"/>
          </a:bodyPr>
          <a:lstStyle/>
          <a:p>
            <a:pPr lvl="0"/>
            <a:endParaRPr lang="cs-CZ" b="1" i="1" dirty="0" smtClean="0"/>
          </a:p>
          <a:p>
            <a:pPr lvl="0"/>
            <a:r>
              <a:rPr lang="cs-CZ" b="1" i="1" dirty="0" smtClean="0"/>
              <a:t>semináře</a:t>
            </a:r>
            <a:r>
              <a:rPr lang="cs-CZ" dirty="0" smtClean="0"/>
              <a:t>  </a:t>
            </a:r>
            <a:r>
              <a:rPr lang="cs-CZ" dirty="0"/>
              <a:t>( 30 seminářů s účastí 450 osob – převážně zaměstnanci )</a:t>
            </a:r>
          </a:p>
          <a:p>
            <a:pPr lvl="0"/>
            <a:r>
              <a:rPr lang="cs-CZ" b="1" i="1" dirty="0"/>
              <a:t>řízené rozhovory</a:t>
            </a:r>
            <a:r>
              <a:rPr lang="cs-CZ" dirty="0"/>
              <a:t> ( cca </a:t>
            </a:r>
            <a:r>
              <a:rPr lang="cs-CZ" dirty="0" smtClean="0"/>
              <a:t>250 </a:t>
            </a:r>
            <a:r>
              <a:rPr lang="cs-CZ" dirty="0"/>
              <a:t>osob – převážně zaměstnavatelé )</a:t>
            </a:r>
          </a:p>
          <a:p>
            <a:pPr lvl="0"/>
            <a:r>
              <a:rPr lang="cs-CZ" b="1" i="1" dirty="0"/>
              <a:t>dotazníky</a:t>
            </a:r>
            <a:r>
              <a:rPr lang="cs-CZ" dirty="0"/>
              <a:t> ( cca 400 – zaměstnanci i zaměstnavatelé )</a:t>
            </a:r>
          </a:p>
          <a:p>
            <a:pPr lvl="0"/>
            <a:r>
              <a:rPr lang="cs-CZ" b="1" i="1" dirty="0"/>
              <a:t>neformální rozhovory</a:t>
            </a:r>
            <a:r>
              <a:rPr lang="cs-CZ" dirty="0"/>
              <a:t> ( OSVČ, majitelé firem, jednatelé, členové představenstev, ředitelé, personální pracovníci,  vedoucí oddělení atd.)</a:t>
            </a:r>
          </a:p>
          <a:p>
            <a:pPr lvl="0"/>
            <a:r>
              <a:rPr lang="cs-CZ" b="1" i="1" dirty="0"/>
              <a:t>zahraniční zkušenosti</a:t>
            </a:r>
            <a:r>
              <a:rPr lang="cs-CZ" dirty="0"/>
              <a:t> ( korespondenční způsob –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14 </a:t>
            </a:r>
            <a:r>
              <a:rPr lang="cs-CZ" dirty="0"/>
              <a:t>dopravních svazů ze zemí EU )</a:t>
            </a:r>
          </a:p>
          <a:p>
            <a:pPr lvl="0"/>
            <a:r>
              <a:rPr lang="cs-CZ" b="1" i="1" dirty="0"/>
              <a:t>konference</a:t>
            </a:r>
            <a:r>
              <a:rPr lang="cs-CZ" dirty="0"/>
              <a:t> ( viz. 1.konference 24.2.2015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2.konference 5.5.2015 – zaměření )</a:t>
            </a:r>
          </a:p>
          <a:p>
            <a:pPr marL="0" indent="0">
              <a:buNone/>
            </a:pPr>
            <a:endParaRPr lang="cs-CZ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84600028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cs-CZ" b="1" dirty="0" smtClean="0"/>
              <a:t>CÍL PROJEKTU</a:t>
            </a:r>
            <a:endParaRPr lang="cs-C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596413"/>
            <a:ext cx="8077200" cy="4928931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cs-CZ" b="1" dirty="0" smtClean="0"/>
              <a:t>posoudit </a:t>
            </a:r>
            <a:r>
              <a:rPr lang="cs-CZ" b="1" dirty="0"/>
              <a:t>současnou situaci a navrhnout  možnosti  pro udržení zaměstnanosti </a:t>
            </a:r>
            <a:r>
              <a:rPr lang="cs-CZ" b="1" dirty="0" smtClean="0"/>
              <a:t>lidí</a:t>
            </a:r>
            <a:r>
              <a:rPr lang="cs-CZ" dirty="0" smtClean="0"/>
              <a:t>, až </a:t>
            </a:r>
            <a:r>
              <a:rPr lang="cs-CZ" dirty="0"/>
              <a:t>se výrazně prodlouží doba odchodu pracovníků do starobního důchodu a to jak </a:t>
            </a:r>
            <a:r>
              <a:rPr lang="cs-CZ" dirty="0" smtClean="0"/>
              <a:t>ze strany:</a:t>
            </a:r>
            <a:endParaRPr lang="cs-CZ" dirty="0"/>
          </a:p>
          <a:p>
            <a:endParaRPr lang="cs-CZ" dirty="0"/>
          </a:p>
          <a:p>
            <a:r>
              <a:rPr lang="cs-CZ" dirty="0" smtClean="0"/>
              <a:t>    </a:t>
            </a:r>
            <a:r>
              <a:rPr lang="cs-CZ" b="1" dirty="0" smtClean="0"/>
              <a:t>zaměstnanců</a:t>
            </a:r>
            <a:r>
              <a:rPr lang="cs-CZ" dirty="0" smtClean="0"/>
              <a:t> </a:t>
            </a:r>
          </a:p>
          <a:p>
            <a:r>
              <a:rPr lang="cs-CZ" b="1" dirty="0" smtClean="0"/>
              <a:t>    zaměstnavatelů</a:t>
            </a:r>
            <a:endParaRPr lang="cs-CZ" dirty="0" smtClean="0"/>
          </a:p>
          <a:p>
            <a:r>
              <a:rPr lang="cs-CZ" dirty="0" smtClean="0"/>
              <a:t>    </a:t>
            </a:r>
            <a:r>
              <a:rPr lang="cs-CZ" b="1" dirty="0" smtClean="0"/>
              <a:t>státu</a:t>
            </a:r>
          </a:p>
          <a:p>
            <a:pPr marL="0" indent="0">
              <a:buNone/>
            </a:pPr>
            <a:endParaRPr lang="cs-CZ" dirty="0"/>
          </a:p>
          <a:p>
            <a:pPr lvl="0"/>
            <a:r>
              <a:rPr lang="cs-CZ" dirty="0" smtClean="0"/>
              <a:t>přispět </a:t>
            </a:r>
            <a:r>
              <a:rPr lang="cs-CZ" dirty="0"/>
              <a:t>k vytvoření takových </a:t>
            </a:r>
            <a:r>
              <a:rPr lang="cs-CZ" b="1" dirty="0"/>
              <a:t>finančních, pracovních, </a:t>
            </a:r>
            <a:r>
              <a:rPr lang="cs-CZ" b="1" dirty="0" smtClean="0"/>
              <a:t>personálních a </a:t>
            </a:r>
            <a:r>
              <a:rPr lang="cs-CZ" b="1" dirty="0"/>
              <a:t>dalších nezbytných podmínek</a:t>
            </a:r>
            <a:r>
              <a:rPr lang="cs-CZ" dirty="0"/>
              <a:t> k tomu, aby co největší počet zaměstnanců </a:t>
            </a:r>
            <a:r>
              <a:rPr lang="cs-CZ" dirty="0" smtClean="0"/>
              <a:t>mohl vykonávat </a:t>
            </a:r>
            <a:r>
              <a:rPr lang="cs-CZ" dirty="0"/>
              <a:t>své povolání </a:t>
            </a:r>
            <a:r>
              <a:rPr lang="cs-CZ" dirty="0" smtClean="0"/>
              <a:t>plnohodnotně. </a:t>
            </a:r>
          </a:p>
          <a:p>
            <a:pPr marL="0" lvl="0" indent="0">
              <a:buNone/>
            </a:pPr>
            <a:endParaRPr lang="cs-CZ" dirty="0" smtClean="0"/>
          </a:p>
          <a:p>
            <a:pPr lvl="0"/>
            <a:r>
              <a:rPr lang="cs-CZ" dirty="0" smtClean="0"/>
              <a:t>Ze </a:t>
            </a:r>
            <a:r>
              <a:rPr lang="cs-CZ" dirty="0"/>
              <a:t>všech řízených rozhovorů, </a:t>
            </a:r>
            <a:r>
              <a:rPr lang="cs-CZ" dirty="0" smtClean="0"/>
              <a:t>seminářů, dotazníků </a:t>
            </a:r>
            <a:r>
              <a:rPr lang="cs-CZ" dirty="0"/>
              <a:t>i neformálních rozhovorů se zaměstnanci i zaměstnavateli vyplynuly  následující </a:t>
            </a:r>
            <a:r>
              <a:rPr lang="cs-CZ" b="1" dirty="0" smtClean="0"/>
              <a:t>požadavky</a:t>
            </a:r>
            <a:r>
              <a:rPr lang="cs-CZ" dirty="0" smtClean="0"/>
              <a:t>:</a:t>
            </a:r>
          </a:p>
          <a:p>
            <a:pPr lvl="0"/>
            <a:endParaRPr lang="cs-CZ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23852507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cs-CZ" b="1" u="sng" dirty="0" smtClean="0"/>
              <a:t>Požadavky na zaměstnance: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596413"/>
            <a:ext cx="8382000" cy="5261587"/>
          </a:xfrm>
        </p:spPr>
        <p:txBody>
          <a:bodyPr>
            <a:normAutofit fontScale="62500" lnSpcReduction="20000"/>
          </a:bodyPr>
          <a:lstStyle/>
          <a:p>
            <a:r>
              <a:rPr lang="cs-CZ" dirty="0" smtClean="0"/>
              <a:t>vzdělání </a:t>
            </a:r>
            <a:r>
              <a:rPr lang="cs-CZ" dirty="0"/>
              <a:t>-  střední odborné</a:t>
            </a:r>
          </a:p>
          <a:p>
            <a:r>
              <a:rPr lang="cs-CZ" dirty="0" smtClean="0"/>
              <a:t>zvyšování </a:t>
            </a:r>
            <a:r>
              <a:rPr lang="cs-CZ" dirty="0"/>
              <a:t>kvalifikace - celoživotní  vzdělávání  </a:t>
            </a:r>
          </a:p>
          <a:p>
            <a:r>
              <a:rPr lang="cs-CZ" dirty="0" smtClean="0"/>
              <a:t>péče </a:t>
            </a:r>
            <a:r>
              <a:rPr lang="cs-CZ" dirty="0"/>
              <a:t>o duševní  a fyzické zdraví  </a:t>
            </a:r>
          </a:p>
          <a:p>
            <a:r>
              <a:rPr lang="cs-CZ" dirty="0" smtClean="0"/>
              <a:t>plnění </a:t>
            </a:r>
            <a:r>
              <a:rPr lang="cs-CZ" dirty="0"/>
              <a:t>pracovních povinností  -  zodpovědnost, ukázněnost, </a:t>
            </a:r>
            <a:r>
              <a:rPr lang="cs-CZ" dirty="0" smtClean="0"/>
              <a:t>cílevědomost; </a:t>
            </a:r>
            <a:r>
              <a:rPr lang="cs-CZ" dirty="0"/>
              <a:t>důraz </a:t>
            </a:r>
            <a:r>
              <a:rPr lang="cs-CZ" dirty="0" smtClean="0"/>
              <a:t>na bezpečnost související  </a:t>
            </a:r>
            <a:r>
              <a:rPr lang="cs-CZ" dirty="0"/>
              <a:t>s </a:t>
            </a:r>
            <a:r>
              <a:rPr lang="cs-CZ" dirty="0" smtClean="0"/>
              <a:t>dopravou</a:t>
            </a:r>
          </a:p>
          <a:p>
            <a:r>
              <a:rPr lang="cs-CZ" dirty="0"/>
              <a:t>v pracovním procesu  cca 30- 40% velmi zkušených a zodpovědných řidičů ; cca 30% kteří  jsou na úrovni nižšího standardu a 30% nekvalitních, méně zodpovědných </a:t>
            </a:r>
            <a:r>
              <a:rPr lang="cs-CZ" dirty="0" smtClean="0"/>
              <a:t>řidičů</a:t>
            </a:r>
            <a:endParaRPr lang="cs-CZ" dirty="0"/>
          </a:p>
          <a:p>
            <a:r>
              <a:rPr lang="cs-CZ" dirty="0" smtClean="0"/>
              <a:t>aktivní </a:t>
            </a:r>
            <a:r>
              <a:rPr lang="cs-CZ" dirty="0"/>
              <a:t>pomoc při udržování dobrého pracovního </a:t>
            </a:r>
            <a:r>
              <a:rPr lang="cs-CZ" dirty="0" smtClean="0"/>
              <a:t>prostředí ve firmě</a:t>
            </a:r>
            <a:endParaRPr lang="cs-CZ" dirty="0"/>
          </a:p>
          <a:p>
            <a:r>
              <a:rPr lang="cs-CZ" dirty="0" smtClean="0"/>
              <a:t>loajalita </a:t>
            </a:r>
            <a:r>
              <a:rPr lang="cs-CZ" dirty="0"/>
              <a:t>a podpora firmě u níž zaměstnanec  </a:t>
            </a:r>
            <a:r>
              <a:rPr lang="cs-CZ" dirty="0" smtClean="0"/>
              <a:t>pracuje</a:t>
            </a:r>
          </a:p>
          <a:p>
            <a:r>
              <a:rPr lang="cs-CZ" dirty="0"/>
              <a:t>každý občan- řidič by si měl spořit na důchod ( živ. pojištění ) ; mzda a dieta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( </a:t>
            </a:r>
            <a:r>
              <a:rPr lang="cs-CZ" dirty="0"/>
              <a:t>problémy</a:t>
            </a:r>
            <a:r>
              <a:rPr lang="cs-CZ" dirty="0" smtClean="0"/>
              <a:t>)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-------------------------------------------------------------------------------------</a:t>
            </a:r>
            <a:endParaRPr lang="cs-CZ" dirty="0"/>
          </a:p>
          <a:p>
            <a:r>
              <a:rPr lang="cs-CZ" i="1" dirty="0" smtClean="0"/>
              <a:t>většina </a:t>
            </a:r>
            <a:r>
              <a:rPr lang="cs-CZ" i="1" dirty="0"/>
              <a:t>se staví  k výše uvedenému negativně, nemá zájem - lenost, nevědomost ...</a:t>
            </a:r>
            <a:endParaRPr lang="cs-CZ" dirty="0"/>
          </a:p>
          <a:p>
            <a:r>
              <a:rPr lang="cs-CZ" i="1" dirty="0" smtClean="0"/>
              <a:t>na </a:t>
            </a:r>
            <a:r>
              <a:rPr lang="cs-CZ" i="1" dirty="0"/>
              <a:t>druhé straně je třeba konstatovat, že při současném vytížení řidičů je to problematické </a:t>
            </a:r>
            <a:endParaRPr lang="cs-CZ" i="1" dirty="0" smtClean="0"/>
          </a:p>
          <a:p>
            <a:endParaRPr lang="cs-CZ" dirty="0"/>
          </a:p>
          <a:p>
            <a:pPr marL="0" lvl="0" indent="0">
              <a:buNone/>
            </a:pPr>
            <a:endParaRPr lang="cs-CZ" b="1" i="1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88291150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r>
              <a:rPr lang="cs-CZ" b="1" u="sng" dirty="0"/>
              <a:t>Požadavky na </a:t>
            </a:r>
            <a:r>
              <a:rPr lang="cs-CZ" b="1" u="sng" dirty="0" smtClean="0"/>
              <a:t>zaměstnavatele: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596413"/>
            <a:ext cx="8077200" cy="4928931"/>
          </a:xfrm>
        </p:spPr>
        <p:txBody>
          <a:bodyPr>
            <a:normAutofit fontScale="70000" lnSpcReduction="20000"/>
          </a:bodyPr>
          <a:lstStyle/>
          <a:p>
            <a:r>
              <a:rPr lang="cs-CZ" dirty="0" smtClean="0"/>
              <a:t>zajistit </a:t>
            </a:r>
            <a:r>
              <a:rPr lang="cs-CZ" dirty="0"/>
              <a:t>a udržet konkurenceschopnost firmy na trhu </a:t>
            </a:r>
            <a:r>
              <a:rPr lang="cs-CZ" dirty="0" smtClean="0"/>
              <a:t>práce</a:t>
            </a:r>
          </a:p>
          <a:p>
            <a:r>
              <a:rPr lang="cs-CZ" dirty="0" smtClean="0"/>
              <a:t>trvalé  </a:t>
            </a:r>
            <a:r>
              <a:rPr lang="cs-CZ" dirty="0"/>
              <a:t>vytváření  podmínek  pro práceschopnost  svých </a:t>
            </a:r>
            <a:r>
              <a:rPr lang="cs-CZ" dirty="0" smtClean="0"/>
              <a:t> zaměstnanců  </a:t>
            </a:r>
            <a:r>
              <a:rPr lang="cs-CZ" dirty="0"/>
              <a:t>do předdůchodového </a:t>
            </a:r>
            <a:r>
              <a:rPr lang="cs-CZ" dirty="0" smtClean="0"/>
              <a:t>věku, tj. např</a:t>
            </a:r>
            <a:r>
              <a:rPr lang="cs-CZ" dirty="0"/>
              <a:t>.:</a:t>
            </a:r>
          </a:p>
          <a:p>
            <a:pPr lvl="1"/>
            <a:r>
              <a:rPr lang="cs-CZ" dirty="0"/>
              <a:t>personální práce ( 1/3+1/3+1/3) </a:t>
            </a:r>
          </a:p>
          <a:p>
            <a:pPr lvl="1"/>
            <a:r>
              <a:rPr lang="cs-CZ" dirty="0"/>
              <a:t>harmonické pracovní podmínky a zdravé prostředí ve firmě</a:t>
            </a:r>
          </a:p>
          <a:p>
            <a:pPr lvl="1"/>
            <a:r>
              <a:rPr lang="cs-CZ" dirty="0"/>
              <a:t>specializovanou zdravotní péči  pro řidiče ; prevence</a:t>
            </a:r>
          </a:p>
          <a:p>
            <a:pPr lvl="1"/>
            <a:r>
              <a:rPr lang="cs-CZ" dirty="0"/>
              <a:t>v</a:t>
            </a:r>
            <a:r>
              <a:rPr lang="cs-CZ" dirty="0" smtClean="0"/>
              <a:t>ytvářet sociální fond </a:t>
            </a:r>
            <a:r>
              <a:rPr lang="cs-CZ" dirty="0"/>
              <a:t>pro zaměstnance </a:t>
            </a:r>
          </a:p>
          <a:p>
            <a:r>
              <a:rPr lang="cs-CZ" dirty="0" smtClean="0"/>
              <a:t>výchova </a:t>
            </a:r>
            <a:r>
              <a:rPr lang="cs-CZ" dirty="0"/>
              <a:t>nových zaměstnanců ( řidičů; pracovníků v </a:t>
            </a:r>
            <a:r>
              <a:rPr lang="cs-CZ" dirty="0" smtClean="0"/>
              <a:t>sil. dopravě)</a:t>
            </a:r>
            <a:br>
              <a:rPr lang="cs-CZ" dirty="0" smtClean="0"/>
            </a:br>
            <a:r>
              <a:rPr lang="cs-CZ" dirty="0" smtClean="0"/>
              <a:t>----------------------------------------------------------------------------------------</a:t>
            </a:r>
            <a:endParaRPr lang="cs-CZ" dirty="0"/>
          </a:p>
          <a:p>
            <a:r>
              <a:rPr lang="cs-CZ" i="1" dirty="0" smtClean="0"/>
              <a:t>velká </a:t>
            </a:r>
            <a:r>
              <a:rPr lang="cs-CZ" i="1" dirty="0"/>
              <a:t>většina OSVČ a malých firem o to nemá vůbec zájem a vůbec takto neuvažuje </a:t>
            </a:r>
            <a:endParaRPr lang="cs-CZ" dirty="0"/>
          </a:p>
          <a:p>
            <a:r>
              <a:rPr lang="cs-CZ" i="1" dirty="0" smtClean="0"/>
              <a:t>některé </a:t>
            </a:r>
            <a:r>
              <a:rPr lang="cs-CZ" i="1" dirty="0"/>
              <a:t>střední a velké  firmy  výše uvedené více či méně realizují </a:t>
            </a:r>
            <a:r>
              <a:rPr lang="cs-CZ" i="1" dirty="0" smtClean="0"/>
              <a:t/>
            </a:r>
            <a:br>
              <a:rPr lang="cs-CZ" i="1" dirty="0" smtClean="0"/>
            </a:br>
            <a:r>
              <a:rPr lang="cs-CZ" i="1" dirty="0" smtClean="0"/>
              <a:t>v </a:t>
            </a:r>
            <a:r>
              <a:rPr lang="cs-CZ" i="1" dirty="0"/>
              <a:t>praxi, avšak s jakým </a:t>
            </a:r>
            <a:r>
              <a:rPr lang="cs-CZ" i="1" dirty="0" smtClean="0"/>
              <a:t>úspěchem </a:t>
            </a:r>
            <a:r>
              <a:rPr lang="cs-CZ" i="1" dirty="0"/>
              <a:t>nelze posoudit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94688013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06E9B4-FE91-476B-AD73-CAEAC9B4BDC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</Template>
  <TotalTime>0</TotalTime>
  <Words>1045</Words>
  <Application>Microsoft Office PowerPoint</Application>
  <PresentationFormat>Předvádění na obrazovce (4:3)</PresentationFormat>
  <Paragraphs>159</Paragraphs>
  <Slides>12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Training</vt:lpstr>
      <vt:lpstr>Projekt - registrační číslo projektu CZ.1.04/1.1.01/95.00003</vt:lpstr>
      <vt:lpstr>Kdo se na projektu v silniční dopravě podílel?</vt:lpstr>
      <vt:lpstr>Řídící skupina projektu BP/Doprava:</vt:lpstr>
      <vt:lpstr>Externí spolupracující subjekty:</vt:lpstr>
      <vt:lpstr>Rozdělení dopravních firem  do skupin: </vt:lpstr>
      <vt:lpstr>Použité metody a  postupy při získávání poznatků</vt:lpstr>
      <vt:lpstr>CÍL PROJEKTU</vt:lpstr>
      <vt:lpstr>Požadavky na zaměstnance:</vt:lpstr>
      <vt:lpstr>Požadavky na zaměstnavatele:</vt:lpstr>
      <vt:lpstr>Požadavky na stát:</vt:lpstr>
      <vt:lpstr>Závěry: </vt:lpstr>
      <vt:lpstr>Snímek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2015-02-22T10:04:04Z</dcterms:created>
  <dcterms:modified xsi:type="dcterms:W3CDTF">2015-06-18T08:21:28Z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TC016745579991</vt:lpwstr>
  </property>
</Properties>
</file>