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5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APP1\company\Observatory\Projekt%20Konfederace%20zam.%20svaz&#367;\Realizace\Progn&#243;zy\V&#221;STUPY\Stavebnictv&#237;%20VH\VH%20scenare%20cedefop-upr%20JK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cs-CZ"/>
              <a:t>Zaměstnanost</a:t>
            </a:r>
          </a:p>
        </c:rich>
      </c:tx>
      <c:layout>
        <c:manualLayout>
          <c:xMode val="edge"/>
          <c:yMode val="edge"/>
          <c:x val="0.41158800063517786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6569871600424269E-2"/>
          <c:y val="6.8702338217085837E-2"/>
          <c:w val="0.90671614064303618"/>
          <c:h val="0.69964186437934484"/>
        </c:manualLayout>
      </c:layout>
      <c:lineChart>
        <c:grouping val="standard"/>
        <c:varyColors val="0"/>
        <c:ser>
          <c:idx val="0"/>
          <c:order val="0"/>
          <c:tx>
            <c:strRef>
              <c:f>List1!$A$51</c:f>
              <c:strCache>
                <c:ptCount val="1"/>
                <c:pt idx="0">
                  <c:v>Optimistický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cat>
            <c:numRef>
              <c:f>List1!$B$50:$AI$50</c:f>
              <c:numCache>
                <c:formatCode>Vęeobecný</c:formatCode>
                <c:ptCount val="3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  <c:pt idx="31">
                  <c:v>2031</c:v>
                </c:pt>
                <c:pt idx="32">
                  <c:v>2032</c:v>
                </c:pt>
                <c:pt idx="33">
                  <c:v>2033</c:v>
                </c:pt>
              </c:numCache>
            </c:numRef>
          </c:cat>
          <c:val>
            <c:numRef>
              <c:f>List1!$B$51:$AI$51</c:f>
              <c:numCache>
                <c:formatCode>0</c:formatCode>
                <c:ptCount val="34"/>
                <c:pt idx="0">
                  <c:v>438986.81090377562</c:v>
                </c:pt>
                <c:pt idx="1">
                  <c:v>427728.58744607453</c:v>
                </c:pt>
                <c:pt idx="2">
                  <c:v>425176.82666270161</c:v>
                </c:pt>
                <c:pt idx="3">
                  <c:v>438728.39679899585</c:v>
                </c:pt>
                <c:pt idx="4">
                  <c:v>435606.46007474855</c:v>
                </c:pt>
                <c:pt idx="5">
                  <c:v>458529.24332484551</c:v>
                </c:pt>
                <c:pt idx="6">
                  <c:v>436310.67472567369</c:v>
                </c:pt>
                <c:pt idx="7">
                  <c:v>446790.66130732244</c:v>
                </c:pt>
                <c:pt idx="8">
                  <c:v>480790.16446087172</c:v>
                </c:pt>
                <c:pt idx="9">
                  <c:v>496723.24260049814</c:v>
                </c:pt>
                <c:pt idx="10">
                  <c:v>464875.83512459515</c:v>
                </c:pt>
                <c:pt idx="11">
                  <c:v>433134.59861777554</c:v>
                </c:pt>
                <c:pt idx="12">
                  <c:v>424976.16383499786</c:v>
                </c:pt>
                <c:pt idx="13" formatCode="Vęeobecný">
                  <c:v>423317.17337212194</c:v>
                </c:pt>
                <c:pt idx="14" formatCode="Vęeobecný">
                  <c:v>421395.70893156342</c:v>
                </c:pt>
                <c:pt idx="15" formatCode="Vęeobecný">
                  <c:v>420735.58599172992</c:v>
                </c:pt>
                <c:pt idx="16" formatCode="Vęeobecný">
                  <c:v>423327.47846968001</c:v>
                </c:pt>
                <c:pt idx="17" formatCode="Vęeobecný">
                  <c:v>426035.52161463496</c:v>
                </c:pt>
                <c:pt idx="18" formatCode="Vęeobecný">
                  <c:v>427092.05128025322</c:v>
                </c:pt>
                <c:pt idx="19" formatCode="Vęeobecný">
                  <c:v>428203.53900156106</c:v>
                </c:pt>
                <c:pt idx="20" formatCode="Vęeobecný">
                  <c:v>429259.86328087637</c:v>
                </c:pt>
                <c:pt idx="21" formatCode="Vęeobecný">
                  <c:v>430963.37232332025</c:v>
                </c:pt>
                <c:pt idx="22" formatCode="Vęeobecný">
                  <c:v>433435.63647717837</c:v>
                </c:pt>
                <c:pt idx="23" formatCode="Vęeobecný">
                  <c:v>435604.49551876693</c:v>
                </c:pt>
                <c:pt idx="24" formatCode="Vęeobecný">
                  <c:v>438426.67359729123</c:v>
                </c:pt>
                <c:pt idx="25" formatCode="Vęeobecný">
                  <c:v>439177.74161822122</c:v>
                </c:pt>
                <c:pt idx="26" formatCode="Vęeobecný">
                  <c:v>441645.78970212536</c:v>
                </c:pt>
                <c:pt idx="27" formatCode="Vęeobecný">
                  <c:v>443774.16698870464</c:v>
                </c:pt>
                <c:pt idx="28" formatCode="Vęeobecný">
                  <c:v>445991.50370999263</c:v>
                </c:pt>
                <c:pt idx="29" formatCode="Vęeobecný">
                  <c:v>448303.4962455479</c:v>
                </c:pt>
                <c:pt idx="30" formatCode="Vęeobecný">
                  <c:v>450716.33792725054</c:v>
                </c:pt>
                <c:pt idx="31" formatCode="Vęeobecný">
                  <c:v>453236.77444025292</c:v>
                </c:pt>
                <c:pt idx="32" formatCode="Vęeobecný">
                  <c:v>455872.16680436576</c:v>
                </c:pt>
                <c:pt idx="33" formatCode="Vęeobecný">
                  <c:v>458630.5631742187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List1!$A$52</c:f>
              <c:strCache>
                <c:ptCount val="1"/>
                <c:pt idx="0">
                  <c:v>Pesimistický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List1!$B$50:$AI$50</c:f>
              <c:numCache>
                <c:formatCode>Vęeobecný</c:formatCode>
                <c:ptCount val="3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  <c:pt idx="31">
                  <c:v>2031</c:v>
                </c:pt>
                <c:pt idx="32">
                  <c:v>2032</c:v>
                </c:pt>
                <c:pt idx="33">
                  <c:v>2033</c:v>
                </c:pt>
              </c:numCache>
            </c:numRef>
          </c:cat>
          <c:val>
            <c:numRef>
              <c:f>List1!$B$52:$AI$52</c:f>
              <c:numCache>
                <c:formatCode>0</c:formatCode>
                <c:ptCount val="34"/>
                <c:pt idx="0">
                  <c:v>438986.81090377562</c:v>
                </c:pt>
                <c:pt idx="1">
                  <c:v>427728.58744607453</c:v>
                </c:pt>
                <c:pt idx="2">
                  <c:v>425176.82666270161</c:v>
                </c:pt>
                <c:pt idx="3">
                  <c:v>438728.39679899585</c:v>
                </c:pt>
                <c:pt idx="4">
                  <c:v>435606.46007474855</c:v>
                </c:pt>
                <c:pt idx="5">
                  <c:v>458529.24332484551</c:v>
                </c:pt>
                <c:pt idx="6">
                  <c:v>436310.67472567369</c:v>
                </c:pt>
                <c:pt idx="7">
                  <c:v>446790.66130732244</c:v>
                </c:pt>
                <c:pt idx="8">
                  <c:v>480790.16446087172</c:v>
                </c:pt>
                <c:pt idx="9">
                  <c:v>496723.24260049814</c:v>
                </c:pt>
                <c:pt idx="10">
                  <c:v>464875.83512459515</c:v>
                </c:pt>
                <c:pt idx="11">
                  <c:v>433134.59861777554</c:v>
                </c:pt>
                <c:pt idx="12">
                  <c:v>424976.16383499786</c:v>
                </c:pt>
                <c:pt idx="13" formatCode="Vęeobecný">
                  <c:v>420687.03637775296</c:v>
                </c:pt>
                <c:pt idx="14" formatCode="Vęeobecný">
                  <c:v>414572.72150504438</c:v>
                </c:pt>
                <c:pt idx="15" formatCode="Vęeobecný">
                  <c:v>408219.56846959883</c:v>
                </c:pt>
                <c:pt idx="16" formatCode="Vęeobecný">
                  <c:v>402566.60905929003</c:v>
                </c:pt>
                <c:pt idx="17" formatCode="Vęeobecný">
                  <c:v>402378.88804032392</c:v>
                </c:pt>
                <c:pt idx="18" formatCode="Vęeobecný">
                  <c:v>402354.95074694254</c:v>
                </c:pt>
                <c:pt idx="19" formatCode="Vęeobecný">
                  <c:v>402366.51408232294</c:v>
                </c:pt>
                <c:pt idx="20" formatCode="Vęeobecný">
                  <c:v>402286.52662234992</c:v>
                </c:pt>
                <c:pt idx="21" formatCode="Vęeobecný">
                  <c:v>403193.20831713948</c:v>
                </c:pt>
                <c:pt idx="22" formatCode="Vęeobecný">
                  <c:v>402639.07265081804</c:v>
                </c:pt>
                <c:pt idx="23" formatCode="Vęeobecný">
                  <c:v>402026.01522088755</c:v>
                </c:pt>
                <c:pt idx="24" formatCode="Vęeobecný">
                  <c:v>399916.41155410995</c:v>
                </c:pt>
                <c:pt idx="25" formatCode="Vęeobecný">
                  <c:v>396192.37843420479</c:v>
                </c:pt>
                <c:pt idx="26" formatCode="Vęeobecný">
                  <c:v>393971.80551344535</c:v>
                </c:pt>
                <c:pt idx="27" formatCode="Vęeobecný">
                  <c:v>392130.81429286592</c:v>
                </c:pt>
                <c:pt idx="28" formatCode="Vęeobecný">
                  <c:v>390204.03487824922</c:v>
                </c:pt>
                <c:pt idx="29" formatCode="Vęeobecný">
                  <c:v>388185.32776734105</c:v>
                </c:pt>
                <c:pt idx="30" formatCode="Vęeobecný">
                  <c:v>386067.95330302394</c:v>
                </c:pt>
                <c:pt idx="31" formatCode="Vęeobecný">
                  <c:v>383844.49650259374</c:v>
                </c:pt>
                <c:pt idx="32" formatCode="Vęeobecný">
                  <c:v>381506.78029838274</c:v>
                </c:pt>
                <c:pt idx="33" formatCode="Vęeobecný">
                  <c:v>374623.71636597218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List1!$A$53</c:f>
              <c:strCache>
                <c:ptCount val="1"/>
                <c:pt idx="0">
                  <c:v>Základní</c:v>
                </c:pt>
              </c:strCache>
            </c:strRef>
          </c:tx>
          <c:spPr>
            <a:ln>
              <a:solidFill>
                <a:srgbClr val="7F7F7F"/>
              </a:solidFill>
            </a:ln>
          </c:spPr>
          <c:marker>
            <c:symbol val="none"/>
          </c:marker>
          <c:cat>
            <c:numRef>
              <c:f>List1!$B$50:$AI$50</c:f>
              <c:numCache>
                <c:formatCode>Vęeobecný</c:formatCode>
                <c:ptCount val="3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  <c:pt idx="31">
                  <c:v>2031</c:v>
                </c:pt>
                <c:pt idx="32">
                  <c:v>2032</c:v>
                </c:pt>
                <c:pt idx="33">
                  <c:v>2033</c:v>
                </c:pt>
              </c:numCache>
            </c:numRef>
          </c:cat>
          <c:val>
            <c:numRef>
              <c:f>List1!$B$53:$AI$53</c:f>
              <c:numCache>
                <c:formatCode>0</c:formatCode>
                <c:ptCount val="34"/>
                <c:pt idx="0">
                  <c:v>438986.81090377562</c:v>
                </c:pt>
                <c:pt idx="1">
                  <c:v>427728.58744607453</c:v>
                </c:pt>
                <c:pt idx="2">
                  <c:v>425176.82666270161</c:v>
                </c:pt>
                <c:pt idx="3">
                  <c:v>438728.39679899585</c:v>
                </c:pt>
                <c:pt idx="4">
                  <c:v>435606.46007474855</c:v>
                </c:pt>
                <c:pt idx="5">
                  <c:v>458529.24332484551</c:v>
                </c:pt>
                <c:pt idx="6">
                  <c:v>436310.67472567369</c:v>
                </c:pt>
                <c:pt idx="7">
                  <c:v>446790.66130732244</c:v>
                </c:pt>
                <c:pt idx="8">
                  <c:v>480790.16446087172</c:v>
                </c:pt>
                <c:pt idx="9">
                  <c:v>496723.24260049814</c:v>
                </c:pt>
                <c:pt idx="10">
                  <c:v>464875.83512459515</c:v>
                </c:pt>
                <c:pt idx="11">
                  <c:v>433134.59861777554</c:v>
                </c:pt>
                <c:pt idx="12">
                  <c:v>424976.16383499786</c:v>
                </c:pt>
                <c:pt idx="13" formatCode="Vęeobecný">
                  <c:v>422116.03590957861</c:v>
                </c:pt>
                <c:pt idx="14" formatCode="Vęeobecný">
                  <c:v>418572.45620282792</c:v>
                </c:pt>
                <c:pt idx="15" formatCode="Vęeobecný">
                  <c:v>415922.37881847145</c:v>
                </c:pt>
                <c:pt idx="16" formatCode="Vęeobecný">
                  <c:v>415360.09826642426</c:v>
                </c:pt>
                <c:pt idx="17" formatCode="Vęeobecný">
                  <c:v>416227.02090982732</c:v>
                </c:pt>
                <c:pt idx="18" formatCode="Vęeobecný">
                  <c:v>417783.11143510474</c:v>
                </c:pt>
                <c:pt idx="19" formatCode="Vęeobecný">
                  <c:v>419280.58523114066</c:v>
                </c:pt>
                <c:pt idx="20" formatCode="Vęeobecný">
                  <c:v>420896.22446935193</c:v>
                </c:pt>
                <c:pt idx="21" formatCode="Vęeobecný">
                  <c:v>423670.98331061745</c:v>
                </c:pt>
                <c:pt idx="22" formatCode="Vęeobecný">
                  <c:v>425449.6627197144</c:v>
                </c:pt>
                <c:pt idx="23" formatCode="Vęeobecný">
                  <c:v>428247.57527235162</c:v>
                </c:pt>
                <c:pt idx="24" formatCode="Vęeobecný">
                  <c:v>430939.66951666429</c:v>
                </c:pt>
                <c:pt idx="25" formatCode="Vęeobecný">
                  <c:v>430212.88999741664</c:v>
                </c:pt>
                <c:pt idx="26" formatCode="Vęeobecný">
                  <c:v>431168.42097893491</c:v>
                </c:pt>
                <c:pt idx="27" formatCode="Vęeobecný">
                  <c:v>432758.65023509483</c:v>
                </c:pt>
                <c:pt idx="28" formatCode="Vęeobecný">
                  <c:v>434422.98244974035</c:v>
                </c:pt>
                <c:pt idx="29" formatCode="Vęeobecný">
                  <c:v>436166.72086169058</c:v>
                </c:pt>
                <c:pt idx="30" formatCode="Vęeobecný">
                  <c:v>437995.68711734971</c:v>
                </c:pt>
                <c:pt idx="31" formatCode="Vęeobecný">
                  <c:v>439916.28620241606</c:v>
                </c:pt>
                <c:pt idx="32" formatCode="Vęeobecný">
                  <c:v>441935.58138371614</c:v>
                </c:pt>
                <c:pt idx="33" formatCode="Vęeobecný">
                  <c:v>444061.38100916508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970240"/>
        <c:axId val="32971776"/>
      </c:lineChart>
      <c:catAx>
        <c:axId val="32970240"/>
        <c:scaling>
          <c:orientation val="minMax"/>
        </c:scaling>
        <c:delete val="0"/>
        <c:axPos val="b"/>
        <c:numFmt formatCode="Vęeobecný" sourceLinked="1"/>
        <c:majorTickMark val="none"/>
        <c:minorTickMark val="none"/>
        <c:tickLblPos val="nextTo"/>
        <c:txPr>
          <a:bodyPr rot="-2340000" vert="horz"/>
          <a:lstStyle/>
          <a:p>
            <a:pPr>
              <a:defRPr/>
            </a:pPr>
            <a:endParaRPr lang="cs-CZ"/>
          </a:p>
        </c:txPr>
        <c:crossAx val="32971776"/>
        <c:crosses val="autoZero"/>
        <c:auto val="1"/>
        <c:lblAlgn val="ctr"/>
        <c:lblOffset val="100"/>
        <c:noMultiLvlLbl val="0"/>
      </c:catAx>
      <c:valAx>
        <c:axId val="32971776"/>
        <c:scaling>
          <c:orientation val="minMax"/>
        </c:scaling>
        <c:delete val="0"/>
        <c:axPos val="l"/>
        <c:majorGridlines/>
        <c:numFmt formatCode="0" sourceLinked="1"/>
        <c:majorTickMark val="none"/>
        <c:minorTickMark val="none"/>
        <c:tickLblPos val="nextTo"/>
        <c:spPr>
          <a:ln w="9525">
            <a:noFill/>
          </a:ln>
        </c:spPr>
        <c:crossAx val="32970240"/>
        <c:crosses val="autoZero"/>
        <c:crossBetween val="between"/>
      </c:valAx>
      <c:spPr>
        <a:gradFill>
          <a:gsLst>
            <a:gs pos="0">
              <a:srgbClr val="F9F9F9"/>
            </a:gs>
            <a:gs pos="64999">
              <a:srgbClr val="F0F0F0"/>
            </a:gs>
            <a:gs pos="84000">
              <a:srgbClr val="CFCFCF">
                <a:alpha val="71765"/>
              </a:srgbClr>
            </a:gs>
          </a:gsLst>
          <a:lin ang="9000000" scaled="0"/>
        </a:gradFill>
      </c:spPr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380388-5260-4938-88EC-B46CB6CC514E}" type="datetimeFigureOut">
              <a:rPr lang="cs-CZ" smtClean="0"/>
              <a:t>16.6.2015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E0F902-19C9-4EB9-A8E2-637C76CADD7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4175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517F8-5FFA-47B7-B79B-5B52073B9CCC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919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F1E4-F5A9-42B6-8AD8-D7870FB2E15E}" type="datetimeFigureOut">
              <a:rPr lang="cs-CZ" smtClean="0"/>
              <a:pPr/>
              <a:t>16.6.2015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9A0E6-56DE-422F-9535-47681FAD9F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F1E4-F5A9-42B6-8AD8-D7870FB2E15E}" type="datetimeFigureOut">
              <a:rPr lang="cs-CZ" smtClean="0"/>
              <a:pPr/>
              <a:t>16.6.2015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9A0E6-56DE-422F-9535-47681FAD9F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F1E4-F5A9-42B6-8AD8-D7870FB2E15E}" type="datetimeFigureOut">
              <a:rPr lang="cs-CZ" smtClean="0"/>
              <a:pPr/>
              <a:t>16.6.2015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9A0E6-56DE-422F-9535-47681FAD9F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F1E4-F5A9-42B6-8AD8-D7870FB2E15E}" type="datetimeFigureOut">
              <a:rPr lang="cs-CZ" smtClean="0"/>
              <a:pPr/>
              <a:t>16.6.2015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9A0E6-56DE-422F-9535-47681FAD9F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F1E4-F5A9-42B6-8AD8-D7870FB2E15E}" type="datetimeFigureOut">
              <a:rPr lang="cs-CZ" smtClean="0"/>
              <a:pPr/>
              <a:t>16.6.2015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9A0E6-56DE-422F-9535-47681FAD9F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F1E4-F5A9-42B6-8AD8-D7870FB2E15E}" type="datetimeFigureOut">
              <a:rPr lang="cs-CZ" smtClean="0"/>
              <a:pPr/>
              <a:t>16.6.2015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9A0E6-56DE-422F-9535-47681FAD9F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F1E4-F5A9-42B6-8AD8-D7870FB2E15E}" type="datetimeFigureOut">
              <a:rPr lang="cs-CZ" smtClean="0"/>
              <a:pPr/>
              <a:t>16.6.2015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9A0E6-56DE-422F-9535-47681FAD9F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F1E4-F5A9-42B6-8AD8-D7870FB2E15E}" type="datetimeFigureOut">
              <a:rPr lang="cs-CZ" smtClean="0"/>
              <a:pPr/>
              <a:t>16.6.2015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9A0E6-56DE-422F-9535-47681FAD9F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F1E4-F5A9-42B6-8AD8-D7870FB2E15E}" type="datetimeFigureOut">
              <a:rPr lang="cs-CZ" smtClean="0"/>
              <a:pPr/>
              <a:t>16.6.2015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9A0E6-56DE-422F-9535-47681FAD9F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F1E4-F5A9-42B6-8AD8-D7870FB2E15E}" type="datetimeFigureOut">
              <a:rPr lang="cs-CZ" smtClean="0"/>
              <a:pPr/>
              <a:t>16.6.2015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9A0E6-56DE-422F-9535-47681FAD9F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F1E4-F5A9-42B6-8AD8-D7870FB2E15E}" type="datetimeFigureOut">
              <a:rPr lang="cs-CZ" smtClean="0"/>
              <a:pPr/>
              <a:t>16.6.2015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9A0E6-56DE-422F-9535-47681FAD9FE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4F1E4-F5A9-42B6-8AD8-D7870FB2E15E}" type="datetimeFigureOut">
              <a:rPr lang="cs-CZ" smtClean="0"/>
              <a:pPr/>
              <a:t>16.6.2015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9A0E6-56DE-422F-9535-47681FAD9FE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 smtClean="0"/>
              <a:t>Zhodnocení 1. etapy projektu BIDI II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4000" b="1" dirty="0" smtClean="0">
                <a:solidFill>
                  <a:schemeClr val="tx1"/>
                </a:solidFill>
              </a:rPr>
              <a:t>Stavebnictví II.</a:t>
            </a:r>
            <a:endParaRPr lang="cs-CZ" sz="4000" b="1" dirty="0">
              <a:solidFill>
                <a:schemeClr val="tx1"/>
              </a:solidFill>
            </a:endParaRPr>
          </a:p>
        </p:txBody>
      </p:sp>
      <p:pic>
        <p:nvPicPr>
          <p:cNvPr id="6" name="Obrázek 5" descr="lista_CMYK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07704" y="404664"/>
            <a:ext cx="5644243" cy="54972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b="1" dirty="0" smtClean="0"/>
              <a:t>Prognózy  - bez nich to nejde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579296" cy="4464495"/>
          </a:xfrm>
        </p:spPr>
        <p:txBody>
          <a:bodyPr>
            <a:normAutofit fontScale="92500" lnSpcReduction="10000"/>
          </a:bodyPr>
          <a:lstStyle/>
          <a:p>
            <a:r>
              <a:rPr lang="cs-CZ" b="1" dirty="0"/>
              <a:t>Zpracovatel: Národní vzdělávací fond </a:t>
            </a:r>
            <a:r>
              <a:rPr lang="cs-CZ" b="1" dirty="0" smtClean="0"/>
              <a:t>o.p.s.</a:t>
            </a:r>
            <a:endParaRPr lang="cs-CZ" b="1" dirty="0" smtClean="0"/>
          </a:p>
          <a:p>
            <a:r>
              <a:rPr lang="cs-CZ" b="1" dirty="0" smtClean="0"/>
              <a:t>Výsledek: „Zpracování prognózy zaměstnanosti pro klíčová povolání“</a:t>
            </a:r>
          </a:p>
          <a:p>
            <a:r>
              <a:rPr lang="cs-CZ" b="1" dirty="0" smtClean="0"/>
              <a:t>Práce probíhaly v době recese a ani dnes nemáme jasné představy o vývoji stavebnictví o jeho potřebách, změnách struktury profesí, ale také změn v technologiích.</a:t>
            </a:r>
          </a:p>
          <a:p>
            <a:r>
              <a:rPr lang="cs-CZ" b="1" dirty="0" smtClean="0"/>
              <a:t>Výstupů vyplývá, </a:t>
            </a:r>
            <a:r>
              <a:rPr lang="cs-CZ" b="1" dirty="0" smtClean="0"/>
              <a:t>že v řadě profesí v následujících 10 a více letech nedojde k zásadním změnám</a:t>
            </a:r>
            <a:r>
              <a:rPr lang="cs-CZ" dirty="0" smtClean="0"/>
              <a:t>.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6259213"/>
            <a:ext cx="5681663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14920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Prognóza produkce ve stavebnictví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9001" y="141277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Příčiny poklesu produktivity práce:</a:t>
            </a:r>
          </a:p>
          <a:p>
            <a:r>
              <a:rPr lang="cs-CZ" b="1" dirty="0" smtClean="0"/>
              <a:t>Přesun produktivně náročnějších druhů prací do jiných odvětví, zejména do průmyslu a dodávání  hotových výrobků do stavebnictví. </a:t>
            </a:r>
          </a:p>
          <a:p>
            <a:r>
              <a:rPr lang="cs-CZ" b="1" dirty="0" smtClean="0"/>
              <a:t>Ve stavebnictví zůstanou spíše méně náročné práce, často prováděné zahraničními pracovníky s nízkou kvalifikací.</a:t>
            </a:r>
          </a:p>
          <a:p>
            <a:pPr>
              <a:buNone/>
            </a:pPr>
            <a:endParaRPr lang="cs-CZ" dirty="0"/>
          </a:p>
        </p:txBody>
      </p:sp>
      <p:pic>
        <p:nvPicPr>
          <p:cNvPr id="4" name="Obrázek 3" descr="lista_CMYK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91680" y="5805264"/>
            <a:ext cx="5644243" cy="54972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Prognóza zaměstnanosti ve stavebnictví (počet osob)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827584" y="1844824"/>
          <a:ext cx="7859216" cy="4281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Obrázek 4" descr="lista_CMYK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91680" y="5805264"/>
            <a:ext cx="5644243" cy="54972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Základní varianta vývoje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(</a:t>
            </a:r>
            <a:r>
              <a:rPr lang="cs-CZ" b="1" dirty="0" smtClean="0"/>
              <a:t>dopady na produkci a zaměstnanost)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Růst </a:t>
            </a:r>
            <a:r>
              <a:rPr lang="cs-CZ" b="1" dirty="0" smtClean="0"/>
              <a:t>cen materiálů</a:t>
            </a:r>
          </a:p>
          <a:p>
            <a:r>
              <a:rPr lang="cs-CZ" b="1" dirty="0" smtClean="0"/>
              <a:t> </a:t>
            </a:r>
            <a:r>
              <a:rPr lang="cs-CZ" b="1" dirty="0" smtClean="0"/>
              <a:t>Růst </a:t>
            </a:r>
            <a:r>
              <a:rPr lang="cs-CZ" b="1" dirty="0" smtClean="0"/>
              <a:t>cen energií</a:t>
            </a:r>
          </a:p>
          <a:p>
            <a:r>
              <a:rPr lang="cs-CZ" b="1" dirty="0" smtClean="0"/>
              <a:t> </a:t>
            </a:r>
            <a:r>
              <a:rPr lang="cs-CZ" b="1" dirty="0" smtClean="0"/>
              <a:t>Sofistikované </a:t>
            </a:r>
            <a:r>
              <a:rPr lang="cs-CZ" b="1" dirty="0" smtClean="0"/>
              <a:t>části staveb přecházejí do jiných   odvětví -&gt;klesající produktivita práce</a:t>
            </a:r>
          </a:p>
          <a:p>
            <a:r>
              <a:rPr lang="cs-CZ" b="1" dirty="0"/>
              <a:t>U</a:t>
            </a:r>
            <a:r>
              <a:rPr lang="cs-CZ" b="1" dirty="0" smtClean="0"/>
              <a:t>bývání </a:t>
            </a:r>
            <a:r>
              <a:rPr lang="cs-CZ" b="1" dirty="0" smtClean="0"/>
              <a:t>obyvatel v produktivním věku v důsledku demografického vývoje povede k nižší poptávce po bytové výstavbě. 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Obrázek 3" descr="lista_CMYK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91680" y="5805264"/>
            <a:ext cx="5644243" cy="54972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Optimistická varianta vývoje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Příznivý </a:t>
            </a:r>
            <a:r>
              <a:rPr lang="cs-CZ" b="1" dirty="0" smtClean="0"/>
              <a:t>vývoj státních investic zejména do infrastruktury </a:t>
            </a:r>
          </a:p>
          <a:p>
            <a:r>
              <a:rPr lang="cs-CZ" b="1" dirty="0" smtClean="0"/>
              <a:t>Příznivé </a:t>
            </a:r>
            <a:r>
              <a:rPr lang="cs-CZ" b="1" dirty="0" smtClean="0"/>
              <a:t>podmínky pro  zajišťování surovin a materiálů z dodavatelských odvětví</a:t>
            </a:r>
          </a:p>
          <a:p>
            <a:r>
              <a:rPr lang="cs-CZ" b="1" dirty="0" smtClean="0"/>
              <a:t>Ani </a:t>
            </a:r>
            <a:r>
              <a:rPr lang="cs-CZ" b="1" dirty="0" smtClean="0"/>
              <a:t>v tomto scénáři se nepředpokládá růst produktivity </a:t>
            </a:r>
            <a:r>
              <a:rPr lang="cs-CZ" b="1" dirty="0" smtClean="0"/>
              <a:t>práce</a:t>
            </a:r>
            <a:endParaRPr lang="cs-CZ" dirty="0" smtClean="0"/>
          </a:p>
          <a:p>
            <a:endParaRPr lang="cs-CZ" dirty="0"/>
          </a:p>
        </p:txBody>
      </p:sp>
      <p:pic>
        <p:nvPicPr>
          <p:cNvPr id="4" name="Obrázek 3" descr="lista_CMYK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91680" y="5805264"/>
            <a:ext cx="5644243" cy="54972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Pesimistická varianta vývoje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Nepříznivý </a:t>
            </a:r>
            <a:r>
              <a:rPr lang="cs-CZ" b="1" dirty="0" smtClean="0"/>
              <a:t>vývoj státních investic do infrastruktury</a:t>
            </a:r>
          </a:p>
          <a:p>
            <a:r>
              <a:rPr lang="cs-CZ" b="1" dirty="0" smtClean="0"/>
              <a:t>Zachován </a:t>
            </a:r>
            <a:r>
              <a:rPr lang="cs-CZ" b="1" dirty="0" smtClean="0"/>
              <a:t>zůstane vývoj produktivity práce ze základního </a:t>
            </a:r>
            <a:r>
              <a:rPr lang="cs-CZ" b="1" dirty="0" smtClean="0"/>
              <a:t>scénáře</a:t>
            </a:r>
            <a:r>
              <a:rPr lang="cs-CZ" dirty="0" smtClean="0"/>
              <a:t> </a:t>
            </a:r>
            <a:endParaRPr lang="cs-CZ" dirty="0" smtClean="0"/>
          </a:p>
          <a:p>
            <a:endParaRPr lang="cs-CZ" dirty="0"/>
          </a:p>
        </p:txBody>
      </p:sp>
      <p:pic>
        <p:nvPicPr>
          <p:cNvPr id="4" name="Obrázek 3" descr="lista_CMYK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91680" y="5805264"/>
            <a:ext cx="5644243" cy="54972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rmAutofit/>
          </a:bodyPr>
          <a:lstStyle/>
          <a:p>
            <a:r>
              <a:rPr lang="cs-CZ" sz="3600" b="1" dirty="0" smtClean="0"/>
              <a:t>Co způsobí změny v důchodovém systému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cs-CZ" b="1" dirty="0" smtClean="0"/>
              <a:t>Zvyšování </a:t>
            </a:r>
            <a:r>
              <a:rPr lang="cs-CZ" b="1" dirty="0" smtClean="0"/>
              <a:t>věku nároku na přiznání starobního </a:t>
            </a:r>
            <a:r>
              <a:rPr lang="cs-CZ" b="1" dirty="0" smtClean="0"/>
              <a:t>důchodu povedou </a:t>
            </a:r>
            <a:r>
              <a:rPr lang="cs-CZ" b="1" dirty="0" smtClean="0"/>
              <a:t>ke </a:t>
            </a:r>
            <a:r>
              <a:rPr lang="cs-CZ" b="1" u="sng" dirty="0" smtClean="0"/>
              <a:t>stárnutí pracovní síly </a:t>
            </a:r>
            <a:r>
              <a:rPr lang="cs-CZ" b="1" dirty="0" smtClean="0"/>
              <a:t>a změnám v celkové </a:t>
            </a:r>
            <a:r>
              <a:rPr lang="cs-CZ" b="1" dirty="0" smtClean="0"/>
              <a:t> výkonnosti </a:t>
            </a:r>
            <a:r>
              <a:rPr lang="cs-CZ" b="1" dirty="0" smtClean="0"/>
              <a:t>nejstarší věkové skupiny pracovníků</a:t>
            </a:r>
          </a:p>
          <a:p>
            <a:pPr>
              <a:lnSpc>
                <a:spcPct val="70000"/>
              </a:lnSpc>
              <a:buNone/>
            </a:pPr>
            <a:r>
              <a:rPr lang="cs-CZ" b="1" dirty="0" smtClean="0"/>
              <a:t> To vyžaduje sledování :</a:t>
            </a:r>
          </a:p>
          <a:p>
            <a:pPr>
              <a:lnSpc>
                <a:spcPct val="70000"/>
              </a:lnSpc>
            </a:pPr>
            <a:r>
              <a:rPr lang="cs-CZ" b="1" dirty="0" smtClean="0"/>
              <a:t>Pravděpodobného </a:t>
            </a:r>
            <a:r>
              <a:rPr lang="cs-CZ" b="1" dirty="0" smtClean="0"/>
              <a:t>budoucího vývoje věkové struktury pracovníků v odvětvích </a:t>
            </a:r>
          </a:p>
          <a:p>
            <a:pPr>
              <a:lnSpc>
                <a:spcPct val="70000"/>
              </a:lnSpc>
            </a:pPr>
            <a:r>
              <a:rPr lang="cs-CZ" b="1" dirty="0" smtClean="0"/>
              <a:t>Přijetí </a:t>
            </a:r>
            <a:r>
              <a:rPr lang="cs-CZ" b="1" dirty="0" smtClean="0"/>
              <a:t>opatření, která umožní zapojení do pracovního procesu i starším věkovým kategoriím </a:t>
            </a:r>
          </a:p>
          <a:p>
            <a:pPr>
              <a:lnSpc>
                <a:spcPct val="70000"/>
              </a:lnSpc>
            </a:pPr>
            <a:r>
              <a:rPr lang="cs-CZ" b="1" dirty="0" smtClean="0"/>
              <a:t>Využití </a:t>
            </a:r>
            <a:r>
              <a:rPr lang="cs-CZ" b="1" dirty="0" smtClean="0"/>
              <a:t>jejich schopností a zkušeností ve vhodných pracovních pozicích</a:t>
            </a:r>
          </a:p>
          <a:p>
            <a:endParaRPr lang="cs-CZ" dirty="0"/>
          </a:p>
        </p:txBody>
      </p:sp>
      <p:pic>
        <p:nvPicPr>
          <p:cNvPr id="4" name="Obrázek 3" descr="lista_CMYK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91680" y="5805264"/>
            <a:ext cx="5644243" cy="54972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Příklady „Správné praxe“ 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641379"/>
          </a:xfrm>
        </p:spPr>
        <p:txBody>
          <a:bodyPr/>
          <a:lstStyle/>
          <a:p>
            <a:pPr marL="0" lvl="0" indent="0">
              <a:buNone/>
            </a:pPr>
            <a:r>
              <a:rPr lang="cs-CZ" b="1" dirty="0"/>
              <a:t>Na řešení penzijní reformy mají </a:t>
            </a:r>
            <a:r>
              <a:rPr lang="cs-CZ" b="1" dirty="0" smtClean="0"/>
              <a:t>vliv</a:t>
            </a:r>
          </a:p>
          <a:p>
            <a:pPr lvl="0"/>
            <a:r>
              <a:rPr lang="cs-CZ" b="1" dirty="0" smtClean="0"/>
              <a:t>Sociokulturní vývoj národa</a:t>
            </a:r>
            <a:endParaRPr lang="cs-CZ" b="1" dirty="0"/>
          </a:p>
          <a:p>
            <a:pPr lvl="0"/>
            <a:r>
              <a:rPr lang="cs-CZ" b="1" dirty="0"/>
              <a:t>Složitost problému </a:t>
            </a:r>
            <a:r>
              <a:rPr lang="cs-CZ" b="1" dirty="0" smtClean="0"/>
              <a:t>– vnímání reformy jako důležitý faktor rozvoje společnosti</a:t>
            </a:r>
            <a:endParaRPr lang="cs-CZ" b="1" dirty="0"/>
          </a:p>
          <a:p>
            <a:pPr lvl="0"/>
            <a:r>
              <a:rPr lang="cs-CZ" b="1" dirty="0"/>
              <a:t>Politické vlivy </a:t>
            </a:r>
            <a:r>
              <a:rPr lang="cs-CZ" b="1" dirty="0" smtClean="0"/>
              <a:t>– soustavné dohady</a:t>
            </a:r>
            <a:endParaRPr lang="cs-CZ" b="1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021288"/>
            <a:ext cx="5681663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Eduard Justa\AppData\Local\Microsoft\Windows\Temporary Internet Files\Content.IE5\6QAU4XUV\soft-skills1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861048"/>
            <a:ext cx="295232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270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cs-CZ" b="1" dirty="0" smtClean="0"/>
              <a:t>Dlouhodobá stabilita</a:t>
            </a:r>
          </a:p>
          <a:p>
            <a:r>
              <a:rPr lang="cs-CZ" b="1" dirty="0" smtClean="0"/>
              <a:t>Sofistikované podklady pro rozhodování</a:t>
            </a:r>
          </a:p>
          <a:p>
            <a:r>
              <a:rPr lang="cs-CZ" b="1" dirty="0" smtClean="0"/>
              <a:t>Problémy mají všechny státy</a:t>
            </a:r>
            <a:endParaRPr lang="cs-CZ" b="1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Správné praxe v důchodových reformách</a:t>
            </a:r>
            <a:endParaRPr lang="cs-CZ" dirty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pPr lvl="0"/>
            <a:r>
              <a:rPr lang="cs-CZ" b="1" dirty="0" smtClean="0"/>
              <a:t>Charakteristické rysy důchodových systémů ve vyspělých zemích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6265863"/>
            <a:ext cx="5688013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52130"/>
            <a:ext cx="8398387" cy="3413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61397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cs-CZ" b="1" dirty="0"/>
              <a:t>Charakteristické rysy ve vybraných státech EU</a:t>
            </a:r>
            <a:br>
              <a:rPr lang="cs-CZ" b="1" dirty="0"/>
            </a:b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456937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cs-CZ" b="1" dirty="0"/>
              <a:t>Důchodové systémy v jednotlivých státech EU a Švýcarsku jsou </a:t>
            </a:r>
            <a:r>
              <a:rPr lang="cs-CZ" b="1" dirty="0" smtClean="0"/>
              <a:t>rozdílné a </a:t>
            </a:r>
            <a:r>
              <a:rPr lang="cs-CZ" b="1" dirty="0"/>
              <a:t>zcela nejsou objektivně porovnatelné.</a:t>
            </a:r>
          </a:p>
          <a:p>
            <a:pPr marL="0" indent="0">
              <a:buNone/>
            </a:pPr>
            <a:r>
              <a:rPr lang="cs-CZ" b="1" dirty="0"/>
              <a:t>Přesto lze vyvodit tyto základní rysy:</a:t>
            </a:r>
          </a:p>
          <a:p>
            <a:pPr lvl="0"/>
            <a:r>
              <a:rPr lang="cs-CZ" b="1" dirty="0"/>
              <a:t>Vysoký podíl občanů (zaměstnanců a OSVČ), přičemž řada činností je zcela na odpovědnosti jich samých.</a:t>
            </a:r>
          </a:p>
          <a:p>
            <a:pPr lvl="0"/>
            <a:r>
              <a:rPr lang="cs-CZ" b="1" dirty="0"/>
              <a:t>Vysoký podíl zaměstnavatelů na důchodovém systému</a:t>
            </a:r>
          </a:p>
          <a:p>
            <a:pPr lvl="0"/>
            <a:r>
              <a:rPr lang="cs-CZ" b="1" dirty="0"/>
              <a:t>Mix různých forem pojištění </a:t>
            </a:r>
            <a:r>
              <a:rPr lang="cs-CZ" b="1" dirty="0" smtClean="0"/>
              <a:t>(např. Švýcarsko, Rakousko)</a:t>
            </a:r>
            <a:endParaRPr lang="cs-CZ" b="1" dirty="0"/>
          </a:p>
          <a:p>
            <a:pPr lvl="0"/>
            <a:r>
              <a:rPr lang="cs-CZ" b="1" dirty="0"/>
              <a:t>Jsou vypracované studie zdravotních potíží (nemocí) u jednotlivých profesí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75" y="6165304"/>
            <a:ext cx="5681663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1867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K prvotnímu seznámení pracovníků s problémem byly určeny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pPr lvl="0"/>
            <a:r>
              <a:rPr lang="cs-CZ" b="1" dirty="0"/>
              <a:t>I</a:t>
            </a:r>
            <a:r>
              <a:rPr lang="cs-CZ" b="1" dirty="0" smtClean="0"/>
              <a:t>nformační </a:t>
            </a:r>
            <a:r>
              <a:rPr lang="cs-CZ" b="1" dirty="0" smtClean="0"/>
              <a:t>semináře ve firmách a regionech</a:t>
            </a:r>
          </a:p>
          <a:p>
            <a:pPr lvl="0"/>
            <a:r>
              <a:rPr lang="cs-CZ" b="1" dirty="0" smtClean="0"/>
              <a:t>Strukturované </a:t>
            </a:r>
            <a:r>
              <a:rPr lang="cs-CZ" b="1" dirty="0" smtClean="0"/>
              <a:t>rozhovory</a:t>
            </a:r>
          </a:p>
          <a:p>
            <a:pPr lvl="0"/>
            <a:r>
              <a:rPr lang="cs-CZ" b="1" dirty="0" smtClean="0"/>
              <a:t>Demografické </a:t>
            </a:r>
            <a:r>
              <a:rPr lang="cs-CZ" b="1" dirty="0" smtClean="0"/>
              <a:t>prognózy</a:t>
            </a:r>
          </a:p>
          <a:p>
            <a:pPr lvl="0"/>
            <a:r>
              <a:rPr lang="cs-CZ" b="1" dirty="0" smtClean="0"/>
              <a:t>Konference</a:t>
            </a:r>
          </a:p>
          <a:p>
            <a:pPr lvl="0"/>
            <a:endParaRPr lang="cs-CZ" dirty="0"/>
          </a:p>
        </p:txBody>
      </p:sp>
      <p:pic>
        <p:nvPicPr>
          <p:cNvPr id="4" name="Obrázek 3" descr="lista_CMYK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35696" y="5373216"/>
            <a:ext cx="5644243" cy="54972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b="1" dirty="0" smtClean="0"/>
              <a:t>Za </a:t>
            </a:r>
            <a:r>
              <a:rPr lang="cs-CZ" b="1" dirty="0"/>
              <a:t>zcela zásadní jsou tyto případy praxe ve všech vyspělých </a:t>
            </a:r>
            <a:r>
              <a:rPr lang="cs-CZ" b="1" dirty="0" smtClean="0"/>
              <a:t>zemích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104456"/>
          </a:xfrm>
          <a:solidFill>
            <a:srgbClr val="FFFF00"/>
          </a:solidFill>
        </p:spPr>
        <p:txBody>
          <a:bodyPr>
            <a:normAutofit/>
          </a:bodyPr>
          <a:lstStyle/>
          <a:p>
            <a:pPr lvl="0"/>
            <a:r>
              <a:rPr lang="cs-CZ" b="1" dirty="0"/>
              <a:t>Každý se vstupem do pracovního procesu nebo studia, tj. </a:t>
            </a:r>
            <a:r>
              <a:rPr lang="cs-CZ" b="1" dirty="0" smtClean="0"/>
              <a:t>prakticky od </a:t>
            </a:r>
            <a:r>
              <a:rPr lang="cs-CZ" b="1" dirty="0"/>
              <a:t>15 let již musí řešit svoje zařazení do penzijního systém a nespoléhat </a:t>
            </a:r>
            <a:r>
              <a:rPr lang="cs-CZ" b="1" dirty="0" smtClean="0"/>
              <a:t>jen na </a:t>
            </a:r>
            <a:r>
              <a:rPr lang="cs-CZ" b="1" dirty="0"/>
              <a:t>stát.</a:t>
            </a:r>
          </a:p>
          <a:p>
            <a:pPr lvl="0"/>
            <a:r>
              <a:rPr lang="cs-CZ" b="1" dirty="0" smtClean="0"/>
              <a:t>Za </a:t>
            </a:r>
            <a:r>
              <a:rPr lang="cs-CZ" b="1" dirty="0"/>
              <a:t>rozhodující je pak tzv. finanční gramotnost i v oblasti penzijního zajištění na dobu, kdy bude již mimo pracovní aktivitu</a:t>
            </a:r>
            <a:r>
              <a:rPr lang="cs-CZ" b="1" dirty="0" smtClean="0"/>
              <a:t>.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165304"/>
            <a:ext cx="5681663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0158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39952" y="274638"/>
            <a:ext cx="4546848" cy="1143000"/>
          </a:xfrm>
        </p:spPr>
        <p:txBody>
          <a:bodyPr>
            <a:normAutofit/>
          </a:bodyPr>
          <a:lstStyle/>
          <a:p>
            <a:r>
              <a:rPr lang="cs-CZ" dirty="0" smtClean="0"/>
              <a:t>Jde </a:t>
            </a:r>
            <a:r>
              <a:rPr lang="cs-CZ" dirty="0" smtClean="0"/>
              <a:t>také </a:t>
            </a:r>
            <a:r>
              <a:rPr lang="cs-CZ" dirty="0" smtClean="0"/>
              <a:t>spojit </a:t>
            </a:r>
            <a:r>
              <a:rPr lang="cs-CZ" dirty="0" smtClean="0"/>
              <a:t>úsilí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779912" y="1639341"/>
            <a:ext cx="5364088" cy="4525963"/>
          </a:xfrm>
        </p:spPr>
        <p:txBody>
          <a:bodyPr>
            <a:normAutofit/>
          </a:bodyPr>
          <a:lstStyle/>
          <a:p>
            <a:pPr lvl="0"/>
            <a:r>
              <a:rPr lang="cs-CZ" dirty="0"/>
              <a:t>Např. Německo – leták „Gute </a:t>
            </a:r>
            <a:r>
              <a:rPr lang="cs-CZ" dirty="0" err="1"/>
              <a:t>Renten</a:t>
            </a:r>
            <a:r>
              <a:rPr lang="cs-CZ" dirty="0"/>
              <a:t> </a:t>
            </a:r>
            <a:r>
              <a:rPr lang="cs-CZ" dirty="0" err="1"/>
              <a:t>im</a:t>
            </a:r>
            <a:r>
              <a:rPr lang="cs-CZ" dirty="0"/>
              <a:t> </a:t>
            </a:r>
            <a:r>
              <a:rPr lang="cs-CZ" dirty="0" err="1"/>
              <a:t>Handwerk</a:t>
            </a:r>
            <a:r>
              <a:rPr lang="cs-CZ" dirty="0"/>
              <a:t>“ </a:t>
            </a:r>
          </a:p>
          <a:p>
            <a:pPr lvl="0"/>
            <a:r>
              <a:rPr lang="cs-CZ" dirty="0" smtClean="0"/>
              <a:t>Vydalo několik svazů – IG </a:t>
            </a:r>
            <a:r>
              <a:rPr lang="cs-CZ" dirty="0" err="1" smtClean="0"/>
              <a:t>Metall</a:t>
            </a:r>
            <a:r>
              <a:rPr lang="cs-CZ" dirty="0" smtClean="0"/>
              <a:t>, IG </a:t>
            </a:r>
            <a:r>
              <a:rPr lang="cs-CZ" dirty="0" err="1" smtClean="0"/>
              <a:t>Bauen-Argar-Umwelt</a:t>
            </a:r>
            <a:r>
              <a:rPr lang="cs-CZ" dirty="0" smtClean="0"/>
              <a:t>, IG </a:t>
            </a:r>
            <a:r>
              <a:rPr lang="cs-CZ" dirty="0" err="1" smtClean="0"/>
              <a:t>Bergbau</a:t>
            </a:r>
            <a:r>
              <a:rPr lang="cs-CZ" dirty="0" smtClean="0"/>
              <a:t>, Chemie, Energie a další</a:t>
            </a:r>
          </a:p>
          <a:p>
            <a:pPr lvl="0"/>
            <a:r>
              <a:rPr lang="cs-CZ" sz="2800" dirty="0" smtClean="0"/>
              <a:t>www.handwerk.dgb.de/rente</a:t>
            </a:r>
            <a:endParaRPr lang="cs-CZ" sz="2800" dirty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165304"/>
            <a:ext cx="5681663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31" y="44624"/>
            <a:ext cx="4026320" cy="5733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89467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 je komunikace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  <a:solidFill>
            <a:srgbClr val="FFFF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cs-CZ" b="1" dirty="0" smtClean="0"/>
              <a:t>Za zcela zásadní je otevřená komunikace</a:t>
            </a:r>
          </a:p>
          <a:p>
            <a:pPr marL="0" indent="0">
              <a:buNone/>
            </a:pPr>
            <a:r>
              <a:rPr lang="cs-CZ" b="1" dirty="0" smtClean="0"/>
              <a:t>Jednoduchý příklad, kde </a:t>
            </a:r>
            <a:r>
              <a:rPr lang="cs-CZ" b="1" dirty="0" smtClean="0"/>
              <a:t>je leták prezentován?</a:t>
            </a:r>
          </a:p>
          <a:p>
            <a:r>
              <a:rPr lang="cs-CZ" b="1" dirty="0" smtClean="0"/>
              <a:t>Např. na výstavě stavebních materiálů (</a:t>
            </a:r>
            <a:r>
              <a:rPr lang="cs-CZ" b="1" dirty="0" err="1" smtClean="0"/>
              <a:t>Stone+tec</a:t>
            </a:r>
            <a:r>
              <a:rPr lang="cs-CZ" b="1" dirty="0" smtClean="0"/>
              <a:t> Norimberk, BAU Mnichov apod.) kam chodí všechny věkové kategorie</a:t>
            </a:r>
          </a:p>
          <a:p>
            <a:r>
              <a:rPr lang="cs-CZ" b="1" dirty="0" smtClean="0"/>
              <a:t>Nestačí před TV zprávami mít krátký spot – v této době je sice velká sledovanost, ale mnoho lidí </a:t>
            </a:r>
            <a:r>
              <a:rPr lang="cs-CZ" b="1" dirty="0" err="1" smtClean="0"/>
              <a:t>výhnam</a:t>
            </a:r>
            <a:r>
              <a:rPr lang="cs-CZ" b="1" dirty="0" smtClean="0"/>
              <a:t> nechápe</a:t>
            </a:r>
            <a:endParaRPr lang="cs-CZ" b="1" dirty="0" smtClean="0"/>
          </a:p>
          <a:p>
            <a:r>
              <a:rPr lang="cs-CZ" b="1" dirty="0" smtClean="0"/>
              <a:t>Zde je velká úloha zaměstnavatelů včetně zaměstnavatelských svazů a odborů</a:t>
            </a: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KZPS</a:t>
            </a:r>
            <a:endParaRPr lang="cs-CZ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75" y="6165304"/>
            <a:ext cx="5681663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52584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b="1" dirty="0" smtClean="0"/>
              <a:t>Zásadní </a:t>
            </a:r>
            <a:r>
              <a:rPr lang="cs-CZ" sz="4000" b="1" dirty="0"/>
              <a:t>jsou </a:t>
            </a:r>
            <a:r>
              <a:rPr lang="cs-CZ" sz="4000" b="1" dirty="0" smtClean="0"/>
              <a:t>případy </a:t>
            </a:r>
            <a:r>
              <a:rPr lang="cs-CZ" sz="4000" b="1" dirty="0"/>
              <a:t>praxe ve </a:t>
            </a:r>
            <a:r>
              <a:rPr lang="cs-CZ" sz="4000" b="1" dirty="0" smtClean="0"/>
              <a:t>většině </a:t>
            </a:r>
            <a:r>
              <a:rPr lang="cs-CZ" sz="4000" b="1" dirty="0"/>
              <a:t>vyspělých </a:t>
            </a:r>
            <a:r>
              <a:rPr lang="cs-CZ" sz="4000" b="1" dirty="0" smtClean="0"/>
              <a:t>zemích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196752"/>
            <a:ext cx="8928992" cy="4929411"/>
          </a:xfrm>
        </p:spPr>
        <p:txBody>
          <a:bodyPr>
            <a:normAutofit lnSpcReduction="10000"/>
          </a:bodyPr>
          <a:lstStyle/>
          <a:p>
            <a:pPr lvl="0"/>
            <a:r>
              <a:rPr lang="cs-CZ" dirty="0"/>
              <a:t>Speciálně se věnují skupině „OSVČ“, která </a:t>
            </a:r>
            <a:r>
              <a:rPr lang="cs-CZ" dirty="0" smtClean="0"/>
              <a:t>u nás vědomě </a:t>
            </a:r>
            <a:r>
              <a:rPr lang="cs-CZ" dirty="0"/>
              <a:t>či nevědomě tento problém odsouvá na pozdější věk a jsou  vytvořeny určité mechanizmy, které eliminují </a:t>
            </a:r>
            <a:r>
              <a:rPr lang="cs-CZ" dirty="0" smtClean="0"/>
              <a:t>neaktivnost.  </a:t>
            </a:r>
          </a:p>
          <a:p>
            <a:r>
              <a:rPr lang="cs-CZ" dirty="0" smtClean="0"/>
              <a:t>Zajištěním </a:t>
            </a:r>
            <a:r>
              <a:rPr lang="cs-CZ" dirty="0"/>
              <a:t>rodinných příslušníků pokud se podílí na jeho pracovní </a:t>
            </a:r>
            <a:r>
              <a:rPr lang="cs-CZ" dirty="0" smtClean="0"/>
              <a:t>aktivitě počítá např</a:t>
            </a:r>
            <a:r>
              <a:rPr lang="cs-CZ" dirty="0"/>
              <a:t>. </a:t>
            </a:r>
            <a:r>
              <a:rPr lang="cs-CZ" dirty="0" smtClean="0"/>
              <a:t>Dánsko.</a:t>
            </a:r>
          </a:p>
          <a:p>
            <a:r>
              <a:rPr lang="cs-CZ" dirty="0" smtClean="0"/>
              <a:t>Problém </a:t>
            </a:r>
            <a:r>
              <a:rPr lang="cs-CZ" dirty="0"/>
              <a:t>může nastat ve skupině OSVČ – drobných řemeslníků, kteří neplatí sociální pojištění a nemají žádný druh penzijního připojištění. </a:t>
            </a:r>
            <a:r>
              <a:rPr lang="cs-CZ" dirty="0" smtClean="0"/>
              <a:t>Této skupině je třeba pomoci.</a:t>
            </a:r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75" y="6165304"/>
            <a:ext cx="5681663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75825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Souhrn z dobrých </a:t>
            </a:r>
            <a:r>
              <a:rPr lang="cs-CZ" b="1" dirty="0" smtClean="0"/>
              <a:t>praxí</a:t>
            </a:r>
            <a:r>
              <a:rPr lang="cs-CZ" b="1" dirty="0"/>
              <a:t/>
            </a:r>
            <a:br>
              <a:rPr lang="cs-CZ" b="1" dirty="0"/>
            </a:b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cs-CZ" dirty="0" smtClean="0"/>
              <a:t>Zvýšená péče o </a:t>
            </a:r>
            <a:r>
              <a:rPr lang="cs-CZ" dirty="0"/>
              <a:t>tzv. </a:t>
            </a:r>
            <a:r>
              <a:rPr lang="cs-CZ" b="1" dirty="0"/>
              <a:t>finanční gramotnosti </a:t>
            </a:r>
            <a:r>
              <a:rPr lang="cs-CZ" dirty="0"/>
              <a:t>u drobných živnostníků, </a:t>
            </a:r>
            <a:r>
              <a:rPr lang="cs-CZ" dirty="0" smtClean="0"/>
              <a:t>s cílem na </a:t>
            </a:r>
            <a:r>
              <a:rPr lang="cs-CZ" dirty="0"/>
              <a:t>co nejdelším zapojení do penzijního </a:t>
            </a:r>
            <a:r>
              <a:rPr lang="cs-CZ" dirty="0" smtClean="0"/>
              <a:t>pojištění</a:t>
            </a:r>
            <a:endParaRPr lang="cs-CZ" dirty="0"/>
          </a:p>
          <a:p>
            <a:pPr lvl="0"/>
            <a:r>
              <a:rPr lang="cs-CZ" dirty="0"/>
              <a:t>Využití </a:t>
            </a:r>
            <a:r>
              <a:rPr lang="cs-CZ" b="1" dirty="0" smtClean="0"/>
              <a:t>zaměstnavatelských </a:t>
            </a:r>
            <a:r>
              <a:rPr lang="cs-CZ" b="1" dirty="0"/>
              <a:t>penzijních </a:t>
            </a:r>
            <a:r>
              <a:rPr lang="cs-CZ" b="1" dirty="0" smtClean="0"/>
              <a:t>fondů a paritních fondů</a:t>
            </a:r>
            <a:endParaRPr lang="cs-CZ" b="1" dirty="0"/>
          </a:p>
          <a:p>
            <a:pPr lvl="0"/>
            <a:r>
              <a:rPr lang="cs-CZ" dirty="0" smtClean="0"/>
              <a:t>Řešení u </a:t>
            </a:r>
            <a:r>
              <a:rPr lang="cs-CZ" dirty="0"/>
              <a:t>vybraných fyzicky náročných řemesel </a:t>
            </a:r>
            <a:r>
              <a:rPr lang="cs-CZ" b="1" dirty="0"/>
              <a:t>změnu hranice pro odchod do důchodu </a:t>
            </a:r>
            <a:r>
              <a:rPr lang="cs-CZ" dirty="0"/>
              <a:t>a tím model důchodového pojištění </a:t>
            </a:r>
            <a:r>
              <a:rPr lang="cs-CZ" b="1" dirty="0"/>
              <a:t>s ohledem na somatické potíže</a:t>
            </a:r>
            <a:r>
              <a:rPr lang="cs-CZ" dirty="0" smtClean="0"/>
              <a:t>. </a:t>
            </a:r>
            <a:r>
              <a:rPr lang="cs-CZ" dirty="0"/>
              <a:t>Nebo možnosti </a:t>
            </a:r>
            <a:r>
              <a:rPr lang="cs-CZ" b="1" dirty="0"/>
              <a:t>odchodu do předčasného důchodu bez odpočtu let </a:t>
            </a:r>
            <a:r>
              <a:rPr lang="cs-CZ" b="1" dirty="0" smtClean="0"/>
              <a:t>- </a:t>
            </a:r>
            <a:r>
              <a:rPr lang="cs-CZ" dirty="0" smtClean="0"/>
              <a:t>viz Německo </a:t>
            </a:r>
            <a:r>
              <a:rPr lang="cs-CZ" dirty="0" smtClean="0"/>
              <a:t>za předpokladu splnění podmínek – placení důchodového </a:t>
            </a:r>
            <a:r>
              <a:rPr lang="cs-CZ" dirty="0" smtClean="0"/>
              <a:t>pojištění odpracování potřebného počtu </a:t>
            </a:r>
            <a:r>
              <a:rPr lang="cs-CZ" dirty="0"/>
              <a:t> 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6165304"/>
            <a:ext cx="5681663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53886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Důležité mít relevantní podklady pro rozhodování - příklad zatížení profese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92488"/>
          </a:xfrm>
        </p:spPr>
        <p:txBody>
          <a:bodyPr>
            <a:normAutofit/>
          </a:bodyPr>
          <a:lstStyle/>
          <a:p>
            <a:r>
              <a:rPr lang="cs-CZ" b="1" dirty="0" smtClean="0"/>
              <a:t>Z následujících grafů lze posoudit náročnost řemesla</a:t>
            </a:r>
          </a:p>
          <a:p>
            <a:r>
              <a:rPr lang="cs-CZ" b="1" dirty="0" smtClean="0"/>
              <a:t>Použity údaje ze studií </a:t>
            </a:r>
          </a:p>
          <a:p>
            <a:r>
              <a:rPr lang="cs-CZ" b="1" dirty="0" smtClean="0"/>
              <a:t>Popsáno je takto mnoho stavební profesí</a:t>
            </a:r>
          </a:p>
          <a:p>
            <a:r>
              <a:rPr lang="cs-CZ" b="1" dirty="0" smtClean="0"/>
              <a:t>Poznámka: Jak </a:t>
            </a:r>
            <a:r>
              <a:rPr lang="cs-CZ" b="1" dirty="0" smtClean="0"/>
              <a:t>dodržujeme limity a bezpečnost </a:t>
            </a:r>
            <a:r>
              <a:rPr lang="cs-CZ" b="1" dirty="0" smtClean="0"/>
              <a:t>práce? </a:t>
            </a:r>
            <a:r>
              <a:rPr lang="cs-CZ" b="1" dirty="0" smtClean="0"/>
              <a:t>Nedodržování se projevuje až když nemůže ve vyšším věku</a:t>
            </a:r>
            <a:endParaRPr lang="cs-CZ" b="1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165304"/>
            <a:ext cx="5681663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543" y="2060848"/>
            <a:ext cx="3729974" cy="1131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3713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373616" cy="1296144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Obkladač - četnost diagnóz </a:t>
            </a:r>
            <a:r>
              <a:rPr lang="cs-CZ" b="1" dirty="0" smtClean="0"/>
              <a:t>v %</a:t>
            </a:r>
            <a:br>
              <a:rPr lang="cs-CZ" b="1" dirty="0" smtClean="0"/>
            </a:br>
            <a:r>
              <a:rPr lang="cs-CZ" sz="2700" b="1" dirty="0" smtClean="0">
                <a:solidFill>
                  <a:srgbClr val="FF0000"/>
                </a:solidFill>
              </a:rPr>
              <a:t>Obkladač</a:t>
            </a:r>
            <a:r>
              <a:rPr lang="cs-CZ" sz="2700" b="1" dirty="0" smtClean="0"/>
              <a:t> - </a:t>
            </a:r>
            <a:r>
              <a:rPr lang="cs-CZ" sz="2700" b="1" dirty="0" smtClean="0">
                <a:solidFill>
                  <a:srgbClr val="002060"/>
                </a:solidFill>
              </a:rPr>
              <a:t>stavební profese celkem </a:t>
            </a:r>
            <a:r>
              <a:rPr lang="cs-CZ" sz="2700" b="1" dirty="0" smtClean="0"/>
              <a:t>– </a:t>
            </a:r>
            <a:r>
              <a:rPr lang="cs-CZ" sz="2700" b="1" dirty="0" smtClean="0">
                <a:solidFill>
                  <a:srgbClr val="FFFF00"/>
                </a:solidFill>
              </a:rPr>
              <a:t>kancelářské profese</a:t>
            </a:r>
            <a:r>
              <a:rPr lang="cs-CZ" sz="3100" dirty="0">
                <a:solidFill>
                  <a:srgbClr val="FFFF00"/>
                </a:solidFill>
              </a:rPr>
              <a:t/>
            </a:r>
            <a:br>
              <a:rPr lang="cs-CZ" sz="3100" dirty="0">
                <a:solidFill>
                  <a:srgbClr val="FFFF00"/>
                </a:solidFill>
              </a:rPr>
            </a:br>
            <a:endParaRPr lang="cs-CZ" sz="3100" dirty="0">
              <a:solidFill>
                <a:srgbClr val="FFFF00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Zdravotní studie</a:t>
            </a:r>
            <a:endParaRPr lang="cs-C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988840"/>
            <a:ext cx="5280601" cy="379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bdélník 4"/>
          <p:cNvSpPr/>
          <p:nvPr/>
        </p:nvSpPr>
        <p:spPr>
          <a:xfrm>
            <a:off x="539552" y="1988840"/>
            <a:ext cx="25202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Pohybového systému</a:t>
            </a:r>
            <a:br>
              <a:rPr lang="cs-CZ" b="1" dirty="0"/>
            </a:br>
            <a:endParaRPr lang="cs-CZ" b="1" dirty="0" smtClean="0"/>
          </a:p>
          <a:p>
            <a:r>
              <a:rPr lang="cs-CZ" b="1" dirty="0" smtClean="0"/>
              <a:t>Poškození </a:t>
            </a:r>
            <a:r>
              <a:rPr lang="cs-CZ" b="1" dirty="0"/>
              <a:t>sluchu</a:t>
            </a:r>
            <a:br>
              <a:rPr lang="cs-CZ" b="1" dirty="0"/>
            </a:br>
            <a:endParaRPr lang="cs-CZ" b="1" dirty="0" smtClean="0"/>
          </a:p>
          <a:p>
            <a:r>
              <a:rPr lang="cs-CZ" b="1" dirty="0" smtClean="0"/>
              <a:t>Kardiovaskulární </a:t>
            </a:r>
            <a:r>
              <a:rPr lang="cs-CZ" b="1" dirty="0"/>
              <a:t>systém</a:t>
            </a:r>
            <a:br>
              <a:rPr lang="cs-CZ" b="1" dirty="0"/>
            </a:br>
            <a:endParaRPr lang="cs-CZ" b="1" dirty="0" smtClean="0"/>
          </a:p>
          <a:p>
            <a:r>
              <a:rPr lang="cs-CZ" b="1" dirty="0" smtClean="0"/>
              <a:t>Kůže</a:t>
            </a:r>
            <a:r>
              <a:rPr lang="cs-CZ" b="1" dirty="0"/>
              <a:t/>
            </a:r>
            <a:br>
              <a:rPr lang="cs-CZ" b="1" dirty="0"/>
            </a:br>
            <a:endParaRPr lang="cs-CZ" b="1" dirty="0" smtClean="0"/>
          </a:p>
          <a:p>
            <a:r>
              <a:rPr lang="cs-CZ" b="1" dirty="0" smtClean="0"/>
              <a:t>Trávicí </a:t>
            </a:r>
            <a:r>
              <a:rPr lang="cs-CZ" b="1" dirty="0"/>
              <a:t>ústrojí</a:t>
            </a:r>
            <a:br>
              <a:rPr lang="cs-CZ" b="1" dirty="0"/>
            </a:br>
            <a:endParaRPr lang="cs-CZ" b="1" dirty="0" smtClean="0"/>
          </a:p>
          <a:p>
            <a:r>
              <a:rPr lang="cs-CZ" b="1" dirty="0" smtClean="0"/>
              <a:t>Dýchací </a:t>
            </a:r>
            <a:r>
              <a:rPr lang="cs-CZ" b="1" dirty="0"/>
              <a:t>systém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093296"/>
            <a:ext cx="5681663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226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6405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Zjištění o svalech a kosterní </a:t>
            </a:r>
            <a:r>
              <a:rPr lang="cs-CZ" dirty="0" smtClean="0"/>
              <a:t>soustavy</a:t>
            </a:r>
            <a:br>
              <a:rPr lang="cs-CZ" dirty="0" smtClean="0"/>
            </a:br>
            <a:r>
              <a:rPr lang="cs-CZ" sz="2700" b="1" dirty="0">
                <a:solidFill>
                  <a:srgbClr val="FF0000"/>
                </a:solidFill>
              </a:rPr>
              <a:t>Obkladač</a:t>
            </a:r>
            <a:r>
              <a:rPr lang="cs-CZ" sz="2700" b="1" dirty="0"/>
              <a:t> - </a:t>
            </a:r>
            <a:r>
              <a:rPr lang="cs-CZ" sz="2700" b="1" dirty="0">
                <a:solidFill>
                  <a:srgbClr val="002060"/>
                </a:solidFill>
              </a:rPr>
              <a:t>stavební profese celkem </a:t>
            </a:r>
            <a:r>
              <a:rPr lang="cs-CZ" sz="2700" b="1" dirty="0"/>
              <a:t>– </a:t>
            </a:r>
            <a:r>
              <a:rPr lang="cs-CZ" sz="2700" b="1" dirty="0">
                <a:solidFill>
                  <a:srgbClr val="FFFF00"/>
                </a:solidFill>
              </a:rPr>
              <a:t>kancelářské profese</a:t>
            </a:r>
            <a:endParaRPr lang="cs-CZ" sz="27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Studie BG BAU – Pracovní medicíny</a:t>
            </a:r>
            <a:endParaRPr lang="cs-CZ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916832"/>
            <a:ext cx="4925176" cy="374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bdélník 4"/>
          <p:cNvSpPr/>
          <p:nvPr/>
        </p:nvSpPr>
        <p:spPr>
          <a:xfrm>
            <a:off x="323528" y="1772816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cs-CZ" b="1" dirty="0"/>
              <a:t>Napětí v ramenní  a oblasti krku </a:t>
            </a:r>
            <a:endParaRPr lang="cs-CZ" b="1" dirty="0" smtClean="0"/>
          </a:p>
          <a:p>
            <a:pPr>
              <a:lnSpc>
                <a:spcPct val="150000"/>
              </a:lnSpc>
            </a:pPr>
            <a:r>
              <a:rPr lang="cs-CZ" b="1" dirty="0" smtClean="0"/>
              <a:t>Funkční </a:t>
            </a:r>
            <a:r>
              <a:rPr lang="cs-CZ" b="1" dirty="0"/>
              <a:t>omezení ramenních </a:t>
            </a:r>
            <a:r>
              <a:rPr lang="cs-CZ" b="1" dirty="0" smtClean="0"/>
              <a:t>kloubů</a:t>
            </a:r>
          </a:p>
          <a:p>
            <a:pPr>
              <a:lnSpc>
                <a:spcPct val="150000"/>
              </a:lnSpc>
            </a:pPr>
            <a:r>
              <a:rPr lang="cs-CZ" b="1" dirty="0" smtClean="0"/>
              <a:t>Funkční </a:t>
            </a:r>
            <a:r>
              <a:rPr lang="cs-CZ" b="1" dirty="0"/>
              <a:t>omezení loketních </a:t>
            </a:r>
            <a:r>
              <a:rPr lang="cs-CZ" b="1" dirty="0" smtClean="0"/>
              <a:t>kloubů</a:t>
            </a:r>
          </a:p>
          <a:p>
            <a:pPr>
              <a:lnSpc>
                <a:spcPct val="200000"/>
              </a:lnSpc>
            </a:pPr>
            <a:r>
              <a:rPr lang="cs-CZ" b="1" dirty="0" smtClean="0"/>
              <a:t>Funkční </a:t>
            </a:r>
            <a:r>
              <a:rPr lang="cs-CZ" b="1" dirty="0"/>
              <a:t>omezení </a:t>
            </a:r>
            <a:r>
              <a:rPr lang="cs-CZ" b="1" dirty="0" smtClean="0"/>
              <a:t>zápěstí</a:t>
            </a:r>
          </a:p>
          <a:p>
            <a:pPr>
              <a:lnSpc>
                <a:spcPct val="200000"/>
              </a:lnSpc>
            </a:pPr>
            <a:r>
              <a:rPr lang="cs-CZ" b="1" dirty="0" smtClean="0"/>
              <a:t>Napětí </a:t>
            </a:r>
            <a:r>
              <a:rPr lang="cs-CZ" b="1" dirty="0"/>
              <a:t>v dolní části </a:t>
            </a:r>
            <a:r>
              <a:rPr lang="cs-CZ" b="1" dirty="0" smtClean="0"/>
              <a:t>zad</a:t>
            </a:r>
          </a:p>
          <a:p>
            <a:pPr>
              <a:lnSpc>
                <a:spcPct val="200000"/>
              </a:lnSpc>
            </a:pPr>
            <a:r>
              <a:rPr lang="cs-CZ" b="1" dirty="0" smtClean="0"/>
              <a:t>Funkční </a:t>
            </a:r>
            <a:r>
              <a:rPr lang="cs-CZ" b="1" dirty="0"/>
              <a:t>omezení kyčelních </a:t>
            </a:r>
            <a:r>
              <a:rPr lang="cs-CZ" b="1" dirty="0" smtClean="0"/>
              <a:t>kloubů</a:t>
            </a:r>
          </a:p>
          <a:p>
            <a:pPr>
              <a:lnSpc>
                <a:spcPct val="200000"/>
              </a:lnSpc>
            </a:pPr>
            <a:r>
              <a:rPr lang="cs-CZ" b="1" dirty="0" smtClean="0"/>
              <a:t>Funkční </a:t>
            </a:r>
            <a:r>
              <a:rPr lang="cs-CZ" b="1" dirty="0"/>
              <a:t>omezení kolena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74" y="6093296"/>
            <a:ext cx="5681663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31732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Frekvence zatížení v%</a:t>
            </a:r>
            <a:br>
              <a:rPr lang="cs-CZ" dirty="0"/>
            </a:br>
            <a:r>
              <a:rPr lang="cs-CZ" sz="2400" b="1" dirty="0">
                <a:solidFill>
                  <a:srgbClr val="FF0000"/>
                </a:solidFill>
              </a:rPr>
              <a:t>Obkladač</a:t>
            </a:r>
            <a:r>
              <a:rPr lang="cs-CZ" sz="2400" b="1" dirty="0"/>
              <a:t> - </a:t>
            </a:r>
            <a:r>
              <a:rPr lang="cs-CZ" sz="2400" b="1" dirty="0">
                <a:solidFill>
                  <a:srgbClr val="002060"/>
                </a:solidFill>
              </a:rPr>
              <a:t>stavební profese celkem </a:t>
            </a:r>
            <a:r>
              <a:rPr lang="cs-CZ" sz="2400" b="1" dirty="0"/>
              <a:t>– </a:t>
            </a:r>
            <a:r>
              <a:rPr lang="cs-CZ" sz="2400" b="1" dirty="0">
                <a:solidFill>
                  <a:srgbClr val="FFFF00"/>
                </a:solidFill>
              </a:rPr>
              <a:t>kancelářské profese</a:t>
            </a:r>
            <a:endParaRPr lang="cs-CZ" sz="24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Studie AG BAU</a:t>
            </a:r>
            <a:endParaRPr lang="cs-CZ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5" y="1839630"/>
            <a:ext cx="5302765" cy="3965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bdélník 4"/>
          <p:cNvSpPr/>
          <p:nvPr/>
        </p:nvSpPr>
        <p:spPr>
          <a:xfrm>
            <a:off x="1475656" y="1839630"/>
            <a:ext cx="21602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/>
              <a:t>Těžké </a:t>
            </a:r>
            <a:r>
              <a:rPr lang="cs-CZ" b="1" dirty="0"/>
              <a:t>zatížení</a:t>
            </a:r>
            <a:br>
              <a:rPr lang="cs-CZ" b="1" dirty="0"/>
            </a:br>
            <a:endParaRPr lang="cs-CZ" b="1" dirty="0" smtClean="0"/>
          </a:p>
          <a:p>
            <a:r>
              <a:rPr lang="cs-CZ" b="1" dirty="0" smtClean="0"/>
              <a:t>Hluk</a:t>
            </a:r>
            <a:r>
              <a:rPr lang="cs-CZ" b="1" dirty="0"/>
              <a:t/>
            </a:r>
            <a:br>
              <a:rPr lang="cs-CZ" b="1" dirty="0"/>
            </a:br>
            <a:endParaRPr lang="cs-CZ" b="1" dirty="0" smtClean="0"/>
          </a:p>
          <a:p>
            <a:r>
              <a:rPr lang="cs-CZ" b="1" dirty="0" smtClean="0"/>
              <a:t>Nucené </a:t>
            </a:r>
            <a:r>
              <a:rPr lang="cs-CZ" b="1" dirty="0"/>
              <a:t>vedení šíje</a:t>
            </a:r>
            <a:br>
              <a:rPr lang="cs-CZ" b="1" dirty="0"/>
            </a:br>
            <a:endParaRPr lang="cs-CZ" b="1" dirty="0" smtClean="0"/>
          </a:p>
          <a:p>
            <a:r>
              <a:rPr lang="cs-CZ" b="1" dirty="0" smtClean="0"/>
              <a:t>Fyzicky </a:t>
            </a:r>
            <a:r>
              <a:rPr lang="cs-CZ" b="1" dirty="0"/>
              <a:t>těžká práce</a:t>
            </a:r>
            <a:br>
              <a:rPr lang="cs-CZ" b="1" dirty="0"/>
            </a:br>
            <a:endParaRPr lang="cs-CZ" b="1" dirty="0" smtClean="0"/>
          </a:p>
          <a:p>
            <a:r>
              <a:rPr lang="cs-CZ" b="1" dirty="0" smtClean="0"/>
              <a:t>Částečné </a:t>
            </a:r>
            <a:r>
              <a:rPr lang="cs-CZ" b="1" dirty="0"/>
              <a:t>vibrace </a:t>
            </a:r>
            <a:br>
              <a:rPr lang="cs-CZ" b="1" dirty="0"/>
            </a:br>
            <a:endParaRPr lang="cs-CZ" b="1" dirty="0" smtClean="0"/>
          </a:p>
          <a:p>
            <a:r>
              <a:rPr lang="cs-CZ" b="1" dirty="0" smtClean="0"/>
              <a:t>Nebezpečné </a:t>
            </a:r>
            <a:r>
              <a:rPr lang="cs-CZ" b="1" dirty="0"/>
              <a:t>látky</a:t>
            </a:r>
            <a:br>
              <a:rPr lang="cs-CZ" b="1" dirty="0"/>
            </a:br>
            <a:endParaRPr lang="cs-CZ" b="1" dirty="0" smtClean="0"/>
          </a:p>
          <a:p>
            <a:r>
              <a:rPr lang="cs-CZ" b="1" dirty="0" smtClean="0"/>
              <a:t>Celkové </a:t>
            </a:r>
            <a:r>
              <a:rPr lang="cs-CZ" b="1" dirty="0"/>
              <a:t>vibrace těla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75" y="6093296"/>
            <a:ext cx="5681663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08451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Snad se poučíme z dobrých příkladů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6406" y="206084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cs-CZ" dirty="0" smtClean="0"/>
              <a:t>nebo  </a:t>
            </a:r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dirty="0" smtClean="0"/>
              <a:t>Moc času na přešlapování a otálení nemáme</a:t>
            </a:r>
            <a:endParaRPr lang="cs-CZ" dirty="0"/>
          </a:p>
          <a:p>
            <a:pPr marL="0" indent="0" algn="ctr">
              <a:buNone/>
            </a:pPr>
            <a:r>
              <a:rPr lang="cs-CZ" dirty="0" smtClean="0"/>
              <a:t>Děkuji za pozornost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75" y="6165304"/>
            <a:ext cx="5681663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0" y="1296870"/>
            <a:ext cx="1295500" cy="2340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066" y="1268760"/>
            <a:ext cx="2466380" cy="1992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291693"/>
            <a:ext cx="1611106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188" y="1325720"/>
            <a:ext cx="1872208" cy="2340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2634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Informační semináře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r>
              <a:rPr lang="cs-CZ" b="1" dirty="0" smtClean="0"/>
              <a:t>Semináře </a:t>
            </a:r>
            <a:r>
              <a:rPr lang="cs-CZ" b="1" dirty="0" smtClean="0"/>
              <a:t>se konaly na celém území České republiky </a:t>
            </a:r>
          </a:p>
          <a:p>
            <a:r>
              <a:rPr lang="cs-CZ" b="1" dirty="0" smtClean="0"/>
              <a:t>Počet </a:t>
            </a:r>
            <a:r>
              <a:rPr lang="cs-CZ" b="1" dirty="0" smtClean="0"/>
              <a:t>informačních seminářů za stranu zaměstnanců byl celkem 15, za stranu zaměstnavatelů 17</a:t>
            </a:r>
          </a:p>
          <a:p>
            <a:r>
              <a:rPr lang="cs-CZ" b="1" dirty="0" smtClean="0"/>
              <a:t>Informačních </a:t>
            </a:r>
            <a:r>
              <a:rPr lang="cs-CZ" b="1" dirty="0" smtClean="0"/>
              <a:t>seminářů se zúčastnilo celkem 225 účastníků za stranu zaměstnanců a 280 za stranu zaměstnavatelů</a:t>
            </a:r>
          </a:p>
          <a:p>
            <a:endParaRPr lang="cs-CZ" dirty="0"/>
          </a:p>
        </p:txBody>
      </p:sp>
      <p:pic>
        <p:nvPicPr>
          <p:cNvPr id="4" name="Obrázek 3" descr="lista_CMYK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51720" y="5949280"/>
            <a:ext cx="5644243" cy="54972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1143000"/>
          </a:xfrm>
        </p:spPr>
        <p:txBody>
          <a:bodyPr>
            <a:normAutofit/>
          </a:bodyPr>
          <a:lstStyle/>
          <a:p>
            <a:r>
              <a:rPr lang="cs-CZ" b="1" dirty="0" smtClean="0"/>
              <a:t>Výstupy ze </a:t>
            </a:r>
            <a:r>
              <a:rPr lang="cs-CZ" b="1" dirty="0" smtClean="0"/>
              <a:t>seminářů – hlavní závěry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340768"/>
            <a:ext cx="8507288" cy="4785395"/>
          </a:xfrm>
        </p:spPr>
        <p:txBody>
          <a:bodyPr>
            <a:normAutofit/>
          </a:bodyPr>
          <a:lstStyle/>
          <a:p>
            <a:r>
              <a:rPr lang="cs-CZ" b="1" dirty="0" smtClean="0"/>
              <a:t>O </a:t>
            </a:r>
            <a:r>
              <a:rPr lang="cs-CZ" b="1" dirty="0" smtClean="0"/>
              <a:t>prodlužování věku odchodu do důchodu jsou všichni informování, důsledky zatím neřeší </a:t>
            </a:r>
          </a:p>
          <a:p>
            <a:r>
              <a:rPr lang="cs-CZ" b="1" dirty="0" smtClean="0"/>
              <a:t>Drtivá </a:t>
            </a:r>
            <a:r>
              <a:rPr lang="cs-CZ" b="1" dirty="0" smtClean="0"/>
              <a:t>většina účastníků seminářů velice pozitivně přivítala informaci o projektu, který by měl problémy se zaměstnáváním starších zaměstnanců řešit</a:t>
            </a:r>
          </a:p>
          <a:p>
            <a:r>
              <a:rPr lang="cs-CZ" b="1" dirty="0" smtClean="0"/>
              <a:t>Základním </a:t>
            </a:r>
            <a:r>
              <a:rPr lang="cs-CZ" b="1" dirty="0" smtClean="0"/>
              <a:t>rysem byla velmi malá informovanost </a:t>
            </a:r>
            <a:r>
              <a:rPr lang="cs-CZ" b="1" dirty="0" smtClean="0"/>
              <a:t>všech účastníků </a:t>
            </a:r>
            <a:r>
              <a:rPr lang="cs-CZ" b="1" dirty="0" smtClean="0"/>
              <a:t>o </a:t>
            </a:r>
            <a:r>
              <a:rPr lang="cs-CZ" b="1" dirty="0" smtClean="0"/>
              <a:t>problémech důchodů</a:t>
            </a:r>
            <a:endParaRPr lang="cs-CZ" b="1" dirty="0" smtClean="0"/>
          </a:p>
          <a:p>
            <a:endParaRPr lang="cs-CZ" dirty="0"/>
          </a:p>
        </p:txBody>
      </p:sp>
      <p:pic>
        <p:nvPicPr>
          <p:cNvPr id="4" name="Obrázek 3" descr="lista_CMYK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51720" y="5877272"/>
            <a:ext cx="5644243" cy="54972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Výstupy ze seminářů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cs-CZ" b="1" dirty="0" smtClean="0"/>
              <a:t>K </a:t>
            </a:r>
            <a:r>
              <a:rPr lang="cs-CZ" b="1" dirty="0" smtClean="0"/>
              <a:t>řešení této problematiky dle účastníků je nutná i změna </a:t>
            </a:r>
            <a:r>
              <a:rPr lang="cs-CZ" b="1" dirty="0" smtClean="0"/>
              <a:t>legislativy</a:t>
            </a:r>
          </a:p>
          <a:p>
            <a:r>
              <a:rPr lang="cs-CZ" b="1" dirty="0" smtClean="0"/>
              <a:t>Tvorbu </a:t>
            </a:r>
            <a:r>
              <a:rPr lang="cs-CZ" b="1" dirty="0" smtClean="0"/>
              <a:t>nových pracovních pozic by měla v rámci projektů financovat vláda, případně evropské </a:t>
            </a:r>
            <a:r>
              <a:rPr lang="cs-CZ" b="1" dirty="0" smtClean="0"/>
              <a:t>fondy</a:t>
            </a:r>
          </a:p>
          <a:p>
            <a:r>
              <a:rPr lang="cs-CZ" b="1" dirty="0" smtClean="0"/>
              <a:t>Většina </a:t>
            </a:r>
            <a:r>
              <a:rPr lang="cs-CZ" b="1" dirty="0" smtClean="0"/>
              <a:t>účastníků seminářů </a:t>
            </a:r>
            <a:r>
              <a:rPr lang="cs-CZ" b="1" dirty="0" smtClean="0"/>
              <a:t>se domnívá, </a:t>
            </a:r>
            <a:r>
              <a:rPr lang="cs-CZ" b="1" dirty="0" smtClean="0"/>
              <a:t>že v jejich společnostech se vyskytují profese, ve kterých bude obtížné pracovat až do odchodu do důchodu (fyzicky, ale i psychicky velmi náročné)</a:t>
            </a:r>
          </a:p>
        </p:txBody>
      </p:sp>
      <p:pic>
        <p:nvPicPr>
          <p:cNvPr id="4" name="Obrázek 3" descr="lista_CMYK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07704" y="6021288"/>
            <a:ext cx="5644243" cy="54972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Strukturované rozhovory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279301"/>
            <a:ext cx="8229600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b="1" dirty="0" smtClean="0"/>
              <a:t>U vybraných účastníků </a:t>
            </a:r>
            <a:r>
              <a:rPr lang="cs-CZ" b="1" dirty="0" smtClean="0"/>
              <a:t>informačních </a:t>
            </a:r>
            <a:r>
              <a:rPr lang="cs-CZ" b="1" dirty="0" smtClean="0"/>
              <a:t>seminářů byl proveden strukturovaný </a:t>
            </a:r>
            <a:r>
              <a:rPr lang="cs-CZ" b="1" dirty="0" smtClean="0"/>
              <a:t>rozhovor</a:t>
            </a:r>
          </a:p>
          <a:p>
            <a:r>
              <a:rPr lang="cs-CZ" b="1" dirty="0" smtClean="0"/>
              <a:t> </a:t>
            </a:r>
            <a:r>
              <a:rPr lang="cs-CZ" b="1" dirty="0" smtClean="0"/>
              <a:t>Celkem </a:t>
            </a:r>
            <a:r>
              <a:rPr lang="cs-CZ" b="1" dirty="0" smtClean="0"/>
              <a:t>bylo provedeno 13 strukturovaných rozhovorů za stranu zaměstnanců a 19 za stranu zaměstnavatelů</a:t>
            </a:r>
          </a:p>
          <a:p>
            <a:r>
              <a:rPr lang="cs-CZ" b="1" dirty="0" smtClean="0"/>
              <a:t>S</a:t>
            </a:r>
            <a:r>
              <a:rPr lang="cs-CZ" b="1" dirty="0" smtClean="0"/>
              <a:t>trukturované </a:t>
            </a:r>
            <a:r>
              <a:rPr lang="cs-CZ" b="1" dirty="0" smtClean="0"/>
              <a:t>rozhovory byly provedeny u vybraných účastníků seminářů s tím, že se jednalo o zaměstnance širokého spektra pracovních profesí nebo majitele malých firem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  <p:pic>
        <p:nvPicPr>
          <p:cNvPr id="4" name="Obrázek 3" descr="lista_CMYK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79712" y="5805264"/>
            <a:ext cx="5644243" cy="54972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Výstupy ze strukturovaných rozhovorů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Za nejdůležitější  část </a:t>
            </a:r>
            <a:r>
              <a:rPr lang="cs-CZ" b="1" dirty="0" smtClean="0"/>
              <a:t>přípravy na řešení problému jsou </a:t>
            </a:r>
            <a:r>
              <a:rPr lang="cs-CZ" b="1" u="sng" dirty="0" smtClean="0"/>
              <a:t>definice rizikových profesí </a:t>
            </a:r>
            <a:r>
              <a:rPr lang="cs-CZ" b="1" dirty="0" smtClean="0"/>
              <a:t>a </a:t>
            </a:r>
            <a:r>
              <a:rPr lang="cs-CZ" b="1" u="sng" dirty="0" smtClean="0"/>
              <a:t>změna pracovního režimu</a:t>
            </a:r>
            <a:r>
              <a:rPr lang="cs-CZ" b="1" dirty="0" smtClean="0"/>
              <a:t>, hned za nimi následují  </a:t>
            </a:r>
            <a:r>
              <a:rPr lang="cs-CZ" b="1" u="sng" dirty="0" smtClean="0"/>
              <a:t>změna pracovního prostředí </a:t>
            </a:r>
            <a:r>
              <a:rPr lang="cs-CZ" b="1" dirty="0" smtClean="0"/>
              <a:t>a </a:t>
            </a:r>
            <a:r>
              <a:rPr lang="cs-CZ" b="1" u="sng" dirty="0" smtClean="0"/>
              <a:t>změna pracovních nástrojů</a:t>
            </a:r>
          </a:p>
          <a:p>
            <a:r>
              <a:rPr lang="cs-CZ" b="1" dirty="0" smtClean="0"/>
              <a:t>Pro </a:t>
            </a:r>
            <a:r>
              <a:rPr lang="cs-CZ" b="1" dirty="0" smtClean="0"/>
              <a:t>zaměstnavatele to bude představovat neproduktivní náklady</a:t>
            </a:r>
          </a:p>
          <a:p>
            <a:r>
              <a:rPr lang="cs-CZ" b="1" dirty="0" smtClean="0"/>
              <a:t>Náklady </a:t>
            </a:r>
            <a:r>
              <a:rPr lang="cs-CZ" b="1" dirty="0" smtClean="0"/>
              <a:t>zatím nelze odhadnout</a:t>
            </a:r>
          </a:p>
          <a:p>
            <a:endParaRPr lang="cs-CZ" dirty="0"/>
          </a:p>
        </p:txBody>
      </p:sp>
      <p:pic>
        <p:nvPicPr>
          <p:cNvPr id="4" name="Obrázek 3" descr="lista_CMYK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91680" y="5877272"/>
            <a:ext cx="5644243" cy="54972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Výstupy ze strukturovaných rozhovorů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lnSpcReduction="10000"/>
          </a:bodyPr>
          <a:lstStyle/>
          <a:p>
            <a:pPr lvl="0"/>
            <a:r>
              <a:rPr lang="cs-CZ" dirty="0" smtClean="0"/>
              <a:t>Většina dotazovaných ví, že jsou přes ŽS zapojeni v sektorových radách, ale povědomost o jejich činnosti není téměř žádná</a:t>
            </a:r>
          </a:p>
          <a:p>
            <a:pPr lvl="0"/>
            <a:r>
              <a:rPr lang="cs-CZ" dirty="0" smtClean="0"/>
              <a:t>nejrizikovějšími faktory jsou </a:t>
            </a:r>
            <a:r>
              <a:rPr lang="cs-CZ" u="sng" dirty="0" smtClean="0"/>
              <a:t>věk</a:t>
            </a:r>
            <a:r>
              <a:rPr lang="cs-CZ" dirty="0" smtClean="0"/>
              <a:t>, </a:t>
            </a:r>
            <a:r>
              <a:rPr lang="cs-CZ" u="sng" dirty="0" smtClean="0"/>
              <a:t>zdravotní způsobilost </a:t>
            </a:r>
            <a:r>
              <a:rPr lang="cs-CZ" dirty="0" smtClean="0"/>
              <a:t>a </a:t>
            </a:r>
            <a:r>
              <a:rPr lang="cs-CZ" u="sng" dirty="0" smtClean="0"/>
              <a:t>fyzická zdatnost</a:t>
            </a:r>
            <a:r>
              <a:rPr lang="cs-CZ" dirty="0" smtClean="0"/>
              <a:t>, za nimi následují  </a:t>
            </a:r>
            <a:r>
              <a:rPr lang="cs-CZ" u="sng" dirty="0" smtClean="0"/>
              <a:t>produktivita práce starších zaměstnanců</a:t>
            </a:r>
            <a:r>
              <a:rPr lang="cs-CZ" dirty="0" smtClean="0"/>
              <a:t>, </a:t>
            </a:r>
            <a:r>
              <a:rPr lang="cs-CZ" u="sng" dirty="0" smtClean="0"/>
              <a:t>vlivy pracovního prostředí</a:t>
            </a:r>
            <a:r>
              <a:rPr lang="cs-CZ" dirty="0" smtClean="0"/>
              <a:t>, </a:t>
            </a:r>
            <a:r>
              <a:rPr lang="cs-CZ" u="sng" dirty="0" smtClean="0"/>
              <a:t>zvyšování nároků na pracovní pozice</a:t>
            </a:r>
            <a:r>
              <a:rPr lang="cs-CZ" dirty="0" smtClean="0"/>
              <a:t> a </a:t>
            </a:r>
            <a:r>
              <a:rPr lang="cs-CZ" u="sng" dirty="0" smtClean="0"/>
              <a:t>kvalita práce starších zaměstnanců</a:t>
            </a:r>
            <a:endParaRPr lang="cs-CZ" dirty="0" smtClean="0"/>
          </a:p>
          <a:p>
            <a:endParaRPr lang="cs-CZ" dirty="0"/>
          </a:p>
        </p:txBody>
      </p:sp>
      <p:pic>
        <p:nvPicPr>
          <p:cNvPr id="4" name="Obrázek 3" descr="lista_CMYK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35696" y="5733256"/>
            <a:ext cx="5644243" cy="54972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cs-CZ" sz="3600" b="1" dirty="0" smtClean="0"/>
              <a:t>Výstupy ze </a:t>
            </a:r>
            <a:r>
              <a:rPr lang="cs-CZ" sz="3600" b="1" dirty="0" smtClean="0"/>
              <a:t>strukt</a:t>
            </a:r>
            <a:r>
              <a:rPr lang="cs-CZ" sz="3600" b="1" dirty="0" smtClean="0"/>
              <a:t>urovaných</a:t>
            </a:r>
            <a:r>
              <a:rPr lang="cs-CZ" sz="3600" b="1" dirty="0" smtClean="0"/>
              <a:t> </a:t>
            </a:r>
            <a:r>
              <a:rPr lang="cs-CZ" sz="3600" b="1" dirty="0" smtClean="0"/>
              <a:t>rozhovorů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cs-CZ" sz="3800" b="1" dirty="0"/>
              <a:t>Z</a:t>
            </a:r>
            <a:r>
              <a:rPr lang="cs-CZ" sz="3800" b="1" dirty="0" smtClean="0"/>
              <a:t>aměstnavatelský </a:t>
            </a:r>
            <a:r>
              <a:rPr lang="cs-CZ" sz="3800" b="1" dirty="0" smtClean="0"/>
              <a:t>subjekt bude dopady způsobené změnou důchodového systému řešit, až budou aktuální</a:t>
            </a:r>
          </a:p>
          <a:p>
            <a:r>
              <a:rPr lang="cs-CZ" sz="3800" b="1" dirty="0" smtClean="0"/>
              <a:t>Je </a:t>
            </a:r>
            <a:r>
              <a:rPr lang="cs-CZ" sz="3800" b="1" dirty="0" smtClean="0"/>
              <a:t>třeba se zamyslet nad tvorbou nových pracovních míst vhodných pro starší zaměstnance s menší náročností a možností uplatnění získaných zkušeností</a:t>
            </a:r>
          </a:p>
          <a:p>
            <a:r>
              <a:rPr lang="cs-CZ" sz="3800" b="1" dirty="0" smtClean="0"/>
              <a:t>Někteří </a:t>
            </a:r>
            <a:r>
              <a:rPr lang="cs-CZ" sz="3800" b="1" dirty="0" smtClean="0"/>
              <a:t>respondenti se domnívají, že prodlužování věku odchodu do důchodu by mělo jít ruku v ruce např. s prodlužování dovolené, s vytvořením </a:t>
            </a:r>
            <a:r>
              <a:rPr lang="cs-CZ" sz="3800" b="1" dirty="0" smtClean="0"/>
              <a:t>lepších </a:t>
            </a:r>
            <a:r>
              <a:rPr lang="cs-CZ" sz="3800" b="1" dirty="0" smtClean="0"/>
              <a:t>podmínek pro rehabilitaci a </a:t>
            </a:r>
            <a:r>
              <a:rPr lang="cs-CZ" sz="3800" b="1" dirty="0" smtClean="0"/>
              <a:t>regeneraci – tzv. sociálním programem</a:t>
            </a:r>
            <a:endParaRPr lang="cs-CZ" sz="3800" b="1" dirty="0" smtClean="0"/>
          </a:p>
          <a:p>
            <a:endParaRPr lang="cs-CZ" sz="3800" b="1" i="1" dirty="0" smtClean="0">
              <a:solidFill>
                <a:schemeClr val="tx2"/>
              </a:solidFill>
            </a:endParaRPr>
          </a:p>
          <a:p>
            <a:endParaRPr lang="cs-CZ" dirty="0"/>
          </a:p>
        </p:txBody>
      </p:sp>
      <p:pic>
        <p:nvPicPr>
          <p:cNvPr id="4" name="Obrázek 3" descr="lista_CMYK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35696" y="5661248"/>
            <a:ext cx="5644243" cy="54972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Vlastní 4">
      <a:dk1>
        <a:sysClr val="windowText" lastClr="000000"/>
      </a:dk1>
      <a:lt1>
        <a:srgbClr val="E7F0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155</TotalTime>
  <Words>1015</Words>
  <Application>Microsoft Office PowerPoint</Application>
  <PresentationFormat>Předvádění na obrazovce (4:3)</PresentationFormat>
  <Paragraphs>140</Paragraphs>
  <Slides>29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29</vt:i4>
      </vt:variant>
    </vt:vector>
  </HeadingPairs>
  <TitlesOfParts>
    <vt:vector size="30" baseType="lpstr">
      <vt:lpstr>Motiv sady Office</vt:lpstr>
      <vt:lpstr>Zhodnocení 1. etapy projektu BIDI II</vt:lpstr>
      <vt:lpstr>K prvotnímu seznámení pracovníků s problémem byly určeny</vt:lpstr>
      <vt:lpstr>Informační semináře</vt:lpstr>
      <vt:lpstr>Výstupy ze seminářů – hlavní závěry</vt:lpstr>
      <vt:lpstr>Výstupy ze seminářů</vt:lpstr>
      <vt:lpstr>Strukturované rozhovory</vt:lpstr>
      <vt:lpstr>Výstupy ze strukturovaných rozhovorů</vt:lpstr>
      <vt:lpstr>Výstupy ze strukturovaných rozhovorů</vt:lpstr>
      <vt:lpstr>Výstupy ze strukturovaných rozhovorů</vt:lpstr>
      <vt:lpstr>  Prognózy  - bez nich to nejde  </vt:lpstr>
      <vt:lpstr>Prognóza produkce ve stavebnictví</vt:lpstr>
      <vt:lpstr>Prognóza zaměstnanosti ve stavebnictví (počet osob)</vt:lpstr>
      <vt:lpstr>Základní varianta vývoje  (dopady na produkci a zaměstnanost)</vt:lpstr>
      <vt:lpstr>Optimistická varianta vývoje</vt:lpstr>
      <vt:lpstr>Pesimistická varianta vývoje</vt:lpstr>
      <vt:lpstr>Co způsobí změny v důchodovém systému</vt:lpstr>
      <vt:lpstr>Příklady „Správné praxe“  </vt:lpstr>
      <vt:lpstr>Charakteristické rysy důchodových systémů ve vyspělých zemích </vt:lpstr>
      <vt:lpstr>Charakteristické rysy ve vybraných státech EU </vt:lpstr>
      <vt:lpstr> Za zcela zásadní jsou tyto případy praxe ve všech vyspělých zemích </vt:lpstr>
      <vt:lpstr>Jde také spojit úsilí</vt:lpstr>
      <vt:lpstr>Základ je komunikace</vt:lpstr>
      <vt:lpstr>Zásadní jsou případy praxe ve většině vyspělých zemích </vt:lpstr>
      <vt:lpstr>Souhrn z dobrých praxí </vt:lpstr>
      <vt:lpstr>Důležité mít relevantní podklady pro rozhodování - příklad zatížení profese</vt:lpstr>
      <vt:lpstr>Obkladač - četnost diagnóz v % Obkladač - stavební profese celkem – kancelářské profese </vt:lpstr>
      <vt:lpstr>Zjištění o svalech a kosterní soustavy Obkladač - stavební profese celkem – kancelářské profese</vt:lpstr>
      <vt:lpstr>Frekvence zatížení v% Obkladač - stavební profese celkem – kancelářské profese</vt:lpstr>
      <vt:lpstr>Snad se poučíme z dobrých příkladů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Vize stavebnictví do r. 2030</dc:title>
  <dc:creator>Alena Paslerova</dc:creator>
  <cp:lastModifiedBy>Eduard Justa</cp:lastModifiedBy>
  <cp:revision>29</cp:revision>
  <dcterms:created xsi:type="dcterms:W3CDTF">2015-04-27T08:38:58Z</dcterms:created>
  <dcterms:modified xsi:type="dcterms:W3CDTF">2015-06-16T14:50:09Z</dcterms:modified>
</cp:coreProperties>
</file>