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 bookmarkIdSeed="2">
  <p:sldMasterIdLst>
    <p:sldMasterId id="2147483648" r:id="rId1"/>
  </p:sldMasterIdLst>
  <p:handoutMasterIdLst>
    <p:handoutMasterId r:id="rId18"/>
  </p:handoutMasterIdLst>
  <p:sldIdLst>
    <p:sldId id="256" r:id="rId2"/>
    <p:sldId id="327" r:id="rId3"/>
    <p:sldId id="328" r:id="rId4"/>
    <p:sldId id="329" r:id="rId5"/>
    <p:sldId id="330" r:id="rId6"/>
    <p:sldId id="333" r:id="rId7"/>
    <p:sldId id="331" r:id="rId8"/>
    <p:sldId id="332" r:id="rId9"/>
    <p:sldId id="334" r:id="rId10"/>
    <p:sldId id="338" r:id="rId11"/>
    <p:sldId id="335" r:id="rId12"/>
    <p:sldId id="339" r:id="rId13"/>
    <p:sldId id="340" r:id="rId14"/>
    <p:sldId id="341" r:id="rId15"/>
    <p:sldId id="342" r:id="rId16"/>
    <p:sldId id="343" r:id="rId17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35" autoAdjust="0"/>
    <p:restoredTop sz="94660" autoAdjust="0"/>
  </p:normalViewPr>
  <p:slideViewPr>
    <p:cSldViewPr snapToGrid="0">
      <p:cViewPr>
        <p:scale>
          <a:sx n="80" d="100"/>
          <a:sy n="80" d="100"/>
        </p:scale>
        <p:origin x="-126" y="-7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3984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App1\Company\Observatory\Projekt%20Konfederace%20zam.%20svaz&#367;\Realizace\Progn&#243;zy\V&#221;STUPY\Polygrafie\Grafy%20na%20odevzd&#225;n&#237;%20-polygrafie%20-%20fin&#225;l290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App1\Company\Observatory\Projekt%20Konfederace%20zam.%20svaz&#367;\Realizace\Progn&#243;zy\V&#221;STUPY\Polygrafie\Grafy%20na%20odevzd&#225;n&#237;%20-polygrafie%20-%20fin&#225;l290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App1\Company\Observatory\Projekt%20Konfederace%20zam.%20svaz&#367;\Realizace\Progn&#243;zy\V&#221;STUPY\Stavebnictv&#237;%20VH\VH%20Kopie%20-%20Scenare%20profese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App1\Company\Observatory\Projekt%20Konfederace%20zam.%20svaz&#367;\Realizace\Progn&#243;zy\V&#221;STUPY\Stavebnictv&#237;%20VH\VH%20Kopie%20-%20Scenare%20profese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app1\users\bakule\dal&#353;&#237;%20projekty\konfederace\oke&#269;-nace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APP1\company\Observatory\Projekt%20Konfederace%20zam.%20svaz&#367;\Realizace\KONFERENCE%20platforem\TEXTIL\TEXTIL-konference%20Trutnov\oke&#269;-nace2_dopo&#269;ty%20k%20v&#283;k.%20struktu&#345;e%20za%20textil_VH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cs-CZ"/>
  <c:chart>
    <c:title>
      <c:tx>
        <c:rich>
          <a:bodyPr/>
          <a:lstStyle/>
          <a:p>
            <a:pPr>
              <a:defRPr sz="1600"/>
            </a:pPr>
            <a:r>
              <a:rPr lang="cs-CZ" sz="1600"/>
              <a:t>HPH (tis. EUR)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5.0942053850692337E-2"/>
          <c:y val="0.17789243489571652"/>
          <c:w val="0.93526324234786451"/>
          <c:h val="0.72626941758259156"/>
        </c:manualLayout>
      </c:layout>
      <c:lineChart>
        <c:grouping val="standard"/>
        <c:ser>
          <c:idx val="0"/>
          <c:order val="0"/>
          <c:tx>
            <c:strRef>
              <c:f>List1!$A$5</c:f>
              <c:strCache>
                <c:ptCount val="1"/>
                <c:pt idx="0">
                  <c:v>Optimistický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marker>
            <c:symbol val="none"/>
          </c:marker>
          <c:cat>
            <c:numRef>
              <c:f>List1!$B$4:$AI$4</c:f>
              <c:numCache>
                <c:formatCode>General</c:formatCode>
                <c:ptCount val="34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  <c:pt idx="26">
                  <c:v>2026</c:v>
                </c:pt>
                <c:pt idx="27">
                  <c:v>2027</c:v>
                </c:pt>
                <c:pt idx="28">
                  <c:v>2028</c:v>
                </c:pt>
                <c:pt idx="29">
                  <c:v>2029</c:v>
                </c:pt>
                <c:pt idx="30">
                  <c:v>2030</c:v>
                </c:pt>
                <c:pt idx="31">
                  <c:v>2031</c:v>
                </c:pt>
                <c:pt idx="32">
                  <c:v>2032</c:v>
                </c:pt>
                <c:pt idx="33">
                  <c:v>2033</c:v>
                </c:pt>
              </c:numCache>
            </c:numRef>
          </c:cat>
          <c:val>
            <c:numRef>
              <c:f>List1!$B$5:$AI$5</c:f>
              <c:numCache>
                <c:formatCode>#,##0</c:formatCode>
                <c:ptCount val="34"/>
                <c:pt idx="0">
                  <c:v>818.15802742421397</c:v>
                </c:pt>
                <c:pt idx="1">
                  <c:v>937.39420525004357</c:v>
                </c:pt>
                <c:pt idx="2">
                  <c:v>1122.7125559200729</c:v>
                </c:pt>
                <c:pt idx="3">
                  <c:v>1086.8829328505587</c:v>
                </c:pt>
                <c:pt idx="4">
                  <c:v>1271.2969959454481</c:v>
                </c:pt>
                <c:pt idx="5">
                  <c:v>1274.8610663437851</c:v>
                </c:pt>
                <c:pt idx="6">
                  <c:v>1476.1078576723501</c:v>
                </c:pt>
                <c:pt idx="7">
                  <c:v>1734.8196978851963</c:v>
                </c:pt>
                <c:pt idx="8">
                  <c:v>1906.4740679945705</c:v>
                </c:pt>
                <c:pt idx="9">
                  <c:v>1692.2853175413518</c:v>
                </c:pt>
                <c:pt idx="10">
                  <c:v>1694.4333645345807</c:v>
                </c:pt>
                <c:pt idx="11">
                  <c:v>1655.3744738979537</c:v>
                </c:pt>
                <c:pt idx="12">
                  <c:v>1620</c:v>
                </c:pt>
                <c:pt idx="13">
                  <c:v>1604</c:v>
                </c:pt>
                <c:pt idx="14">
                  <c:v>1620.04</c:v>
                </c:pt>
                <c:pt idx="15">
                  <c:v>1652.4408000000001</c:v>
                </c:pt>
                <c:pt idx="16">
                  <c:v>1685.4896160000001</c:v>
                </c:pt>
                <c:pt idx="17">
                  <c:v>1719.1994083199988</c:v>
                </c:pt>
                <c:pt idx="18">
                  <c:v>1753.5833964863998</c:v>
                </c:pt>
                <c:pt idx="19">
                  <c:v>1788.6550644161282</c:v>
                </c:pt>
                <c:pt idx="20">
                  <c:v>1824.4281657044517</c:v>
                </c:pt>
                <c:pt idx="21">
                  <c:v>1851.7945881900173</c:v>
                </c:pt>
                <c:pt idx="22">
                  <c:v>1879.5715070128674</c:v>
                </c:pt>
                <c:pt idx="23">
                  <c:v>1907.7650796180603</c:v>
                </c:pt>
                <c:pt idx="24">
                  <c:v>1936.3815558123308</c:v>
                </c:pt>
                <c:pt idx="25">
                  <c:v>1965.4272791495168</c:v>
                </c:pt>
                <c:pt idx="26">
                  <c:v>1994.9086883367593</c:v>
                </c:pt>
                <c:pt idx="27">
                  <c:v>2024.8323186618086</c:v>
                </c:pt>
                <c:pt idx="28">
                  <c:v>2055.2048034417344</c:v>
                </c:pt>
                <c:pt idx="29">
                  <c:v>2086.0328754933607</c:v>
                </c:pt>
                <c:pt idx="30">
                  <c:v>2117.3233686257627</c:v>
                </c:pt>
                <c:pt idx="31">
                  <c:v>2149.083219155149</c:v>
                </c:pt>
                <c:pt idx="32">
                  <c:v>2181.3194674424772</c:v>
                </c:pt>
                <c:pt idx="33">
                  <c:v>2214.0392594541127</c:v>
                </c:pt>
              </c:numCache>
            </c:numRef>
          </c:val>
        </c:ser>
        <c:ser>
          <c:idx val="1"/>
          <c:order val="1"/>
          <c:tx>
            <c:strRef>
              <c:f>List1!$A$6</c:f>
              <c:strCache>
                <c:ptCount val="1"/>
                <c:pt idx="0">
                  <c:v>Pesimistický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List1!$B$4:$AI$4</c:f>
              <c:numCache>
                <c:formatCode>General</c:formatCode>
                <c:ptCount val="34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  <c:pt idx="26">
                  <c:v>2026</c:v>
                </c:pt>
                <c:pt idx="27">
                  <c:v>2027</c:v>
                </c:pt>
                <c:pt idx="28">
                  <c:v>2028</c:v>
                </c:pt>
                <c:pt idx="29">
                  <c:v>2029</c:v>
                </c:pt>
                <c:pt idx="30">
                  <c:v>2030</c:v>
                </c:pt>
                <c:pt idx="31">
                  <c:v>2031</c:v>
                </c:pt>
                <c:pt idx="32">
                  <c:v>2032</c:v>
                </c:pt>
                <c:pt idx="33">
                  <c:v>2033</c:v>
                </c:pt>
              </c:numCache>
            </c:numRef>
          </c:cat>
          <c:val>
            <c:numRef>
              <c:f>List1!$B$6:$AI$6</c:f>
              <c:numCache>
                <c:formatCode>#,##0</c:formatCode>
                <c:ptCount val="34"/>
                <c:pt idx="0">
                  <c:v>818.15802742421397</c:v>
                </c:pt>
                <c:pt idx="1">
                  <c:v>937.39420525004357</c:v>
                </c:pt>
                <c:pt idx="2">
                  <c:v>1122.7125559200729</c:v>
                </c:pt>
                <c:pt idx="3">
                  <c:v>1086.8829328505587</c:v>
                </c:pt>
                <c:pt idx="4">
                  <c:v>1271.2969959454481</c:v>
                </c:pt>
                <c:pt idx="5">
                  <c:v>1274.8610663437851</c:v>
                </c:pt>
                <c:pt idx="6">
                  <c:v>1476.1078576723501</c:v>
                </c:pt>
                <c:pt idx="7">
                  <c:v>1734.8196978851963</c:v>
                </c:pt>
                <c:pt idx="8">
                  <c:v>1906.4740679945705</c:v>
                </c:pt>
                <c:pt idx="9">
                  <c:v>1692.2853175413518</c:v>
                </c:pt>
                <c:pt idx="10">
                  <c:v>1694.4333645345807</c:v>
                </c:pt>
                <c:pt idx="11">
                  <c:v>1655.3744738979537</c:v>
                </c:pt>
                <c:pt idx="12">
                  <c:v>1620</c:v>
                </c:pt>
                <c:pt idx="13">
                  <c:v>1604</c:v>
                </c:pt>
                <c:pt idx="14">
                  <c:v>1599.1879999999999</c:v>
                </c:pt>
                <c:pt idx="15">
                  <c:v>1562.406676000001</c:v>
                </c:pt>
                <c:pt idx="16">
                  <c:v>1526.4713224519999</c:v>
                </c:pt>
                <c:pt idx="17">
                  <c:v>1491.3624820356026</c:v>
                </c:pt>
                <c:pt idx="18">
                  <c:v>1457.0611449487849</c:v>
                </c:pt>
                <c:pt idx="19">
                  <c:v>1423.5487386149628</c:v>
                </c:pt>
                <c:pt idx="20">
                  <c:v>1390.8071176268188</c:v>
                </c:pt>
                <c:pt idx="21">
                  <c:v>1358.818553921403</c:v>
                </c:pt>
                <c:pt idx="22">
                  <c:v>1327.5657271812113</c:v>
                </c:pt>
                <c:pt idx="23">
                  <c:v>1297.0317154560419</c:v>
                </c:pt>
                <c:pt idx="24">
                  <c:v>1267.1999860005528</c:v>
                </c:pt>
                <c:pt idx="25">
                  <c:v>1238.0543863225398</c:v>
                </c:pt>
                <c:pt idx="26">
                  <c:v>1209.5791354371208</c:v>
                </c:pt>
                <c:pt idx="27">
                  <c:v>1181.7588153220681</c:v>
                </c:pt>
                <c:pt idx="28">
                  <c:v>1154.5783625696602</c:v>
                </c:pt>
                <c:pt idx="29">
                  <c:v>1128.0230602305578</c:v>
                </c:pt>
                <c:pt idx="30">
                  <c:v>1102.0785298452561</c:v>
                </c:pt>
                <c:pt idx="31">
                  <c:v>1076.7307236588142</c:v>
                </c:pt>
                <c:pt idx="32">
                  <c:v>1051.9659170146615</c:v>
                </c:pt>
                <c:pt idx="33">
                  <c:v>1027.7707009233243</c:v>
                </c:pt>
              </c:numCache>
            </c:numRef>
          </c:val>
        </c:ser>
        <c:ser>
          <c:idx val="2"/>
          <c:order val="2"/>
          <c:tx>
            <c:strRef>
              <c:f>List1!$A$7</c:f>
              <c:strCache>
                <c:ptCount val="1"/>
                <c:pt idx="0">
                  <c:v>Základní</c:v>
                </c:pt>
              </c:strCache>
            </c:strRef>
          </c:tx>
          <c:spPr>
            <a:ln>
              <a:solidFill>
                <a:srgbClr val="7F7F7F"/>
              </a:solidFill>
            </a:ln>
          </c:spPr>
          <c:marker>
            <c:symbol val="none"/>
          </c:marker>
          <c:cat>
            <c:numRef>
              <c:f>List1!$B$4:$AI$4</c:f>
              <c:numCache>
                <c:formatCode>General</c:formatCode>
                <c:ptCount val="34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  <c:pt idx="26">
                  <c:v>2026</c:v>
                </c:pt>
                <c:pt idx="27">
                  <c:v>2027</c:v>
                </c:pt>
                <c:pt idx="28">
                  <c:v>2028</c:v>
                </c:pt>
                <c:pt idx="29">
                  <c:v>2029</c:v>
                </c:pt>
                <c:pt idx="30">
                  <c:v>2030</c:v>
                </c:pt>
                <c:pt idx="31">
                  <c:v>2031</c:v>
                </c:pt>
                <c:pt idx="32">
                  <c:v>2032</c:v>
                </c:pt>
                <c:pt idx="33">
                  <c:v>2033</c:v>
                </c:pt>
              </c:numCache>
            </c:numRef>
          </c:cat>
          <c:val>
            <c:numRef>
              <c:f>List1!$B$7:$AI$7</c:f>
              <c:numCache>
                <c:formatCode>#,##0</c:formatCode>
                <c:ptCount val="34"/>
                <c:pt idx="0">
                  <c:v>818.15802742421397</c:v>
                </c:pt>
                <c:pt idx="1">
                  <c:v>937.39420525004357</c:v>
                </c:pt>
                <c:pt idx="2">
                  <c:v>1122.7125559200729</c:v>
                </c:pt>
                <c:pt idx="3">
                  <c:v>1086.8829328505587</c:v>
                </c:pt>
                <c:pt idx="4">
                  <c:v>1271.2969959454481</c:v>
                </c:pt>
                <c:pt idx="5">
                  <c:v>1274.8610663437851</c:v>
                </c:pt>
                <c:pt idx="6">
                  <c:v>1476.1078576723501</c:v>
                </c:pt>
                <c:pt idx="7">
                  <c:v>1734.8196978851963</c:v>
                </c:pt>
                <c:pt idx="8">
                  <c:v>1906.4740679945705</c:v>
                </c:pt>
                <c:pt idx="9">
                  <c:v>1692.2853175413518</c:v>
                </c:pt>
                <c:pt idx="10">
                  <c:v>1694.4333645345807</c:v>
                </c:pt>
                <c:pt idx="11">
                  <c:v>1655.3744738979537</c:v>
                </c:pt>
                <c:pt idx="12">
                  <c:v>1620</c:v>
                </c:pt>
                <c:pt idx="13">
                  <c:v>1603.8</c:v>
                </c:pt>
                <c:pt idx="14">
                  <c:v>1603.8</c:v>
                </c:pt>
                <c:pt idx="15">
                  <c:v>1639.0835999999999</c:v>
                </c:pt>
                <c:pt idx="16">
                  <c:v>1671.865272</c:v>
                </c:pt>
                <c:pt idx="17">
                  <c:v>1688.583924719999</c:v>
                </c:pt>
                <c:pt idx="18">
                  <c:v>1705.4697639672015</c:v>
                </c:pt>
                <c:pt idx="19">
                  <c:v>1705.4697639672015</c:v>
                </c:pt>
                <c:pt idx="20">
                  <c:v>1696.9424151473638</c:v>
                </c:pt>
                <c:pt idx="21">
                  <c:v>1688.457703071628</c:v>
                </c:pt>
                <c:pt idx="22">
                  <c:v>1637.8039719794779</c:v>
                </c:pt>
                <c:pt idx="23">
                  <c:v>1621.4259322596836</c:v>
                </c:pt>
                <c:pt idx="24">
                  <c:v>1597.1045432757878</c:v>
                </c:pt>
                <c:pt idx="25">
                  <c:v>1557.1769296938928</c:v>
                </c:pt>
                <c:pt idx="26">
                  <c:v>1541.6051603969545</c:v>
                </c:pt>
                <c:pt idx="27">
                  <c:v>1533.8971345949687</c:v>
                </c:pt>
                <c:pt idx="28">
                  <c:v>1533.8971345949687</c:v>
                </c:pt>
                <c:pt idx="29">
                  <c:v>1533.8971345949687</c:v>
                </c:pt>
                <c:pt idx="30">
                  <c:v>1526.2276489219951</c:v>
                </c:pt>
                <c:pt idx="31">
                  <c:v>1518.5965106773849</c:v>
                </c:pt>
                <c:pt idx="32">
                  <c:v>1511.003528123998</c:v>
                </c:pt>
                <c:pt idx="33">
                  <c:v>1503.4485104833789</c:v>
                </c:pt>
              </c:numCache>
            </c:numRef>
          </c:val>
        </c:ser>
        <c:marker val="1"/>
        <c:axId val="85181952"/>
        <c:axId val="85183488"/>
      </c:lineChart>
      <c:catAx>
        <c:axId val="85181952"/>
        <c:scaling>
          <c:orientation val="minMax"/>
        </c:scaling>
        <c:axPos val="b"/>
        <c:numFmt formatCode="General" sourceLinked="1"/>
        <c:majorTickMark val="none"/>
        <c:tickLblPos val="nextTo"/>
        <c:crossAx val="85183488"/>
        <c:crosses val="autoZero"/>
        <c:auto val="1"/>
        <c:lblAlgn val="ctr"/>
        <c:lblOffset val="100"/>
      </c:catAx>
      <c:valAx>
        <c:axId val="85183488"/>
        <c:scaling>
          <c:orientation val="minMax"/>
        </c:scaling>
        <c:axPos val="l"/>
        <c:majorGridlines/>
        <c:numFmt formatCode="#,##0" sourceLinked="1"/>
        <c:majorTickMark val="none"/>
        <c:tickLblPos val="nextTo"/>
        <c:spPr>
          <a:ln w="9525">
            <a:noFill/>
          </a:ln>
        </c:spPr>
        <c:crossAx val="85181952"/>
        <c:crosses val="autoZero"/>
        <c:crossBetween val="between"/>
      </c:valAx>
      <c:spPr>
        <a:gradFill>
          <a:gsLst>
            <a:gs pos="0">
              <a:srgbClr val="F9F9F9"/>
            </a:gs>
            <a:gs pos="64999">
              <a:srgbClr val="F0F0F0"/>
            </a:gs>
            <a:gs pos="84000">
              <a:srgbClr val="CFCFCF">
                <a:alpha val="71765"/>
              </a:srgbClr>
            </a:gs>
          </a:gsLst>
          <a:lin ang="9000000" scaled="0"/>
        </a:gradFill>
      </c:spPr>
    </c:plotArea>
    <c:legend>
      <c:legendPos val="t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cs-CZ"/>
  <c:chart>
    <c:title>
      <c:tx>
        <c:rich>
          <a:bodyPr/>
          <a:lstStyle/>
          <a:p>
            <a:pPr>
              <a:defRPr/>
            </a:pPr>
            <a:r>
              <a:rPr lang="cs-CZ"/>
              <a:t>Zaměstnanost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List1!$A$11</c:f>
              <c:strCache>
                <c:ptCount val="1"/>
                <c:pt idx="0">
                  <c:v>Optimistický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marker>
            <c:symbol val="none"/>
          </c:marker>
          <c:cat>
            <c:numRef>
              <c:f>List1!$B$10:$AI$10</c:f>
              <c:numCache>
                <c:formatCode>General</c:formatCode>
                <c:ptCount val="34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  <c:pt idx="26">
                  <c:v>2026</c:v>
                </c:pt>
                <c:pt idx="27">
                  <c:v>2027</c:v>
                </c:pt>
                <c:pt idx="28">
                  <c:v>2028</c:v>
                </c:pt>
                <c:pt idx="29">
                  <c:v>2029</c:v>
                </c:pt>
                <c:pt idx="30">
                  <c:v>2030</c:v>
                </c:pt>
                <c:pt idx="31">
                  <c:v>2031</c:v>
                </c:pt>
                <c:pt idx="32">
                  <c:v>2032</c:v>
                </c:pt>
                <c:pt idx="33">
                  <c:v>2033</c:v>
                </c:pt>
              </c:numCache>
            </c:numRef>
          </c:cat>
          <c:val>
            <c:numRef>
              <c:f>List1!$B$11:$AI$11</c:f>
              <c:numCache>
                <c:formatCode>General</c:formatCode>
                <c:ptCount val="34"/>
                <c:pt idx="13" formatCode="#,##0">
                  <c:v>22800</c:v>
                </c:pt>
                <c:pt idx="14" formatCode="#,##0">
                  <c:v>22722.600977618429</c:v>
                </c:pt>
                <c:pt idx="15" formatCode="#,##0">
                  <c:v>22501.993201136713</c:v>
                </c:pt>
                <c:pt idx="16" formatCode="#,##0">
                  <c:v>22283.527247727619</c:v>
                </c:pt>
                <c:pt idx="17" formatCode="#,##0">
                  <c:v>22067.182322992398</c:v>
                </c:pt>
                <c:pt idx="18" formatCode="#,##0">
                  <c:v>21852.937834419674</c:v>
                </c:pt>
                <c:pt idx="19" formatCode="#,##0">
                  <c:v>21640.7733894253</c:v>
                </c:pt>
                <c:pt idx="20" formatCode="#,##0">
                  <c:v>21430.668793411471</c:v>
                </c:pt>
                <c:pt idx="21" formatCode="#,##0">
                  <c:v>21118.571675060797</c:v>
                </c:pt>
                <c:pt idx="22" formatCode="#,##0">
                  <c:v>20811.019660375405</c:v>
                </c:pt>
                <c:pt idx="23" formatCode="#,##0">
                  <c:v>20507.946558525313</c:v>
                </c:pt>
                <c:pt idx="24" formatCode="#,##0">
                  <c:v>20209.287142624486</c:v>
                </c:pt>
                <c:pt idx="25" formatCode="#,##0">
                  <c:v>19914.977135693054</c:v>
                </c:pt>
                <c:pt idx="26" formatCode="#,##0">
                  <c:v>19624.953196823721</c:v>
                </c:pt>
                <c:pt idx="27" formatCode="#,##0">
                  <c:v>19339.152907549549</c:v>
                </c:pt>
                <c:pt idx="28" formatCode="#,##0">
                  <c:v>19057.514758410496</c:v>
                </c:pt>
                <c:pt idx="29" formatCode="#,##0">
                  <c:v>18779.978135715228</c:v>
                </c:pt>
                <c:pt idx="30" formatCode="#,##0">
                  <c:v>18506.483308496048</c:v>
                </c:pt>
                <c:pt idx="31" formatCode="#,##0">
                  <c:v>18236.971415653898</c:v>
                </c:pt>
                <c:pt idx="32" formatCode="#,##0">
                  <c:v>17971.384453289975</c:v>
                </c:pt>
                <c:pt idx="33" formatCode="#,##0">
                  <c:v>17709.665262222657</c:v>
                </c:pt>
              </c:numCache>
            </c:numRef>
          </c:val>
        </c:ser>
        <c:ser>
          <c:idx val="1"/>
          <c:order val="1"/>
          <c:tx>
            <c:strRef>
              <c:f>List1!$A$12</c:f>
              <c:strCache>
                <c:ptCount val="1"/>
                <c:pt idx="0">
                  <c:v>Pesimistický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List1!$B$10:$AI$10</c:f>
              <c:numCache>
                <c:formatCode>General</c:formatCode>
                <c:ptCount val="34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  <c:pt idx="26">
                  <c:v>2026</c:v>
                </c:pt>
                <c:pt idx="27">
                  <c:v>2027</c:v>
                </c:pt>
                <c:pt idx="28">
                  <c:v>2028</c:v>
                </c:pt>
                <c:pt idx="29">
                  <c:v>2029</c:v>
                </c:pt>
                <c:pt idx="30">
                  <c:v>2030</c:v>
                </c:pt>
                <c:pt idx="31">
                  <c:v>2031</c:v>
                </c:pt>
                <c:pt idx="32">
                  <c:v>2032</c:v>
                </c:pt>
                <c:pt idx="33">
                  <c:v>2033</c:v>
                </c:pt>
              </c:numCache>
            </c:numRef>
          </c:cat>
          <c:val>
            <c:numRef>
              <c:f>List1!$B$12:$AI$12</c:f>
              <c:numCache>
                <c:formatCode>General</c:formatCode>
                <c:ptCount val="34"/>
                <c:pt idx="13" formatCode="#,##0">
                  <c:v>22800</c:v>
                </c:pt>
                <c:pt idx="14" formatCode="#,##0">
                  <c:v>23007.231911160543</c:v>
                </c:pt>
                <c:pt idx="15" formatCode="#,##0">
                  <c:v>22102.326034615391</c:v>
                </c:pt>
                <c:pt idx="16" formatCode="#,##0">
                  <c:v>21233.011342988419</c:v>
                </c:pt>
                <c:pt idx="17" formatCode="#,##0">
                  <c:v>20397.887986332054</c:v>
                </c:pt>
                <c:pt idx="18" formatCode="#,##0">
                  <c:v>19595.611172710342</c:v>
                </c:pt>
                <c:pt idx="19" formatCode="#,##0">
                  <c:v>18824.889002692245</c:v>
                </c:pt>
                <c:pt idx="20" formatCode="#,##0">
                  <c:v>18084.480389017044</c:v>
                </c:pt>
                <c:pt idx="21" formatCode="#,##0">
                  <c:v>17373.19305808223</c:v>
                </c:pt>
                <c:pt idx="22" formatCode="#,##0">
                  <c:v>16689.881630035728</c:v>
                </c:pt>
                <c:pt idx="23" formatCode="#,##0">
                  <c:v>16033.445774380451</c:v>
                </c:pt>
                <c:pt idx="24" formatCode="#,##0">
                  <c:v>15402.828438121647</c:v>
                </c:pt>
                <c:pt idx="25" formatCode="#,##0">
                  <c:v>14797.014143603581</c:v>
                </c:pt>
                <c:pt idx="26" formatCode="#,##0">
                  <c:v>14215.027353294689</c:v>
                </c:pt>
                <c:pt idx="27" formatCode="#,##0">
                  <c:v>13655.93089888782</c:v>
                </c:pt>
                <c:pt idx="28" formatCode="#,##0">
                  <c:v>13118.824472186248</c:v>
                </c:pt>
                <c:pt idx="29" formatCode="#,##0">
                  <c:v>12602.843175345088</c:v>
                </c:pt>
                <c:pt idx="30" formatCode="#,##0">
                  <c:v>12107.156128133875</c:v>
                </c:pt>
                <c:pt idx="31" formatCode="#,##0">
                  <c:v>11630.965129977167</c:v>
                </c:pt>
                <c:pt idx="32" formatCode="#,##0">
                  <c:v>11173.503374619184</c:v>
                </c:pt>
                <c:pt idx="33" formatCode="#,##0">
                  <c:v>10734.034215342135</c:v>
                </c:pt>
              </c:numCache>
            </c:numRef>
          </c:val>
        </c:ser>
        <c:ser>
          <c:idx val="2"/>
          <c:order val="2"/>
          <c:tx>
            <c:strRef>
              <c:f>List1!$A$13</c:f>
              <c:strCache>
                <c:ptCount val="1"/>
                <c:pt idx="0">
                  <c:v>Základní</c:v>
                </c:pt>
              </c:strCache>
            </c:strRef>
          </c:tx>
          <c:spPr>
            <a:ln>
              <a:solidFill>
                <a:srgbClr val="7F7F7F"/>
              </a:solidFill>
            </a:ln>
          </c:spPr>
          <c:marker>
            <c:symbol val="none"/>
          </c:marker>
          <c:cat>
            <c:numRef>
              <c:f>List1!$B$10:$AI$10</c:f>
              <c:numCache>
                <c:formatCode>General</c:formatCode>
                <c:ptCount val="34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  <c:pt idx="26">
                  <c:v>2026</c:v>
                </c:pt>
                <c:pt idx="27">
                  <c:v>2027</c:v>
                </c:pt>
                <c:pt idx="28">
                  <c:v>2028</c:v>
                </c:pt>
                <c:pt idx="29">
                  <c:v>2029</c:v>
                </c:pt>
                <c:pt idx="30">
                  <c:v>2030</c:v>
                </c:pt>
                <c:pt idx="31">
                  <c:v>2031</c:v>
                </c:pt>
                <c:pt idx="32">
                  <c:v>2032</c:v>
                </c:pt>
                <c:pt idx="33">
                  <c:v>2033</c:v>
                </c:pt>
              </c:numCache>
            </c:numRef>
          </c:cat>
          <c:val>
            <c:numRef>
              <c:f>List1!$B$13:$AI$13</c:f>
              <c:numCache>
                <c:formatCode>0</c:formatCode>
                <c:ptCount val="34"/>
                <c:pt idx="0">
                  <c:v>19774.5893099227</c:v>
                </c:pt>
                <c:pt idx="1">
                  <c:v>20150.46498137034</c:v>
                </c:pt>
                <c:pt idx="2">
                  <c:v>22754.162101123158</c:v>
                </c:pt>
                <c:pt idx="3">
                  <c:v>20639.932638461258</c:v>
                </c:pt>
                <c:pt idx="4">
                  <c:v>22916.173802093934</c:v>
                </c:pt>
                <c:pt idx="5">
                  <c:v>22442.245553996116</c:v>
                </c:pt>
                <c:pt idx="6">
                  <c:v>21949.357946257616</c:v>
                </c:pt>
                <c:pt idx="7">
                  <c:v>25075.453447558208</c:v>
                </c:pt>
                <c:pt idx="8">
                  <c:v>27182.647295001971</c:v>
                </c:pt>
                <c:pt idx="9">
                  <c:v>24566.806218251997</c:v>
                </c:pt>
                <c:pt idx="10">
                  <c:v>24158.801957733282</c:v>
                </c:pt>
                <c:pt idx="11">
                  <c:v>23088.354282021966</c:v>
                </c:pt>
                <c:pt idx="12">
                  <c:v>23162.790065781963</c:v>
                </c:pt>
                <c:pt idx="13" formatCode="#,##0">
                  <c:v>22799.99657533961</c:v>
                </c:pt>
                <c:pt idx="14" formatCode="#,##0">
                  <c:v>22972.594298126907</c:v>
                </c:pt>
                <c:pt idx="15" formatCode="#,##0">
                  <c:v>22997.34682406281</c:v>
                </c:pt>
                <c:pt idx="16" formatCode="#,##0">
                  <c:v>22977.072936177909</c:v>
                </c:pt>
                <c:pt idx="17" formatCode="#,##0">
                  <c:v>22731.750088686156</c:v>
                </c:pt>
                <c:pt idx="18" formatCode="#,##0">
                  <c:v>22489.046517360206</c:v>
                </c:pt>
                <c:pt idx="19" formatCode="#,##0">
                  <c:v>22028.64777878363</c:v>
                </c:pt>
                <c:pt idx="20" formatCode="#,##0">
                  <c:v>21469.786012234039</c:v>
                </c:pt>
                <c:pt idx="21" formatCode="#,##0">
                  <c:v>20925.102441152758</c:v>
                </c:pt>
                <c:pt idx="22" formatCode="#,##0">
                  <c:v>19881.819343636147</c:v>
                </c:pt>
                <c:pt idx="23" formatCode="#,##0">
                  <c:v>19280.048143990425</c:v>
                </c:pt>
                <c:pt idx="24" formatCode="#,##0">
                  <c:v>18602.064278411752</c:v>
                </c:pt>
                <c:pt idx="25" formatCode="#,##0">
                  <c:v>17765.709346117612</c:v>
                </c:pt>
                <c:pt idx="26" formatCode="#,##0">
                  <c:v>17227.987317716168</c:v>
                </c:pt>
                <c:pt idx="27" formatCode="#,##0">
                  <c:v>16790.91721140912</c:v>
                </c:pt>
                <c:pt idx="28" formatCode="#,##0">
                  <c:v>16447.171330599602</c:v>
                </c:pt>
                <c:pt idx="29" formatCode="#,##0">
                  <c:v>16110.462660985009</c:v>
                </c:pt>
                <c:pt idx="30" formatCode="#,##0">
                  <c:v>15701.743900166619</c:v>
                </c:pt>
                <c:pt idx="31" formatCode="#,##0">
                  <c:v>15303.394241028294</c:v>
                </c:pt>
                <c:pt idx="32" formatCode="#,##0">
                  <c:v>14915.150621826966</c:v>
                </c:pt>
                <c:pt idx="33" formatCode="#,##0">
                  <c:v>14535</c:v>
                </c:pt>
              </c:numCache>
            </c:numRef>
          </c:val>
        </c:ser>
        <c:marker val="1"/>
        <c:axId val="110445312"/>
        <c:axId val="110446848"/>
      </c:lineChart>
      <c:catAx>
        <c:axId val="110445312"/>
        <c:scaling>
          <c:orientation val="minMax"/>
        </c:scaling>
        <c:axPos val="b"/>
        <c:numFmt formatCode="General" sourceLinked="1"/>
        <c:tickLblPos val="nextTo"/>
        <c:crossAx val="110446848"/>
        <c:crosses val="autoZero"/>
        <c:auto val="1"/>
        <c:lblAlgn val="ctr"/>
        <c:lblOffset val="100"/>
      </c:catAx>
      <c:valAx>
        <c:axId val="110446848"/>
        <c:scaling>
          <c:orientation val="minMax"/>
        </c:scaling>
        <c:axPos val="l"/>
        <c:majorGridlines/>
        <c:numFmt formatCode="General" sourceLinked="1"/>
        <c:tickLblPos val="nextTo"/>
        <c:crossAx val="110445312"/>
        <c:crosses val="autoZero"/>
        <c:crossBetween val="between"/>
      </c:valAx>
      <c:spPr>
        <a:gradFill>
          <a:gsLst>
            <a:gs pos="0">
              <a:srgbClr val="F9F9F9"/>
            </a:gs>
            <a:gs pos="64999">
              <a:srgbClr val="F0F0F0"/>
            </a:gs>
            <a:gs pos="84000">
              <a:srgbClr val="CFCFCF">
                <a:alpha val="71765"/>
              </a:srgbClr>
            </a:gs>
          </a:gsLst>
          <a:lin ang="9000000" scaled="0"/>
        </a:gradFill>
      </c:spPr>
    </c:plotArea>
    <c:legend>
      <c:legendPos val="t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cs-CZ"/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Řidiči nákladních automobilů, tahačů a speciálních vozidel</a:t>
            </a:r>
            <a:r>
              <a:rPr lang="cs-CZ" sz="1200"/>
              <a:t> (ISCO 8332)</a:t>
            </a:r>
            <a:endParaRPr lang="en-US" sz="1200"/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'Doprava grafy'!$A$74</c:f>
              <c:strCache>
                <c:ptCount val="1"/>
                <c:pt idx="0">
                  <c:v>optimistický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marker>
            <c:symbol val="none"/>
          </c:marker>
          <c:cat>
            <c:numRef>
              <c:f>'Doprava grafy'!$B$73:$AD$73</c:f>
              <c:numCache>
                <c:formatCode>General</c:formatCode>
                <c:ptCount val="29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  <c:pt idx="17">
                  <c:v>2022</c:v>
                </c:pt>
                <c:pt idx="18">
                  <c:v>2023</c:v>
                </c:pt>
                <c:pt idx="19">
                  <c:v>2024</c:v>
                </c:pt>
                <c:pt idx="20">
                  <c:v>2025</c:v>
                </c:pt>
                <c:pt idx="21">
                  <c:v>2026</c:v>
                </c:pt>
                <c:pt idx="22">
                  <c:v>2027</c:v>
                </c:pt>
                <c:pt idx="23">
                  <c:v>2028</c:v>
                </c:pt>
                <c:pt idx="24">
                  <c:v>2029</c:v>
                </c:pt>
                <c:pt idx="25">
                  <c:v>2030</c:v>
                </c:pt>
                <c:pt idx="26">
                  <c:v>2031</c:v>
                </c:pt>
                <c:pt idx="27">
                  <c:v>2032</c:v>
                </c:pt>
                <c:pt idx="28">
                  <c:v>2033</c:v>
                </c:pt>
              </c:numCache>
            </c:numRef>
          </c:cat>
          <c:val>
            <c:numRef>
              <c:f>'Doprava grafy'!$B$74:$AD$74</c:f>
              <c:numCache>
                <c:formatCode>General</c:formatCode>
                <c:ptCount val="29"/>
                <c:pt idx="7">
                  <c:v>77886</c:v>
                </c:pt>
                <c:pt idx="8">
                  <c:v>81267.723754842023</c:v>
                </c:pt>
                <c:pt idx="9">
                  <c:v>83040.723937378338</c:v>
                </c:pt>
                <c:pt idx="10">
                  <c:v>84526.338785110172</c:v>
                </c:pt>
                <c:pt idx="11">
                  <c:v>85659.733259050379</c:v>
                </c:pt>
                <c:pt idx="12">
                  <c:v>86451.555705368475</c:v>
                </c:pt>
                <c:pt idx="13">
                  <c:v>87268.255764774425</c:v>
                </c:pt>
                <c:pt idx="14">
                  <c:v>88122.514084938186</c:v>
                </c:pt>
                <c:pt idx="15">
                  <c:v>88865.169041848407</c:v>
                </c:pt>
                <c:pt idx="16">
                  <c:v>89272.680349314891</c:v>
                </c:pt>
                <c:pt idx="17">
                  <c:v>89496.515034745404</c:v>
                </c:pt>
                <c:pt idx="18">
                  <c:v>89509.671634869563</c:v>
                </c:pt>
                <c:pt idx="19">
                  <c:v>89320.154999387407</c:v>
                </c:pt>
                <c:pt idx="20">
                  <c:v>88906.959614582884</c:v>
                </c:pt>
                <c:pt idx="21">
                  <c:v>88607.197379868448</c:v>
                </c:pt>
                <c:pt idx="22">
                  <c:v>88308.445835405379</c:v>
                </c:pt>
                <c:pt idx="23">
                  <c:v>88010.701573510218</c:v>
                </c:pt>
                <c:pt idx="24">
                  <c:v>87713.961197989353</c:v>
                </c:pt>
                <c:pt idx="25">
                  <c:v>87418.221324099402</c:v>
                </c:pt>
                <c:pt idx="26">
                  <c:v>87123.47857850921</c:v>
                </c:pt>
                <c:pt idx="27">
                  <c:v>86829.729599261642</c:v>
                </c:pt>
                <c:pt idx="28">
                  <c:v>86536.971035734605</c:v>
                </c:pt>
              </c:numCache>
            </c:numRef>
          </c:val>
        </c:ser>
        <c:ser>
          <c:idx val="1"/>
          <c:order val="1"/>
          <c:tx>
            <c:strRef>
              <c:f>'Doprava grafy'!$A$75</c:f>
              <c:strCache>
                <c:ptCount val="1"/>
                <c:pt idx="0">
                  <c:v>pesimictický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'Doprava grafy'!$B$73:$AD$73</c:f>
              <c:numCache>
                <c:formatCode>General</c:formatCode>
                <c:ptCount val="29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  <c:pt idx="17">
                  <c:v>2022</c:v>
                </c:pt>
                <c:pt idx="18">
                  <c:v>2023</c:v>
                </c:pt>
                <c:pt idx="19">
                  <c:v>2024</c:v>
                </c:pt>
                <c:pt idx="20">
                  <c:v>2025</c:v>
                </c:pt>
                <c:pt idx="21">
                  <c:v>2026</c:v>
                </c:pt>
                <c:pt idx="22">
                  <c:v>2027</c:v>
                </c:pt>
                <c:pt idx="23">
                  <c:v>2028</c:v>
                </c:pt>
                <c:pt idx="24">
                  <c:v>2029</c:v>
                </c:pt>
                <c:pt idx="25">
                  <c:v>2030</c:v>
                </c:pt>
                <c:pt idx="26">
                  <c:v>2031</c:v>
                </c:pt>
                <c:pt idx="27">
                  <c:v>2032</c:v>
                </c:pt>
                <c:pt idx="28">
                  <c:v>2033</c:v>
                </c:pt>
              </c:numCache>
            </c:numRef>
          </c:cat>
          <c:val>
            <c:numRef>
              <c:f>'Doprava grafy'!$B$75:$AD$75</c:f>
              <c:numCache>
                <c:formatCode>General</c:formatCode>
                <c:ptCount val="29"/>
                <c:pt idx="7">
                  <c:v>77886</c:v>
                </c:pt>
                <c:pt idx="8">
                  <c:v>80650.041466344555</c:v>
                </c:pt>
                <c:pt idx="9">
                  <c:v>81838.703784938887</c:v>
                </c:pt>
                <c:pt idx="10">
                  <c:v>82785.56392339684</c:v>
                </c:pt>
                <c:pt idx="11">
                  <c:v>83446.598085649399</c:v>
                </c:pt>
                <c:pt idx="12">
                  <c:v>83816.227025385422</c:v>
                </c:pt>
                <c:pt idx="13">
                  <c:v>84128.5980797308</c:v>
                </c:pt>
                <c:pt idx="14">
                  <c:v>84480.112400291793</c:v>
                </c:pt>
                <c:pt idx="15">
                  <c:v>84726.602680391356</c:v>
                </c:pt>
                <c:pt idx="16">
                  <c:v>84609.331100005424</c:v>
                </c:pt>
                <c:pt idx="17">
                  <c:v>84315.912918122325</c:v>
                </c:pt>
                <c:pt idx="18">
                  <c:v>83823.72773941503</c:v>
                </c:pt>
                <c:pt idx="19">
                  <c:v>83744.242301085178</c:v>
                </c:pt>
                <c:pt idx="20">
                  <c:v>83508.869781848407</c:v>
                </c:pt>
                <c:pt idx="21">
                  <c:v>82651.70097108536</c:v>
                </c:pt>
                <c:pt idx="22">
                  <c:v>82091.030813689358</c:v>
                </c:pt>
                <c:pt idx="23">
                  <c:v>81442.423150480405</c:v>
                </c:pt>
                <c:pt idx="24">
                  <c:v>80707.154489232285</c:v>
                </c:pt>
                <c:pt idx="25">
                  <c:v>79886.51228412833</c:v>
                </c:pt>
                <c:pt idx="26">
                  <c:v>78981.791837384008</c:v>
                </c:pt>
                <c:pt idx="27">
                  <c:v>77994.294103279055</c:v>
                </c:pt>
                <c:pt idx="28">
                  <c:v>76925.323944531687</c:v>
                </c:pt>
              </c:numCache>
            </c:numRef>
          </c:val>
        </c:ser>
        <c:ser>
          <c:idx val="2"/>
          <c:order val="2"/>
          <c:tx>
            <c:strRef>
              <c:f>'Doprava grafy'!$A$76</c:f>
              <c:strCache>
                <c:ptCount val="1"/>
                <c:pt idx="0">
                  <c:v>základní</c:v>
                </c:pt>
              </c:strCache>
            </c:strRef>
          </c:tx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  <c:marker>
            <c:symbol val="none"/>
          </c:marker>
          <c:cat>
            <c:numRef>
              <c:f>'Doprava grafy'!$B$73:$AD$73</c:f>
              <c:numCache>
                <c:formatCode>General</c:formatCode>
                <c:ptCount val="29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  <c:pt idx="17">
                  <c:v>2022</c:v>
                </c:pt>
                <c:pt idx="18">
                  <c:v>2023</c:v>
                </c:pt>
                <c:pt idx="19">
                  <c:v>2024</c:v>
                </c:pt>
                <c:pt idx="20">
                  <c:v>2025</c:v>
                </c:pt>
                <c:pt idx="21">
                  <c:v>2026</c:v>
                </c:pt>
                <c:pt idx="22">
                  <c:v>2027</c:v>
                </c:pt>
                <c:pt idx="23">
                  <c:v>2028</c:v>
                </c:pt>
                <c:pt idx="24">
                  <c:v>2029</c:v>
                </c:pt>
                <c:pt idx="25">
                  <c:v>2030</c:v>
                </c:pt>
                <c:pt idx="26">
                  <c:v>2031</c:v>
                </c:pt>
                <c:pt idx="27">
                  <c:v>2032</c:v>
                </c:pt>
                <c:pt idx="28">
                  <c:v>2033</c:v>
                </c:pt>
              </c:numCache>
            </c:numRef>
          </c:cat>
          <c:val>
            <c:numRef>
              <c:f>'Doprava grafy'!$B$76:$AD$76</c:f>
              <c:numCache>
                <c:formatCode>General</c:formatCode>
                <c:ptCount val="29"/>
                <c:pt idx="0">
                  <c:v>65874</c:v>
                </c:pt>
                <c:pt idx="1">
                  <c:v>69544</c:v>
                </c:pt>
                <c:pt idx="2">
                  <c:v>75493</c:v>
                </c:pt>
                <c:pt idx="3">
                  <c:v>80242.004586995536</c:v>
                </c:pt>
                <c:pt idx="4">
                  <c:v>77801</c:v>
                </c:pt>
                <c:pt idx="5">
                  <c:v>80632</c:v>
                </c:pt>
                <c:pt idx="6">
                  <c:v>80477</c:v>
                </c:pt>
                <c:pt idx="7">
                  <c:v>77886</c:v>
                </c:pt>
                <c:pt idx="8">
                  <c:v>81692.380328184357</c:v>
                </c:pt>
                <c:pt idx="9">
                  <c:v>83867.112792180647</c:v>
                </c:pt>
                <c:pt idx="10">
                  <c:v>85723.121502538648</c:v>
                </c:pt>
                <c:pt idx="11">
                  <c:v>87181.263690763779</c:v>
                </c:pt>
                <c:pt idx="12">
                  <c:v>88263.344172856931</c:v>
                </c:pt>
                <c:pt idx="13">
                  <c:v>89426.770423241425</c:v>
                </c:pt>
                <c:pt idx="14">
                  <c:v>90626.665243132578</c:v>
                </c:pt>
                <c:pt idx="15">
                  <c:v>91710.433415349878</c:v>
                </c:pt>
                <c:pt idx="16">
                  <c:v>92478.73295821526</c:v>
                </c:pt>
                <c:pt idx="17">
                  <c:v>92642.375390815796</c:v>
                </c:pt>
                <c:pt idx="18">
                  <c:v>91344.116103623048</c:v>
                </c:pt>
                <c:pt idx="19">
                  <c:v>90209.044946847513</c:v>
                </c:pt>
                <c:pt idx="20">
                  <c:v>89103.560184160393</c:v>
                </c:pt>
                <c:pt idx="21">
                  <c:v>88591.946774440308</c:v>
                </c:pt>
                <c:pt idx="22">
                  <c:v>87339.921712124982</c:v>
                </c:pt>
                <c:pt idx="23">
                  <c:v>86058.85723886409</c:v>
                </c:pt>
                <c:pt idx="24">
                  <c:v>84756.255557301847</c:v>
                </c:pt>
                <c:pt idx="25">
                  <c:v>83438.290716175543</c:v>
                </c:pt>
                <c:pt idx="26">
                  <c:v>82110.087689507112</c:v>
                </c:pt>
                <c:pt idx="27">
                  <c:v>80775.932042959379</c:v>
                </c:pt>
                <c:pt idx="28">
                  <c:v>79439.42928693672</c:v>
                </c:pt>
              </c:numCache>
            </c:numRef>
          </c:val>
        </c:ser>
        <c:marker val="1"/>
        <c:axId val="141304192"/>
        <c:axId val="141305728"/>
      </c:lineChart>
      <c:catAx>
        <c:axId val="141304192"/>
        <c:scaling>
          <c:orientation val="minMax"/>
        </c:scaling>
        <c:axPos val="b"/>
        <c:numFmt formatCode="General" sourceLinked="1"/>
        <c:tickLblPos val="nextTo"/>
        <c:txPr>
          <a:bodyPr rot="-5400000" vert="horz"/>
          <a:lstStyle/>
          <a:p>
            <a:pPr>
              <a:defRPr/>
            </a:pPr>
            <a:endParaRPr lang="cs-CZ"/>
          </a:p>
        </c:txPr>
        <c:crossAx val="141305728"/>
        <c:crosses val="autoZero"/>
        <c:auto val="1"/>
        <c:lblAlgn val="ctr"/>
        <c:lblOffset val="100"/>
      </c:catAx>
      <c:valAx>
        <c:axId val="141305728"/>
        <c:scaling>
          <c:orientation val="minMax"/>
        </c:scaling>
        <c:axPos val="l"/>
        <c:majorGridlines/>
        <c:numFmt formatCode="General" sourceLinked="1"/>
        <c:tickLblPos val="nextTo"/>
        <c:crossAx val="141304192"/>
        <c:crosses val="autoZero"/>
        <c:crossBetween val="between"/>
      </c:valAx>
      <c:spPr>
        <a:gradFill>
          <a:gsLst>
            <a:gs pos="0">
              <a:srgbClr val="F9F9F9"/>
            </a:gs>
            <a:gs pos="64999">
              <a:srgbClr val="F0F0F0"/>
            </a:gs>
            <a:gs pos="84000">
              <a:srgbClr val="CFCFCF">
                <a:alpha val="71765"/>
              </a:srgbClr>
            </a:gs>
          </a:gsLst>
          <a:lin ang="9000000" scaled="0"/>
        </a:gradFill>
      </c:spPr>
    </c:plotArea>
    <c:legend>
      <c:legendPos val="t"/>
      <c:layout/>
    </c:legend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cs-CZ"/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Pracovníci v dopravě a přepravě</a:t>
            </a:r>
            <a:r>
              <a:rPr lang="cs-CZ" sz="1200"/>
              <a:t> (ISCO 4323)</a:t>
            </a:r>
            <a:endParaRPr lang="en-US" sz="1200"/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'Doprava grafy'!$A$51</c:f>
              <c:strCache>
                <c:ptCount val="1"/>
                <c:pt idx="0">
                  <c:v>optimistický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marker>
            <c:symbol val="none"/>
          </c:marker>
          <c:cat>
            <c:numRef>
              <c:f>'Doprava grafy'!$B$50:$AD$50</c:f>
              <c:numCache>
                <c:formatCode>General</c:formatCode>
                <c:ptCount val="29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  <c:pt idx="17">
                  <c:v>2022</c:v>
                </c:pt>
                <c:pt idx="18">
                  <c:v>2023</c:v>
                </c:pt>
                <c:pt idx="19">
                  <c:v>2024</c:v>
                </c:pt>
                <c:pt idx="20">
                  <c:v>2025</c:v>
                </c:pt>
                <c:pt idx="21">
                  <c:v>2026</c:v>
                </c:pt>
                <c:pt idx="22">
                  <c:v>2027</c:v>
                </c:pt>
                <c:pt idx="23">
                  <c:v>2028</c:v>
                </c:pt>
                <c:pt idx="24">
                  <c:v>2029</c:v>
                </c:pt>
                <c:pt idx="25">
                  <c:v>2030</c:v>
                </c:pt>
                <c:pt idx="26">
                  <c:v>2031</c:v>
                </c:pt>
                <c:pt idx="27">
                  <c:v>2032</c:v>
                </c:pt>
                <c:pt idx="28">
                  <c:v>2033</c:v>
                </c:pt>
              </c:numCache>
            </c:numRef>
          </c:cat>
          <c:val>
            <c:numRef>
              <c:f>'Doprava grafy'!$B$51:$AD$51</c:f>
              <c:numCache>
                <c:formatCode>General</c:formatCode>
                <c:ptCount val="29"/>
                <c:pt idx="7">
                  <c:v>11286</c:v>
                </c:pt>
                <c:pt idx="8">
                  <c:v>8927.2852174905038</c:v>
                </c:pt>
                <c:pt idx="9">
                  <c:v>9119.3125301489472</c:v>
                </c:pt>
                <c:pt idx="10">
                  <c:v>9424.0559809666647</c:v>
                </c:pt>
                <c:pt idx="11">
                  <c:v>9708.9554383467203</c:v>
                </c:pt>
                <c:pt idx="12">
                  <c:v>9949.6708364790411</c:v>
                </c:pt>
                <c:pt idx="13">
                  <c:v>10186.940721437279</c:v>
                </c:pt>
                <c:pt idx="14">
                  <c:v>10424.761890107762</c:v>
                </c:pt>
                <c:pt idx="15">
                  <c:v>10645.25144372947</c:v>
                </c:pt>
                <c:pt idx="16">
                  <c:v>10820.648315175918</c:v>
                </c:pt>
                <c:pt idx="17">
                  <c:v>10969.334051721336</c:v>
                </c:pt>
                <c:pt idx="18">
                  <c:v>11087.175595489225</c:v>
                </c:pt>
                <c:pt idx="19">
                  <c:v>11175.684468057754</c:v>
                </c:pt>
                <c:pt idx="20">
                  <c:v>11230.143271913716</c:v>
                </c:pt>
                <c:pt idx="21">
                  <c:v>11294.111427225032</c:v>
                </c:pt>
                <c:pt idx="22">
                  <c:v>11354.884490627121</c:v>
                </c:pt>
                <c:pt idx="23">
                  <c:v>11411.178575657967</c:v>
                </c:pt>
                <c:pt idx="24">
                  <c:v>11463.036481337234</c:v>
                </c:pt>
                <c:pt idx="25">
                  <c:v>11511.805473769024</c:v>
                </c:pt>
                <c:pt idx="26">
                  <c:v>11557.514591131256</c:v>
                </c:pt>
                <c:pt idx="27">
                  <c:v>11600.192681238674</c:v>
                </c:pt>
                <c:pt idx="28">
                  <c:v>11639.868402597613</c:v>
                </c:pt>
              </c:numCache>
            </c:numRef>
          </c:val>
        </c:ser>
        <c:ser>
          <c:idx val="1"/>
          <c:order val="1"/>
          <c:tx>
            <c:strRef>
              <c:f>'Doprava grafy'!$A$52</c:f>
              <c:strCache>
                <c:ptCount val="1"/>
                <c:pt idx="0">
                  <c:v>pesimictický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'Doprava grafy'!$B$50:$AD$50</c:f>
              <c:numCache>
                <c:formatCode>General</c:formatCode>
                <c:ptCount val="29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  <c:pt idx="17">
                  <c:v>2022</c:v>
                </c:pt>
                <c:pt idx="18">
                  <c:v>2023</c:v>
                </c:pt>
                <c:pt idx="19">
                  <c:v>2024</c:v>
                </c:pt>
                <c:pt idx="20">
                  <c:v>2025</c:v>
                </c:pt>
                <c:pt idx="21">
                  <c:v>2026</c:v>
                </c:pt>
                <c:pt idx="22">
                  <c:v>2027</c:v>
                </c:pt>
                <c:pt idx="23">
                  <c:v>2028</c:v>
                </c:pt>
                <c:pt idx="24">
                  <c:v>2029</c:v>
                </c:pt>
                <c:pt idx="25">
                  <c:v>2030</c:v>
                </c:pt>
                <c:pt idx="26">
                  <c:v>2031</c:v>
                </c:pt>
                <c:pt idx="27">
                  <c:v>2032</c:v>
                </c:pt>
                <c:pt idx="28">
                  <c:v>2033</c:v>
                </c:pt>
              </c:numCache>
            </c:numRef>
          </c:cat>
          <c:val>
            <c:numRef>
              <c:f>'Doprava grafy'!$B$52:$AD$52</c:f>
              <c:numCache>
                <c:formatCode>General</c:formatCode>
                <c:ptCount val="29"/>
                <c:pt idx="7">
                  <c:v>11286</c:v>
                </c:pt>
                <c:pt idx="8">
                  <c:v>8859.432622285025</c:v>
                </c:pt>
                <c:pt idx="9">
                  <c:v>8987.3098582322145</c:v>
                </c:pt>
                <c:pt idx="10">
                  <c:v>9229.972574742902</c:v>
                </c:pt>
                <c:pt idx="11">
                  <c:v>9458.1114307824409</c:v>
                </c:pt>
                <c:pt idx="12">
                  <c:v>9646.3720386976274</c:v>
                </c:pt>
                <c:pt idx="13">
                  <c:v>9820.4442624116346</c:v>
                </c:pt>
                <c:pt idx="14">
                  <c:v>9993.871207234517</c:v>
                </c:pt>
                <c:pt idx="15">
                  <c:v>10149.488255415237</c:v>
                </c:pt>
                <c:pt idx="16">
                  <c:v>10255.408624822991</c:v>
                </c:pt>
                <c:pt idx="17">
                  <c:v>10334.362341546674</c:v>
                </c:pt>
                <c:pt idx="18">
                  <c:v>10382.882335961207</c:v>
                </c:pt>
                <c:pt idx="19">
                  <c:v>10478.029600149215</c:v>
                </c:pt>
                <c:pt idx="20">
                  <c:v>10548.29201438481</c:v>
                </c:pt>
                <c:pt idx="21">
                  <c:v>10535.007855120433</c:v>
                </c:pt>
                <c:pt idx="22">
                  <c:v>10555.436275521399</c:v>
                </c:pt>
                <c:pt idx="23">
                  <c:v>10559.557162809288</c:v>
                </c:pt>
                <c:pt idx="24">
                  <c:v>10547.340965786831</c:v>
                </c:pt>
                <c:pt idx="25">
                  <c:v>10519.980565415986</c:v>
                </c:pt>
                <c:pt idx="26">
                  <c:v>10477.465161950238</c:v>
                </c:pt>
                <c:pt idx="27">
                  <c:v>10419.804873409787</c:v>
                </c:pt>
                <c:pt idx="28">
                  <c:v>10347.030140121196</c:v>
                </c:pt>
              </c:numCache>
            </c:numRef>
          </c:val>
        </c:ser>
        <c:ser>
          <c:idx val="2"/>
          <c:order val="2"/>
          <c:tx>
            <c:strRef>
              <c:f>'Doprava grafy'!$A$53</c:f>
              <c:strCache>
                <c:ptCount val="1"/>
                <c:pt idx="0">
                  <c:v>základní</c:v>
                </c:pt>
              </c:strCache>
            </c:strRef>
          </c:tx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  <c:marker>
            <c:symbol val="none"/>
          </c:marker>
          <c:cat>
            <c:numRef>
              <c:f>'Doprava grafy'!$B$50:$AD$50</c:f>
              <c:numCache>
                <c:formatCode>General</c:formatCode>
                <c:ptCount val="29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  <c:pt idx="17">
                  <c:v>2022</c:v>
                </c:pt>
                <c:pt idx="18">
                  <c:v>2023</c:v>
                </c:pt>
                <c:pt idx="19">
                  <c:v>2024</c:v>
                </c:pt>
                <c:pt idx="20">
                  <c:v>2025</c:v>
                </c:pt>
                <c:pt idx="21">
                  <c:v>2026</c:v>
                </c:pt>
                <c:pt idx="22">
                  <c:v>2027</c:v>
                </c:pt>
                <c:pt idx="23">
                  <c:v>2028</c:v>
                </c:pt>
                <c:pt idx="24">
                  <c:v>2029</c:v>
                </c:pt>
                <c:pt idx="25">
                  <c:v>2030</c:v>
                </c:pt>
                <c:pt idx="26">
                  <c:v>2031</c:v>
                </c:pt>
                <c:pt idx="27">
                  <c:v>2032</c:v>
                </c:pt>
                <c:pt idx="28">
                  <c:v>2033</c:v>
                </c:pt>
              </c:numCache>
            </c:numRef>
          </c:cat>
          <c:val>
            <c:numRef>
              <c:f>'Doprava grafy'!$B$53:$AD$53</c:f>
              <c:numCache>
                <c:formatCode>General</c:formatCode>
                <c:ptCount val="29"/>
                <c:pt idx="0">
                  <c:v>2556</c:v>
                </c:pt>
                <c:pt idx="1">
                  <c:v>2788</c:v>
                </c:pt>
                <c:pt idx="2">
                  <c:v>3338</c:v>
                </c:pt>
                <c:pt idx="3">
                  <c:v>4959.8483546696334</c:v>
                </c:pt>
                <c:pt idx="4">
                  <c:v>3970</c:v>
                </c:pt>
                <c:pt idx="5">
                  <c:v>5245</c:v>
                </c:pt>
                <c:pt idx="6">
                  <c:v>12356</c:v>
                </c:pt>
                <c:pt idx="7">
                  <c:v>11286</c:v>
                </c:pt>
                <c:pt idx="8">
                  <c:v>8973.9338766942692</c:v>
                </c:pt>
                <c:pt idx="9">
                  <c:v>9210.0643670917088</c:v>
                </c:pt>
                <c:pt idx="10">
                  <c:v>9557.488322745663</c:v>
                </c:pt>
                <c:pt idx="11">
                  <c:v>9881.4106935470609</c:v>
                </c:pt>
                <c:pt idx="12">
                  <c:v>10158.188759953728</c:v>
                </c:pt>
                <c:pt idx="13">
                  <c:v>10438.90703701746</c:v>
                </c:pt>
                <c:pt idx="14">
                  <c:v>10720.999234583054</c:v>
                </c:pt>
                <c:pt idx="15">
                  <c:v>10986.088635695429</c:v>
                </c:pt>
                <c:pt idx="16">
                  <c:v>11209.250602293525</c:v>
                </c:pt>
                <c:pt idx="17">
                  <c:v>11354.913234468215</c:v>
                </c:pt>
                <c:pt idx="18">
                  <c:v>11314.400291701017</c:v>
                </c:pt>
                <c:pt idx="19">
                  <c:v>11286.901847603325</c:v>
                </c:pt>
                <c:pt idx="20">
                  <c:v>11254.976564754465</c:v>
                </c:pt>
                <c:pt idx="21">
                  <c:v>11292.167544085391</c:v>
                </c:pt>
                <c:pt idx="22">
                  <c:v>11230.349635073981</c:v>
                </c:pt>
                <c:pt idx="23">
                  <c:v>11158.108848268846</c:v>
                </c:pt>
                <c:pt idx="24">
                  <c:v>11076.504084473649</c:v>
                </c:pt>
                <c:pt idx="25">
                  <c:v>10987.702074459952</c:v>
                </c:pt>
                <c:pt idx="26">
                  <c:v>10892.454617676705</c:v>
                </c:pt>
                <c:pt idx="27">
                  <c:v>10791.423398754248</c:v>
                </c:pt>
                <c:pt idx="28">
                  <c:v>10685.196070654831</c:v>
                </c:pt>
              </c:numCache>
            </c:numRef>
          </c:val>
        </c:ser>
        <c:marker val="1"/>
        <c:axId val="141347840"/>
        <c:axId val="141357824"/>
      </c:lineChart>
      <c:catAx>
        <c:axId val="141347840"/>
        <c:scaling>
          <c:orientation val="minMax"/>
        </c:scaling>
        <c:axPos val="b"/>
        <c:numFmt formatCode="General" sourceLinked="1"/>
        <c:tickLblPos val="nextTo"/>
        <c:txPr>
          <a:bodyPr rot="-5400000" vert="horz"/>
          <a:lstStyle/>
          <a:p>
            <a:pPr>
              <a:defRPr/>
            </a:pPr>
            <a:endParaRPr lang="cs-CZ"/>
          </a:p>
        </c:txPr>
        <c:crossAx val="141357824"/>
        <c:crosses val="autoZero"/>
        <c:auto val="1"/>
        <c:lblAlgn val="ctr"/>
        <c:lblOffset val="100"/>
      </c:catAx>
      <c:valAx>
        <c:axId val="141357824"/>
        <c:scaling>
          <c:orientation val="minMax"/>
        </c:scaling>
        <c:axPos val="l"/>
        <c:majorGridlines/>
        <c:numFmt formatCode="General" sourceLinked="1"/>
        <c:tickLblPos val="nextTo"/>
        <c:crossAx val="141347840"/>
        <c:crosses val="autoZero"/>
        <c:crossBetween val="between"/>
      </c:valAx>
      <c:spPr>
        <a:gradFill>
          <a:gsLst>
            <a:gs pos="0">
              <a:srgbClr val="F9F9F9"/>
            </a:gs>
            <a:gs pos="64999">
              <a:srgbClr val="F0F0F0"/>
            </a:gs>
            <a:gs pos="84000">
              <a:srgbClr val="CFCFCF">
                <a:alpha val="71765"/>
              </a:srgbClr>
            </a:gs>
          </a:gsLst>
          <a:lin ang="9000000" scaled="0"/>
        </a:gradFill>
      </c:spPr>
    </c:plotArea>
    <c:legend>
      <c:legendPos val="t"/>
      <c:layout/>
    </c:legend>
    <c:plotVisOnly val="1"/>
    <c:dispBlanksAs val="gap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cs-CZ"/>
  <c:chart>
    <c:plotArea>
      <c:layout/>
      <c:lineChart>
        <c:grouping val="standard"/>
        <c:ser>
          <c:idx val="2"/>
          <c:order val="0"/>
          <c:tx>
            <c:strRef>
              <c:f>věk!$B$135</c:f>
              <c:strCache>
                <c:ptCount val="1"/>
                <c:pt idx="0">
                  <c:v>textilní a oděvní průmysl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marker>
            <c:symbol val="none"/>
          </c:marker>
          <c:dLbls>
            <c:dLbl>
              <c:idx val="1"/>
              <c:delete val="1"/>
            </c:dLbl>
            <c:numFmt formatCode="#,##0.0" sourceLinked="0"/>
            <c:txPr>
              <a:bodyPr/>
              <a:lstStyle/>
              <a:p>
                <a:pPr>
                  <a:defRPr sz="1400"/>
                </a:pPr>
                <a:endParaRPr lang="cs-CZ"/>
              </a:p>
            </c:txPr>
            <c:showVal val="1"/>
          </c:dLbls>
          <c:cat>
            <c:numRef>
              <c:f>věk!$C$132:$E$132</c:f>
              <c:numCache>
                <c:formatCode>General</c:formatCode>
                <c:ptCount val="3"/>
                <c:pt idx="0">
                  <c:v>2000</c:v>
                </c:pt>
                <c:pt idx="1">
                  <c:v>2008</c:v>
                </c:pt>
                <c:pt idx="2">
                  <c:v>2013</c:v>
                </c:pt>
              </c:numCache>
            </c:numRef>
          </c:cat>
          <c:val>
            <c:numRef>
              <c:f>věk!$C$135:$E$135</c:f>
              <c:numCache>
                <c:formatCode>General</c:formatCode>
                <c:ptCount val="3"/>
                <c:pt idx="0">
                  <c:v>38.278890647561617</c:v>
                </c:pt>
                <c:pt idx="1">
                  <c:v>42.466953284102253</c:v>
                </c:pt>
                <c:pt idx="2">
                  <c:v>42.853889363977174</c:v>
                </c:pt>
              </c:numCache>
            </c:numRef>
          </c:val>
        </c:ser>
        <c:ser>
          <c:idx val="8"/>
          <c:order val="1"/>
          <c:tx>
            <c:strRef>
              <c:f>věk!$B$141</c:f>
              <c:strCache>
                <c:ptCount val="1"/>
                <c:pt idx="0">
                  <c:v>ČR</c:v>
                </c:pt>
              </c:strCache>
            </c:strRef>
          </c:tx>
          <c:marker>
            <c:symbol val="none"/>
          </c:marker>
          <c:dLbls>
            <c:dLbl>
              <c:idx val="1"/>
              <c:delete val="1"/>
            </c:dLbl>
            <c:numFmt formatCode="#,##0.0" sourceLinked="0"/>
            <c:txPr>
              <a:bodyPr/>
              <a:lstStyle/>
              <a:p>
                <a:pPr>
                  <a:defRPr sz="1400"/>
                </a:pPr>
                <a:endParaRPr lang="cs-CZ"/>
              </a:p>
            </c:txPr>
            <c:showVal val="1"/>
          </c:dLbls>
          <c:cat>
            <c:numRef>
              <c:f>věk!$C$132:$E$132</c:f>
              <c:numCache>
                <c:formatCode>General</c:formatCode>
                <c:ptCount val="3"/>
                <c:pt idx="0">
                  <c:v>2000</c:v>
                </c:pt>
                <c:pt idx="1">
                  <c:v>2008</c:v>
                </c:pt>
                <c:pt idx="2">
                  <c:v>2013</c:v>
                </c:pt>
              </c:numCache>
            </c:numRef>
          </c:cat>
          <c:val>
            <c:numRef>
              <c:f>věk!$C$141:$E$141</c:f>
              <c:numCache>
                <c:formatCode>General</c:formatCode>
                <c:ptCount val="3"/>
                <c:pt idx="0">
                  <c:v>39.422842435319751</c:v>
                </c:pt>
                <c:pt idx="1">
                  <c:v>39.930207569658883</c:v>
                </c:pt>
                <c:pt idx="2">
                  <c:v>40.929794032324651</c:v>
                </c:pt>
              </c:numCache>
            </c:numRef>
          </c:val>
        </c:ser>
        <c:marker val="1"/>
        <c:axId val="142043776"/>
        <c:axId val="142061952"/>
      </c:lineChart>
      <c:catAx>
        <c:axId val="142043776"/>
        <c:scaling>
          <c:orientation val="minMax"/>
        </c:scaling>
        <c:axPos val="b"/>
        <c:numFmt formatCode="General" sourceLinked="1"/>
        <c:tickLblPos val="nextTo"/>
        <c:crossAx val="142061952"/>
        <c:crosses val="autoZero"/>
        <c:auto val="1"/>
        <c:lblAlgn val="ctr"/>
        <c:lblOffset val="100"/>
      </c:catAx>
      <c:valAx>
        <c:axId val="142061952"/>
        <c:scaling>
          <c:orientation val="minMax"/>
        </c:scaling>
        <c:axPos val="l"/>
        <c:majorGridlines/>
        <c:numFmt formatCode="General" sourceLinked="1"/>
        <c:tickLblPos val="nextTo"/>
        <c:crossAx val="142043776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400"/>
          </a:pPr>
          <a:endParaRPr lang="cs-CZ"/>
        </a:p>
      </c:txPr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cs-CZ"/>
  <c:chart>
    <c:plotArea>
      <c:layout>
        <c:manualLayout>
          <c:layoutTarget val="inner"/>
          <c:xMode val="edge"/>
          <c:yMode val="edge"/>
          <c:x val="8.039168180900462E-2"/>
          <c:y val="3.726828422820274E-2"/>
          <c:w val="0.82919521277789021"/>
          <c:h val="0.89268577730759247"/>
        </c:manualLayout>
      </c:layout>
      <c:barChart>
        <c:barDir val="col"/>
        <c:grouping val="clustered"/>
        <c:ser>
          <c:idx val="0"/>
          <c:order val="0"/>
          <c:tx>
            <c:strRef>
              <c:f>věk!$Z$48</c:f>
              <c:strCache>
                <c:ptCount val="1"/>
                <c:pt idx="0">
                  <c:v>2000</c:v>
                </c:pt>
              </c:strCache>
            </c:strRef>
          </c:tx>
          <c:cat>
            <c:strRef>
              <c:f>věk!$Y$49:$Y$54</c:f>
              <c:strCache>
                <c:ptCount val="6"/>
                <c:pt idx="0">
                  <c:v>do 34 let </c:v>
                </c:pt>
                <c:pt idx="1">
                  <c:v>35 - 44</c:v>
                </c:pt>
                <c:pt idx="2">
                  <c:v>45 - 54</c:v>
                </c:pt>
                <c:pt idx="3">
                  <c:v>55 - 64</c:v>
                </c:pt>
                <c:pt idx="4">
                  <c:v> 65 a vic</c:v>
                </c:pt>
                <c:pt idx="5">
                  <c:v>Celkem</c:v>
                </c:pt>
              </c:strCache>
            </c:strRef>
          </c:cat>
          <c:val>
            <c:numRef>
              <c:f>věk!$Z$49:$Z$54</c:f>
              <c:numCache>
                <c:formatCode>General</c:formatCode>
                <c:ptCount val="6"/>
                <c:pt idx="0">
                  <c:v>53469.386493750018</c:v>
                </c:pt>
                <c:pt idx="1">
                  <c:v>30000.851419625022</c:v>
                </c:pt>
                <c:pt idx="2">
                  <c:v>42247.196346375029</c:v>
                </c:pt>
                <c:pt idx="3">
                  <c:v>5748.3315492250031</c:v>
                </c:pt>
                <c:pt idx="4">
                  <c:v>553.03734999999949</c:v>
                </c:pt>
                <c:pt idx="5">
                  <c:v>132018.80315897509</c:v>
                </c:pt>
              </c:numCache>
            </c:numRef>
          </c:val>
        </c:ser>
        <c:ser>
          <c:idx val="1"/>
          <c:order val="1"/>
          <c:tx>
            <c:strRef>
              <c:f>věk!$AA$48</c:f>
              <c:strCache>
                <c:ptCount val="1"/>
                <c:pt idx="0">
                  <c:v>2008</c:v>
                </c:pt>
              </c:strCache>
            </c:strRef>
          </c:tx>
          <c:cat>
            <c:strRef>
              <c:f>věk!$Y$49:$Y$54</c:f>
              <c:strCache>
                <c:ptCount val="6"/>
                <c:pt idx="0">
                  <c:v>do 34 let </c:v>
                </c:pt>
                <c:pt idx="1">
                  <c:v>35 - 44</c:v>
                </c:pt>
                <c:pt idx="2">
                  <c:v>45 - 54</c:v>
                </c:pt>
                <c:pt idx="3">
                  <c:v>55 - 64</c:v>
                </c:pt>
                <c:pt idx="4">
                  <c:v> 65 a vic</c:v>
                </c:pt>
                <c:pt idx="5">
                  <c:v>Celkem</c:v>
                </c:pt>
              </c:strCache>
            </c:strRef>
          </c:cat>
          <c:val>
            <c:numRef>
              <c:f>věk!$AA$49:$AA$54</c:f>
              <c:numCache>
                <c:formatCode>General</c:formatCode>
                <c:ptCount val="6"/>
                <c:pt idx="0">
                  <c:v>20794.27464494999</c:v>
                </c:pt>
                <c:pt idx="1">
                  <c:v>21619.998343125029</c:v>
                </c:pt>
                <c:pt idx="2">
                  <c:v>22748.079923125006</c:v>
                </c:pt>
                <c:pt idx="3">
                  <c:v>10582.299194499989</c:v>
                </c:pt>
                <c:pt idx="4">
                  <c:v>369.70095884999921</c:v>
                </c:pt>
                <c:pt idx="5">
                  <c:v>76114.353064549985</c:v>
                </c:pt>
              </c:numCache>
            </c:numRef>
          </c:val>
        </c:ser>
        <c:ser>
          <c:idx val="2"/>
          <c:order val="2"/>
          <c:tx>
            <c:strRef>
              <c:f>věk!$AB$48</c:f>
              <c:strCache>
                <c:ptCount val="1"/>
                <c:pt idx="0">
                  <c:v>2013</c:v>
                </c:pt>
              </c:strCache>
            </c:strRef>
          </c:tx>
          <c:cat>
            <c:strRef>
              <c:f>věk!$Y$49:$Y$54</c:f>
              <c:strCache>
                <c:ptCount val="6"/>
                <c:pt idx="0">
                  <c:v>do 34 let </c:v>
                </c:pt>
                <c:pt idx="1">
                  <c:v>35 - 44</c:v>
                </c:pt>
                <c:pt idx="2">
                  <c:v>45 - 54</c:v>
                </c:pt>
                <c:pt idx="3">
                  <c:v>55 - 64</c:v>
                </c:pt>
                <c:pt idx="4">
                  <c:v> 65 a vic</c:v>
                </c:pt>
                <c:pt idx="5">
                  <c:v>Celkem</c:v>
                </c:pt>
              </c:strCache>
            </c:strRef>
          </c:cat>
          <c:val>
            <c:numRef>
              <c:f>věk!$AB$49:$AB$54</c:f>
              <c:numCache>
                <c:formatCode>#,##0</c:formatCode>
                <c:ptCount val="6"/>
                <c:pt idx="0">
                  <c:v>11211</c:v>
                </c:pt>
                <c:pt idx="1">
                  <c:v>20724</c:v>
                </c:pt>
                <c:pt idx="2">
                  <c:v>14021</c:v>
                </c:pt>
                <c:pt idx="3">
                  <c:v>8557</c:v>
                </c:pt>
                <c:pt idx="4">
                  <c:v>632</c:v>
                </c:pt>
                <c:pt idx="5">
                  <c:v>55146</c:v>
                </c:pt>
              </c:numCache>
            </c:numRef>
          </c:val>
        </c:ser>
        <c:ser>
          <c:idx val="3"/>
          <c:order val="3"/>
          <c:tx>
            <c:strRef>
              <c:f>věk!$AC$48</c:f>
              <c:strCache>
                <c:ptCount val="1"/>
                <c:pt idx="0">
                  <c:v>2023</c:v>
                </c:pt>
              </c:strCache>
            </c:strRef>
          </c:tx>
          <c:cat>
            <c:strRef>
              <c:f>věk!$Y$49:$Y$54</c:f>
              <c:strCache>
                <c:ptCount val="6"/>
                <c:pt idx="0">
                  <c:v>do 34 let </c:v>
                </c:pt>
                <c:pt idx="1">
                  <c:v>35 - 44</c:v>
                </c:pt>
                <c:pt idx="2">
                  <c:v>45 - 54</c:v>
                </c:pt>
                <c:pt idx="3">
                  <c:v>55 - 64</c:v>
                </c:pt>
                <c:pt idx="4">
                  <c:v> 65 a vic</c:v>
                </c:pt>
                <c:pt idx="5">
                  <c:v>Celkem</c:v>
                </c:pt>
              </c:strCache>
            </c:strRef>
          </c:cat>
          <c:val>
            <c:numRef>
              <c:f>věk!$AC$49:$AC$54</c:f>
              <c:numCache>
                <c:formatCode>#,##0</c:formatCode>
                <c:ptCount val="6"/>
                <c:pt idx="0">
                  <c:v>10181</c:v>
                </c:pt>
                <c:pt idx="1">
                  <c:v>8641</c:v>
                </c:pt>
                <c:pt idx="2">
                  <c:v>19688</c:v>
                </c:pt>
                <c:pt idx="3">
                  <c:v>10516</c:v>
                </c:pt>
                <c:pt idx="4">
                  <c:v>1711</c:v>
                </c:pt>
                <c:pt idx="5">
                  <c:v>50738</c:v>
                </c:pt>
              </c:numCache>
            </c:numRef>
          </c:val>
        </c:ser>
        <c:ser>
          <c:idx val="4"/>
          <c:order val="4"/>
          <c:tx>
            <c:strRef>
              <c:f>věk!$AD$48</c:f>
              <c:strCache>
                <c:ptCount val="1"/>
                <c:pt idx="0">
                  <c:v>2033</c:v>
                </c:pt>
              </c:strCache>
            </c:strRef>
          </c:tx>
          <c:cat>
            <c:strRef>
              <c:f>věk!$Y$49:$Y$54</c:f>
              <c:strCache>
                <c:ptCount val="6"/>
                <c:pt idx="0">
                  <c:v>do 34 let </c:v>
                </c:pt>
                <c:pt idx="1">
                  <c:v>35 - 44</c:v>
                </c:pt>
                <c:pt idx="2">
                  <c:v>45 - 54</c:v>
                </c:pt>
                <c:pt idx="3">
                  <c:v>55 - 64</c:v>
                </c:pt>
                <c:pt idx="4">
                  <c:v> 65 a vic</c:v>
                </c:pt>
                <c:pt idx="5">
                  <c:v>Celkem</c:v>
                </c:pt>
              </c:strCache>
            </c:strRef>
          </c:cat>
          <c:val>
            <c:numRef>
              <c:f>věk!$AD$49:$AD$54</c:f>
              <c:numCache>
                <c:formatCode>#,##0</c:formatCode>
                <c:ptCount val="6"/>
                <c:pt idx="0">
                  <c:v>9134</c:v>
                </c:pt>
                <c:pt idx="1">
                  <c:v>7738</c:v>
                </c:pt>
                <c:pt idx="2">
                  <c:v>8209</c:v>
                </c:pt>
                <c:pt idx="3">
                  <c:v>17719</c:v>
                </c:pt>
                <c:pt idx="4">
                  <c:v>3155</c:v>
                </c:pt>
                <c:pt idx="5">
                  <c:v>45955</c:v>
                </c:pt>
              </c:numCache>
            </c:numRef>
          </c:val>
        </c:ser>
        <c:axId val="40442880"/>
        <c:axId val="40456960"/>
      </c:barChart>
      <c:catAx>
        <c:axId val="40442880"/>
        <c:scaling>
          <c:orientation val="minMax"/>
        </c:scaling>
        <c:axPos val="b"/>
        <c:tickLblPos val="nextTo"/>
        <c:crossAx val="40456960"/>
        <c:crosses val="autoZero"/>
        <c:auto val="1"/>
        <c:lblAlgn val="ctr"/>
        <c:lblOffset val="100"/>
      </c:catAx>
      <c:valAx>
        <c:axId val="40456960"/>
        <c:scaling>
          <c:orientation val="minMax"/>
        </c:scaling>
        <c:axPos val="l"/>
        <c:majorGridlines/>
        <c:numFmt formatCode="General" sourceLinked="1"/>
        <c:tickLblPos val="nextTo"/>
        <c:crossAx val="404428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93606983421944145"/>
          <c:y val="0.38454884814553802"/>
          <c:w val="6.3930165780559364E-2"/>
          <c:h val="0.31915745962500347"/>
        </c:manualLayout>
      </c:layout>
    </c:legend>
    <c:plotVisOnly val="1"/>
  </c:chart>
  <c:txPr>
    <a:bodyPr/>
    <a:lstStyle/>
    <a:p>
      <a:pPr>
        <a:defRPr sz="1200" baseline="0"/>
      </a:pPr>
      <a:endParaRPr lang="cs-CZ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C1C68B-A75B-40AE-B4B3-E50CBACCC3B7}" type="datetimeFigureOut">
              <a:rPr lang="cs-CZ" smtClean="0"/>
              <a:pPr/>
              <a:t>16. 6. 2015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2B400F-A3E1-4692-B49E-D0AB2A1D9129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mail.nvf.cz/owa/redir.aspx?C=d2758703c00c43b88956190c44c9134a&amp;URL=http://www.nvf.cz/narodni-observator" TargetMode="External"/><Relationship Id="rId7" Type="http://schemas.openxmlformats.org/officeDocument/2006/relationships/image" Target="../media/image1.jpeg"/><Relationship Id="rId2" Type="http://schemas.openxmlformats.org/officeDocument/2006/relationships/hyperlink" Target="mailto:havlickova@nvf.cz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hyperlink" Target="https://mail.nvf.cz/owa/redir.aspx?C=d2758703c00c43b88956190c44c9134a&amp;URL=http://www.budoucnostprofesi.cz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318162" y="665019"/>
            <a:ext cx="10200904" cy="3835731"/>
          </a:xfrm>
        </p:spPr>
        <p:txBody>
          <a:bodyPr>
            <a:normAutofit fontScale="90000"/>
          </a:bodyPr>
          <a:lstStyle/>
          <a:p>
            <a:pPr algn="ctr"/>
            <a:r>
              <a:rPr lang="cs-CZ" sz="3600" b="1" dirty="0" smtClean="0">
                <a:solidFill>
                  <a:schemeClr val="tx2"/>
                </a:solidFill>
              </a:rPr>
              <a:t/>
            </a:r>
            <a:br>
              <a:rPr lang="cs-CZ" sz="3600" b="1" dirty="0" smtClean="0">
                <a:solidFill>
                  <a:schemeClr val="tx2"/>
                </a:solidFill>
              </a:rPr>
            </a:br>
            <a:r>
              <a:rPr lang="cs-CZ" sz="3600" b="1" dirty="0" smtClean="0">
                <a:solidFill>
                  <a:schemeClr val="tx2"/>
                </a:solidFill>
              </a:rPr>
              <a:t/>
            </a:r>
            <a:br>
              <a:rPr lang="cs-CZ" sz="3600" b="1" dirty="0" smtClean="0">
                <a:solidFill>
                  <a:schemeClr val="tx2"/>
                </a:solidFill>
              </a:rPr>
            </a:br>
            <a:r>
              <a:rPr lang="cs-CZ" sz="3600" b="1" dirty="0" smtClean="0">
                <a:solidFill>
                  <a:schemeClr val="tx2"/>
                </a:solidFill>
              </a:rPr>
              <a:t/>
            </a:r>
            <a:br>
              <a:rPr lang="cs-CZ" sz="3600" b="1" dirty="0" smtClean="0">
                <a:solidFill>
                  <a:schemeClr val="tx2"/>
                </a:solidFill>
              </a:rPr>
            </a:br>
            <a:r>
              <a:rPr lang="cs-CZ" sz="4000" b="1" dirty="0" smtClean="0">
                <a:solidFill>
                  <a:schemeClr val="tx2"/>
                </a:solidFill>
              </a:rPr>
              <a:t>Prognóza vývoje zaměstnanosti </a:t>
            </a:r>
            <a:br>
              <a:rPr lang="cs-CZ" sz="4000" b="1" dirty="0" smtClean="0">
                <a:solidFill>
                  <a:schemeClr val="tx2"/>
                </a:solidFill>
              </a:rPr>
            </a:br>
            <a:r>
              <a:rPr lang="cs-CZ" sz="4000" b="1" dirty="0" smtClean="0">
                <a:solidFill>
                  <a:schemeClr val="tx2"/>
                </a:solidFill>
              </a:rPr>
              <a:t>a odvětví do r. 2033</a:t>
            </a:r>
            <a:br>
              <a:rPr lang="cs-CZ" sz="4000" b="1" dirty="0" smtClean="0">
                <a:solidFill>
                  <a:schemeClr val="tx2"/>
                </a:solidFill>
              </a:rPr>
            </a:br>
            <a:r>
              <a:rPr lang="cs-CZ" sz="4000" b="1" dirty="0" smtClean="0">
                <a:solidFill>
                  <a:schemeClr val="tx2"/>
                </a:solidFill>
              </a:rPr>
              <a:t> </a:t>
            </a:r>
            <a:r>
              <a:rPr lang="cs-CZ" sz="4400" b="1" dirty="0" smtClean="0">
                <a:solidFill>
                  <a:schemeClr val="tx2"/>
                </a:solidFill>
              </a:rPr>
              <a:t/>
            </a:r>
            <a:br>
              <a:rPr lang="cs-CZ" sz="4400" b="1" dirty="0" smtClean="0">
                <a:solidFill>
                  <a:schemeClr val="tx2"/>
                </a:solidFill>
              </a:rPr>
            </a:br>
            <a:r>
              <a:rPr lang="cs-CZ" sz="2700" dirty="0" smtClean="0">
                <a:solidFill>
                  <a:schemeClr val="tx2"/>
                </a:solidFill>
              </a:rPr>
              <a:t>Závěrečná konference projektu</a:t>
            </a:r>
            <a:br>
              <a:rPr lang="cs-CZ" sz="2700" dirty="0" smtClean="0">
                <a:solidFill>
                  <a:schemeClr val="tx2"/>
                </a:solidFill>
              </a:rPr>
            </a:br>
            <a:r>
              <a:rPr lang="cs-CZ" sz="2700" dirty="0" smtClean="0">
                <a:solidFill>
                  <a:schemeClr val="tx2"/>
                </a:solidFill>
              </a:rPr>
              <a:t>„Společným postupem sociálních partnerů k přípravě odvětví na změny důchodového systému – Etapa I.“ </a:t>
            </a:r>
            <a:br>
              <a:rPr lang="cs-CZ" sz="2700" dirty="0" smtClean="0">
                <a:solidFill>
                  <a:schemeClr val="tx2"/>
                </a:solidFill>
              </a:rPr>
            </a:br>
            <a:r>
              <a:rPr lang="cs-CZ" sz="2700" b="1" dirty="0" smtClean="0">
                <a:solidFill>
                  <a:schemeClr val="tx2"/>
                </a:solidFill>
              </a:rPr>
              <a:t/>
            </a:r>
            <a:br>
              <a:rPr lang="cs-CZ" sz="2700" b="1" dirty="0" smtClean="0">
                <a:solidFill>
                  <a:schemeClr val="tx2"/>
                </a:solidFill>
              </a:rPr>
            </a:br>
            <a:r>
              <a:rPr lang="cs-CZ" sz="2000" dirty="0" smtClean="0">
                <a:solidFill>
                  <a:schemeClr val="tx2"/>
                </a:solidFill>
              </a:rPr>
              <a:t>Praha, Hotel </a:t>
            </a:r>
            <a:r>
              <a:rPr lang="cs-CZ" sz="2000" dirty="0" err="1" smtClean="0">
                <a:solidFill>
                  <a:schemeClr val="tx2"/>
                </a:solidFill>
              </a:rPr>
              <a:t>Olšanka</a:t>
            </a:r>
            <a:r>
              <a:rPr lang="cs-CZ" sz="2000" dirty="0" smtClean="0">
                <a:solidFill>
                  <a:schemeClr val="tx2"/>
                </a:solidFill>
              </a:rPr>
              <a:t/>
            </a:r>
            <a:br>
              <a:rPr lang="cs-CZ" sz="2000" dirty="0" smtClean="0">
                <a:solidFill>
                  <a:schemeClr val="tx2"/>
                </a:solidFill>
              </a:rPr>
            </a:br>
            <a:r>
              <a:rPr lang="cs-CZ" sz="2000" dirty="0" smtClean="0">
                <a:solidFill>
                  <a:schemeClr val="tx2"/>
                </a:solidFill>
              </a:rPr>
              <a:t> 17. června 2015</a:t>
            </a:r>
            <a:endParaRPr lang="cs-CZ" sz="2000" dirty="0">
              <a:solidFill>
                <a:schemeClr val="tx2"/>
              </a:solidFill>
            </a:endParaRPr>
          </a:p>
        </p:txBody>
      </p:sp>
      <p:sp>
        <p:nvSpPr>
          <p:cNvPr id="4" name="Podnadpis 2"/>
          <p:cNvSpPr txBox="1">
            <a:spLocks/>
          </p:cNvSpPr>
          <p:nvPr/>
        </p:nvSpPr>
        <p:spPr>
          <a:xfrm>
            <a:off x="1555668" y="4809506"/>
            <a:ext cx="9913318" cy="74814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55000" lnSpcReduction="20000"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2900" b="1" dirty="0" smtClean="0">
                <a:solidFill>
                  <a:schemeClr val="tx2"/>
                </a:solidFill>
              </a:rPr>
              <a:t>Věra Havlíčková</a:t>
            </a:r>
          </a:p>
          <a:p>
            <a:pPr algn="ctr"/>
            <a:r>
              <a:rPr lang="cs-CZ" sz="2900" b="1" dirty="0" smtClean="0">
                <a:solidFill>
                  <a:schemeClr val="tx2"/>
                </a:solidFill>
              </a:rPr>
              <a:t>						          NÁRODNÍ VZDĚLÁVACÍ FOND</a:t>
            </a:r>
            <a:r>
              <a:rPr lang="cs-CZ" dirty="0" smtClean="0"/>
              <a:t>								</a:t>
            </a:r>
          </a:p>
          <a:p>
            <a:endParaRPr lang="cs-CZ" dirty="0"/>
          </a:p>
        </p:txBody>
      </p:sp>
      <p:pic>
        <p:nvPicPr>
          <p:cNvPr id="8" name="Obrázek 1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2897579" y="6032665"/>
            <a:ext cx="6816437" cy="57127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1964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50671" y="754739"/>
            <a:ext cx="9830191" cy="551547"/>
          </a:xfrm>
        </p:spPr>
        <p:txBody>
          <a:bodyPr>
            <a:normAutofit fontScale="90000"/>
          </a:bodyPr>
          <a:lstStyle/>
          <a:p>
            <a:r>
              <a:rPr lang="cs-CZ" sz="3200" b="1" dirty="0" smtClean="0">
                <a:solidFill>
                  <a:schemeClr val="tx2"/>
                </a:solidFill>
              </a:rPr>
              <a:t>Příklady kvantitativních výstupů</a:t>
            </a:r>
            <a:r>
              <a:rPr lang="cs-CZ" sz="2800" b="1" dirty="0" smtClean="0">
                <a:solidFill>
                  <a:schemeClr val="tx2"/>
                </a:solidFill>
              </a:rPr>
              <a:t/>
            </a:r>
            <a:br>
              <a:rPr lang="cs-CZ" sz="2800" b="1" dirty="0" smtClean="0">
                <a:solidFill>
                  <a:schemeClr val="tx2"/>
                </a:solidFill>
              </a:rPr>
            </a:br>
            <a:r>
              <a:rPr lang="cs-CZ" sz="2800" b="1" dirty="0" smtClean="0">
                <a:solidFill>
                  <a:schemeClr val="tx2"/>
                </a:solidFill>
              </a:rPr>
              <a:t/>
            </a:r>
            <a:br>
              <a:rPr lang="cs-CZ" sz="2800" b="1" dirty="0" smtClean="0">
                <a:solidFill>
                  <a:schemeClr val="tx2"/>
                </a:solidFill>
              </a:rPr>
            </a:br>
            <a:r>
              <a:rPr lang="cs-CZ" sz="2400" b="1" dirty="0" smtClean="0">
                <a:solidFill>
                  <a:schemeClr val="tx2"/>
                </a:solidFill>
              </a:rPr>
              <a:t>Scénáře vývoje produkce – polygrafický průmysl</a:t>
            </a: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</p:nvPr>
        </p:nvGraphicFramePr>
        <p:xfrm>
          <a:off x="1330036" y="2018804"/>
          <a:ext cx="9082046" cy="45482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>
                <a:solidFill>
                  <a:schemeClr val="tx2"/>
                </a:solidFill>
              </a:rPr>
              <a:t>Příklady kvantitativních výstupů</a:t>
            </a:r>
            <a:br>
              <a:rPr lang="cs-CZ" b="1" dirty="0" smtClean="0">
                <a:solidFill>
                  <a:schemeClr val="tx2"/>
                </a:solidFill>
              </a:rPr>
            </a:br>
            <a:r>
              <a:rPr lang="cs-CZ" b="1" dirty="0" smtClean="0">
                <a:solidFill>
                  <a:schemeClr val="tx2"/>
                </a:solidFill>
              </a:rPr>
              <a:t/>
            </a:r>
            <a:br>
              <a:rPr lang="cs-CZ" b="1" dirty="0" smtClean="0">
                <a:solidFill>
                  <a:schemeClr val="tx2"/>
                </a:solidFill>
              </a:rPr>
            </a:br>
            <a:r>
              <a:rPr lang="cs-CZ" sz="2400" b="1" dirty="0" smtClean="0">
                <a:solidFill>
                  <a:schemeClr val="tx2"/>
                </a:solidFill>
              </a:rPr>
              <a:t>Scénáře vývoje zaměstnanosti  - polygrafický průmysl</a:t>
            </a:r>
          </a:p>
        </p:txBody>
      </p:sp>
      <p:graphicFrame>
        <p:nvGraphicFramePr>
          <p:cNvPr id="5" name="Zástupný symbol pro obsah 3"/>
          <p:cNvGraphicFramePr>
            <a:graphicFrameLocks noGrp="1"/>
          </p:cNvGraphicFramePr>
          <p:nvPr>
            <p:ph idx="1"/>
          </p:nvPr>
        </p:nvGraphicFramePr>
        <p:xfrm>
          <a:off x="2755468" y="2232562"/>
          <a:ext cx="8431088" cy="35982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92925" y="356260"/>
            <a:ext cx="8911687" cy="1548740"/>
          </a:xfrm>
        </p:spPr>
        <p:txBody>
          <a:bodyPr>
            <a:normAutofit fontScale="90000"/>
          </a:bodyPr>
          <a:lstStyle/>
          <a:p>
            <a:r>
              <a:rPr lang="cs-CZ" b="1" dirty="0" smtClean="0">
                <a:solidFill>
                  <a:schemeClr val="tx2"/>
                </a:solidFill>
              </a:rPr>
              <a:t>Příklady kvantitativních výstupů</a:t>
            </a:r>
            <a:br>
              <a:rPr lang="cs-CZ" b="1" dirty="0" smtClean="0">
                <a:solidFill>
                  <a:schemeClr val="tx2"/>
                </a:solidFill>
              </a:rPr>
            </a:br>
            <a:r>
              <a:rPr lang="cs-CZ" sz="2800" b="1" dirty="0" smtClean="0">
                <a:solidFill>
                  <a:schemeClr val="tx2"/>
                </a:solidFill>
              </a:rPr>
              <a:t/>
            </a:r>
            <a:br>
              <a:rPr lang="cs-CZ" sz="2800" b="1" dirty="0" smtClean="0">
                <a:solidFill>
                  <a:schemeClr val="tx2"/>
                </a:solidFill>
              </a:rPr>
            </a:br>
            <a:r>
              <a:rPr lang="cs-CZ" sz="2200" b="1" dirty="0" smtClean="0">
                <a:solidFill>
                  <a:schemeClr val="tx2"/>
                </a:solidFill>
              </a:rPr>
              <a:t>Vývoj zaměstnanosti v klíčových profesích – silniční nákladní doprava</a:t>
            </a:r>
            <a:r>
              <a:rPr lang="cs-CZ" sz="2800" b="1" dirty="0" smtClean="0">
                <a:solidFill>
                  <a:schemeClr val="tx2"/>
                </a:solidFill>
              </a:rPr>
              <a:t/>
            </a:r>
            <a:br>
              <a:rPr lang="cs-CZ" sz="2800" b="1" dirty="0" smtClean="0">
                <a:solidFill>
                  <a:schemeClr val="tx2"/>
                </a:solidFill>
              </a:rPr>
            </a:br>
            <a:r>
              <a:rPr lang="cs-CZ" sz="2800" b="1" dirty="0" smtClean="0">
                <a:solidFill>
                  <a:schemeClr val="tx2"/>
                </a:solidFill>
              </a:rPr>
              <a:t/>
            </a:r>
            <a:br>
              <a:rPr lang="cs-CZ" sz="2800" b="1" dirty="0" smtClean="0">
                <a:solidFill>
                  <a:schemeClr val="tx2"/>
                </a:solidFill>
              </a:rPr>
            </a:br>
            <a:endParaRPr lang="cs-CZ" sz="2200" b="1" dirty="0" smtClean="0">
              <a:solidFill>
                <a:schemeClr val="tx2"/>
              </a:solidFill>
            </a:endParaRP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</p:nvPr>
        </p:nvGraphicFramePr>
        <p:xfrm>
          <a:off x="2411083" y="2145474"/>
          <a:ext cx="8098579" cy="43978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800" b="1" dirty="0" smtClean="0">
                <a:solidFill>
                  <a:schemeClr val="tx2"/>
                </a:solidFill>
              </a:rPr>
              <a:t>Příklady kvantitativních výstupů</a:t>
            </a:r>
            <a:br>
              <a:rPr lang="cs-CZ" sz="2800" b="1" dirty="0" smtClean="0">
                <a:solidFill>
                  <a:schemeClr val="tx2"/>
                </a:solidFill>
              </a:rPr>
            </a:br>
            <a:r>
              <a:rPr lang="cs-CZ" sz="2800" b="1" dirty="0" smtClean="0">
                <a:solidFill>
                  <a:schemeClr val="tx2"/>
                </a:solidFill>
              </a:rPr>
              <a:t> </a:t>
            </a:r>
            <a:r>
              <a:rPr lang="cs-CZ" sz="2000" b="1" dirty="0" smtClean="0">
                <a:solidFill>
                  <a:schemeClr val="tx2"/>
                </a:solidFill>
              </a:rPr>
              <a:t>Vývoj zaměstnanosti v klíčových profesích – silniční nákladní doprava</a:t>
            </a: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</p:nvPr>
        </p:nvGraphicFramePr>
        <p:xfrm>
          <a:off x="2589213" y="1460665"/>
          <a:ext cx="8324210" cy="44511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45423" y="576609"/>
            <a:ext cx="8911687" cy="1280890"/>
          </a:xfrm>
        </p:spPr>
        <p:txBody>
          <a:bodyPr>
            <a:normAutofit/>
          </a:bodyPr>
          <a:lstStyle/>
          <a:p>
            <a:r>
              <a:rPr lang="cs-CZ" sz="2800" b="1" dirty="0" smtClean="0">
                <a:solidFill>
                  <a:schemeClr val="tx2"/>
                </a:solidFill>
              </a:rPr>
              <a:t> </a:t>
            </a:r>
            <a:r>
              <a:rPr lang="cs-CZ" sz="3100" b="1" dirty="0" smtClean="0">
                <a:solidFill>
                  <a:schemeClr val="tx2"/>
                </a:solidFill>
              </a:rPr>
              <a:t>Příklady kvantitativních výstupů</a:t>
            </a:r>
            <a:br>
              <a:rPr lang="cs-CZ" sz="3100" b="1" dirty="0" smtClean="0">
                <a:solidFill>
                  <a:schemeClr val="tx2"/>
                </a:solidFill>
              </a:rPr>
            </a:br>
            <a:r>
              <a:rPr lang="cs-CZ" sz="2800" b="1" dirty="0" smtClean="0">
                <a:solidFill>
                  <a:schemeClr val="tx2"/>
                </a:solidFill>
              </a:rPr>
              <a:t> </a:t>
            </a:r>
            <a:r>
              <a:rPr lang="cs-CZ" sz="2200" b="1" dirty="0" smtClean="0">
                <a:solidFill>
                  <a:schemeClr val="tx2"/>
                </a:solidFill>
              </a:rPr>
              <a:t>Průměrný věk pracovníků – Textilní a oděvní průmysl</a:t>
            </a:r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</p:nvPr>
        </p:nvGraphicFramePr>
        <p:xfrm>
          <a:off x="2589212" y="2133600"/>
          <a:ext cx="8763597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97922" y="142505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cs-CZ" sz="3400" b="1" dirty="0" smtClean="0">
                <a:solidFill>
                  <a:schemeClr val="tx2"/>
                </a:solidFill>
              </a:rPr>
              <a:t>Příklady kvantitativních výstupů</a:t>
            </a:r>
            <a:br>
              <a:rPr lang="cs-CZ" sz="3400" b="1" dirty="0" smtClean="0">
                <a:solidFill>
                  <a:schemeClr val="tx2"/>
                </a:solidFill>
              </a:rPr>
            </a:br>
            <a:r>
              <a:rPr lang="cs-CZ" sz="2200" b="1" dirty="0" smtClean="0">
                <a:solidFill>
                  <a:schemeClr val="tx2"/>
                </a:solidFill>
              </a:rPr>
              <a:t>Změny ve věkové struktuře do r. 2033 - Textilní a oděvní průmysl </a:t>
            </a:r>
            <a:r>
              <a:rPr lang="cs-CZ" sz="3400" b="1" dirty="0" smtClean="0">
                <a:solidFill>
                  <a:schemeClr val="tx2"/>
                </a:solidFill>
              </a:rPr>
              <a:t/>
            </a:r>
            <a:br>
              <a:rPr lang="cs-CZ" sz="3400" b="1" dirty="0" smtClean="0">
                <a:solidFill>
                  <a:schemeClr val="tx2"/>
                </a:solidFill>
              </a:rPr>
            </a:br>
            <a:r>
              <a:rPr lang="cs-CZ" sz="1600" dirty="0" smtClean="0"/>
              <a:t>- věková skupina 55 – 64 let - nárůst počtu pracovníků více než 2 x proti r. 2013 (cca na 17 – 18 tis.) </a:t>
            </a:r>
            <a:br>
              <a:rPr lang="cs-CZ" sz="1600" dirty="0" smtClean="0"/>
            </a:br>
            <a:r>
              <a:rPr lang="cs-CZ" sz="1600" dirty="0" smtClean="0"/>
              <a:t>- věková skupina 65+  téměř 5x větší než v r. 2013 ( cca 3 tis. pracovníků) </a:t>
            </a:r>
            <a:br>
              <a:rPr lang="cs-CZ" sz="1600" dirty="0" smtClean="0"/>
            </a:br>
            <a:endParaRPr lang="cs-CZ" sz="1600" dirty="0" smtClean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</p:nvPr>
        </p:nvGraphicFramePr>
        <p:xfrm>
          <a:off x="2553588" y="1508168"/>
          <a:ext cx="8915400" cy="4892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88820" y="911096"/>
            <a:ext cx="7315199" cy="1273963"/>
          </a:xfrm>
        </p:spPr>
        <p:txBody>
          <a:bodyPr>
            <a:normAutofit/>
          </a:bodyPr>
          <a:lstStyle/>
          <a:p>
            <a:r>
              <a:rPr lang="cs-CZ" sz="3200" b="1" dirty="0" smtClean="0">
                <a:solidFill>
                  <a:schemeClr val="tx2"/>
                </a:solidFill>
              </a:rPr>
              <a:t/>
            </a:r>
            <a:br>
              <a:rPr lang="cs-CZ" sz="3200" b="1" dirty="0" smtClean="0">
                <a:solidFill>
                  <a:schemeClr val="tx2"/>
                </a:solidFill>
              </a:rPr>
            </a:br>
            <a:r>
              <a:rPr lang="cs-CZ" sz="3200" b="1" dirty="0" smtClean="0">
                <a:solidFill>
                  <a:schemeClr val="tx2"/>
                </a:solidFill>
              </a:rPr>
              <a:t>DĚKUJI ZA POZORNOST</a:t>
            </a:r>
            <a:endParaRPr lang="cs-CZ" sz="3200" b="1" dirty="0">
              <a:solidFill>
                <a:schemeClr val="tx2"/>
              </a:solidFill>
            </a:endParaRPr>
          </a:p>
        </p:txBody>
      </p:sp>
      <p:sp>
        <p:nvSpPr>
          <p:cNvPr id="4" name="Zástupný symbol pro obsah 2"/>
          <p:cNvSpPr txBox="1">
            <a:spLocks/>
          </p:cNvSpPr>
          <p:nvPr/>
        </p:nvSpPr>
        <p:spPr>
          <a:xfrm>
            <a:off x="2565070" y="1888177"/>
            <a:ext cx="6966857" cy="377833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lvl="0" indent="-342900">
              <a:spcBef>
                <a:spcPts val="1000"/>
              </a:spcBef>
              <a:buClr>
                <a:schemeClr val="accent1"/>
              </a:buClr>
              <a:defRPr/>
            </a:pPr>
            <a:endParaRPr lang="cs-CZ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lvl="0" indent="-342900">
              <a:spcBef>
                <a:spcPts val="1000"/>
              </a:spcBef>
              <a:buClr>
                <a:schemeClr val="accent1"/>
              </a:buClr>
              <a:defRPr/>
            </a:pPr>
            <a:r>
              <a:rPr lang="cs-CZ" sz="1900" dirty="0" smtClean="0">
                <a:solidFill>
                  <a:schemeClr val="accent1">
                    <a:lumMod val="75000"/>
                  </a:schemeClr>
                </a:solidFill>
              </a:rPr>
              <a:t>Ing.  Věra Havlíčková</a:t>
            </a:r>
          </a:p>
          <a:p>
            <a:pPr marL="342900" lvl="0" indent="-342900">
              <a:spcBef>
                <a:spcPts val="1000"/>
              </a:spcBef>
              <a:buClr>
                <a:schemeClr val="accent1"/>
              </a:buClr>
              <a:defRPr/>
            </a:pPr>
            <a:endParaRPr lang="cs-CZ" sz="19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cs-CZ" sz="1900" dirty="0" smtClean="0">
                <a:solidFill>
                  <a:schemeClr val="accent1">
                    <a:lumMod val="75000"/>
                  </a:schemeClr>
                </a:solidFill>
              </a:rPr>
              <a:t>Národní observatoř zaměstnanosti a vzdělávání </a:t>
            </a:r>
            <a:br>
              <a:rPr lang="cs-CZ" sz="19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cs-CZ" sz="1900" dirty="0" smtClean="0">
                <a:solidFill>
                  <a:schemeClr val="accent1">
                    <a:lumMod val="75000"/>
                  </a:schemeClr>
                </a:solidFill>
              </a:rPr>
              <a:t>Národní vzdělávací fond </a:t>
            </a:r>
            <a:br>
              <a:rPr lang="cs-CZ" sz="19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cs-CZ" sz="1900" dirty="0" smtClean="0">
                <a:solidFill>
                  <a:schemeClr val="accent1">
                    <a:lumMod val="75000"/>
                  </a:schemeClr>
                </a:solidFill>
              </a:rPr>
              <a:t>Opletalova 25 </a:t>
            </a:r>
            <a:br>
              <a:rPr lang="cs-CZ" sz="19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cs-CZ" sz="1900" dirty="0" smtClean="0">
                <a:solidFill>
                  <a:schemeClr val="accent1">
                    <a:lumMod val="75000"/>
                  </a:schemeClr>
                </a:solidFill>
              </a:rPr>
              <a:t>110 00 Praha 1 </a:t>
            </a:r>
          </a:p>
          <a:p>
            <a:r>
              <a:rPr lang="cs-CZ" sz="19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cs-CZ" sz="19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cs-CZ" sz="1900" dirty="0" smtClean="0">
                <a:solidFill>
                  <a:schemeClr val="accent1">
                    <a:lumMod val="75000"/>
                  </a:schemeClr>
                </a:solidFill>
              </a:rPr>
              <a:t>Tel.: +420 </a:t>
            </a:r>
            <a:r>
              <a:rPr lang="fr-FR" sz="1900" dirty="0" smtClean="0">
                <a:solidFill>
                  <a:schemeClr val="accent1">
                    <a:lumMod val="75000"/>
                  </a:schemeClr>
                </a:solidFill>
              </a:rPr>
              <a:t>224 500 54</a:t>
            </a:r>
            <a:r>
              <a:rPr lang="cs-CZ" sz="1900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endParaRPr lang="fr-FR" sz="19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cs-CZ" sz="1900" dirty="0" smtClean="0">
                <a:solidFill>
                  <a:schemeClr val="accent1">
                    <a:lumMod val="75000"/>
                  </a:schemeClr>
                </a:solidFill>
              </a:rPr>
              <a:t>E-mail</a:t>
            </a:r>
            <a:r>
              <a:rPr lang="cs-CZ" sz="1900" dirty="0" smtClean="0"/>
              <a:t>: </a:t>
            </a:r>
            <a:r>
              <a:rPr lang="cs-CZ" sz="1900" dirty="0" smtClean="0">
                <a:hlinkClick r:id="rId2"/>
              </a:rPr>
              <a:t>havlickova@</a:t>
            </a:r>
            <a:r>
              <a:rPr lang="cs-CZ" sz="1900" dirty="0" err="1" smtClean="0">
                <a:hlinkClick r:id="rId2"/>
              </a:rPr>
              <a:t>nvf.cz</a:t>
            </a:r>
            <a:endParaRPr lang="cs-CZ" sz="1900" dirty="0" smtClean="0"/>
          </a:p>
          <a:p>
            <a:endParaRPr lang="cs-CZ" sz="1900" dirty="0" smtClean="0"/>
          </a:p>
          <a:p>
            <a:r>
              <a:rPr lang="cs-CZ" sz="1900" dirty="0" smtClean="0"/>
              <a:t/>
            </a:r>
            <a:br>
              <a:rPr lang="cs-CZ" sz="1900" dirty="0" smtClean="0"/>
            </a:br>
            <a:r>
              <a:rPr lang="cs-CZ" sz="1900" dirty="0" smtClean="0">
                <a:hlinkClick r:id="rId3" action="ppaction://hlinkfile"/>
              </a:rPr>
              <a:t>http://www.</a:t>
            </a:r>
            <a:r>
              <a:rPr lang="cs-CZ" sz="1900" dirty="0" err="1" smtClean="0">
                <a:hlinkClick r:id="rId3" action="ppaction://hlinkfile"/>
              </a:rPr>
              <a:t>nvf.cz</a:t>
            </a:r>
            <a:r>
              <a:rPr lang="cs-CZ" sz="1900" dirty="0" smtClean="0">
                <a:hlinkClick r:id="rId3" action="ppaction://hlinkfile"/>
              </a:rPr>
              <a:t>/</a:t>
            </a:r>
            <a:r>
              <a:rPr lang="cs-CZ" sz="1900" dirty="0" err="1" smtClean="0">
                <a:hlinkClick r:id="rId3" action="ppaction://hlinkfile"/>
              </a:rPr>
              <a:t>narodni</a:t>
            </a:r>
            <a:r>
              <a:rPr lang="cs-CZ" sz="1900" dirty="0" smtClean="0">
                <a:hlinkClick r:id="rId3" action="ppaction://hlinkfile"/>
              </a:rPr>
              <a:t>-</a:t>
            </a:r>
            <a:r>
              <a:rPr lang="cs-CZ" sz="1900" dirty="0" err="1" smtClean="0">
                <a:hlinkClick r:id="rId3" action="ppaction://hlinkfile"/>
              </a:rPr>
              <a:t>observator</a:t>
            </a:r>
            <a:r>
              <a:rPr lang="cs-CZ" sz="1900" dirty="0" smtClean="0"/>
              <a:t> </a:t>
            </a:r>
          </a:p>
          <a:p>
            <a:r>
              <a:rPr lang="cs-CZ" sz="1900" dirty="0" smtClean="0">
                <a:hlinkClick r:id="rId4" action="ppaction://hlinkfile"/>
              </a:rPr>
              <a:t>www.</a:t>
            </a:r>
            <a:r>
              <a:rPr lang="cs-CZ" sz="1900" dirty="0" err="1" smtClean="0">
                <a:hlinkClick r:id="rId4" action="ppaction://hlinkfile"/>
              </a:rPr>
              <a:t>budoucnostprofesi.cz</a:t>
            </a:r>
            <a:r>
              <a:rPr lang="cs-CZ" sz="1900" dirty="0" smtClean="0"/>
              <a:t> </a:t>
            </a:r>
          </a:p>
          <a:p>
            <a:pPr marL="342900" lvl="0" indent="-342900">
              <a:spcBef>
                <a:spcPts val="1000"/>
              </a:spcBef>
              <a:buClr>
                <a:schemeClr val="accent1"/>
              </a:buClr>
              <a:defRPr/>
            </a:pPr>
            <a:endParaRPr lang="cs-CZ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Obrázek 1" descr="NVF_CZ1.jpg"/>
          <p:cNvPicPr/>
          <p:nvPr/>
        </p:nvPicPr>
        <p:blipFill>
          <a:blip r:embed="rId5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73984" y="2541320"/>
            <a:ext cx="1341911" cy="81939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Obrázek 0" descr="nozv_male2.bmp"/>
          <p:cNvPicPr/>
          <p:nvPr/>
        </p:nvPicPr>
        <p:blipFill>
          <a:blip r:embed="rId6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72944" y="3671453"/>
            <a:ext cx="1064822" cy="79366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Obrázek 1"/>
          <p:cNvPicPr/>
          <p:nvPr/>
        </p:nvPicPr>
        <p:blipFill>
          <a:blip r:embed="rId7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2819838" y="5865593"/>
            <a:ext cx="5760720" cy="5886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51087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00053" y="624110"/>
            <a:ext cx="9604560" cy="824680"/>
          </a:xfrm>
        </p:spPr>
        <p:txBody>
          <a:bodyPr>
            <a:normAutofit/>
          </a:bodyPr>
          <a:lstStyle/>
          <a:p>
            <a:pPr algn="just"/>
            <a:r>
              <a:rPr lang="cs-CZ" b="1" dirty="0" smtClean="0">
                <a:solidFill>
                  <a:schemeClr val="tx2"/>
                </a:solidFill>
              </a:rPr>
              <a:t>Prognózy vývoje odvětví a zaměstnanosti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89212" y="1698171"/>
            <a:ext cx="8915400" cy="4213051"/>
          </a:xfrm>
        </p:spPr>
        <p:txBody>
          <a:bodyPr>
            <a:normAutofit/>
          </a:bodyPr>
          <a:lstStyle/>
          <a:p>
            <a:r>
              <a:rPr lang="cs-CZ" sz="2800" dirty="0" smtClean="0"/>
              <a:t>Účel prognóz</a:t>
            </a:r>
          </a:p>
          <a:p>
            <a:r>
              <a:rPr lang="cs-CZ" sz="2800" dirty="0" smtClean="0"/>
              <a:t>Sledovaná odvětví</a:t>
            </a:r>
          </a:p>
          <a:p>
            <a:r>
              <a:rPr lang="cs-CZ" sz="2800" dirty="0" smtClean="0"/>
              <a:t>Rozsah zadání, metodika, postup</a:t>
            </a:r>
          </a:p>
          <a:p>
            <a:r>
              <a:rPr lang="cs-CZ" sz="2800" dirty="0" smtClean="0"/>
              <a:t>Struktura výstupů </a:t>
            </a:r>
          </a:p>
          <a:p>
            <a:r>
              <a:rPr lang="cs-CZ" sz="2800" dirty="0" smtClean="0"/>
              <a:t>Výsledky, příklady z odvětví</a:t>
            </a:r>
            <a:endParaRPr lang="cs-CZ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cs-CZ" sz="3200" b="1" dirty="0" smtClean="0">
                <a:solidFill>
                  <a:schemeClr val="tx2"/>
                </a:solidFill>
              </a:rPr>
              <a:t>Účel zpracování prognóz vývoje odvětví a vývoje zaměstnanosti do r. 2033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029694"/>
          </a:xfrm>
        </p:spPr>
        <p:txBody>
          <a:bodyPr>
            <a:normAutofit/>
          </a:bodyPr>
          <a:lstStyle/>
          <a:p>
            <a:pPr algn="just"/>
            <a:r>
              <a:rPr lang="cs-CZ" sz="2000" dirty="0" smtClean="0"/>
              <a:t>Kvantifikovat budoucí vývoj s </a:t>
            </a:r>
            <a:r>
              <a:rPr lang="cs-CZ" sz="2000" dirty="0" smtClean="0"/>
              <a:t>cílem vytvořit podklady pro práci odvětvových platforem pro přípravu odvětví na změny ve věkové skladbě zaměstnanosti vlivem stárnutí pracovní síly a zvyšování věku nároku na starobní důchod</a:t>
            </a:r>
          </a:p>
          <a:p>
            <a:pPr algn="just"/>
            <a:r>
              <a:rPr lang="cs-CZ" sz="2000" dirty="0" smtClean="0"/>
              <a:t>Ukázat možné směry </a:t>
            </a:r>
            <a:r>
              <a:rPr lang="cs-CZ" sz="2000" dirty="0" smtClean="0"/>
              <a:t>vývoje, </a:t>
            </a:r>
            <a:r>
              <a:rPr lang="cs-CZ" sz="2000" dirty="0" smtClean="0"/>
              <a:t>rozměr trendů a problémů v zaměstnanosti ve vybraných odvětvích na konkrétních datech, identifikovat příčiny  a promítnout vše věrohodným způsobem  do budoucnosti podle definovaných </a:t>
            </a:r>
            <a:r>
              <a:rPr lang="cs-CZ" sz="2000" dirty="0" smtClean="0"/>
              <a:t>scénářů</a:t>
            </a:r>
            <a:endParaRPr lang="cs-CZ" sz="2000" dirty="0" smtClean="0"/>
          </a:p>
          <a:p>
            <a:pPr algn="just"/>
            <a:r>
              <a:rPr lang="cs-CZ" sz="2000" dirty="0" smtClean="0"/>
              <a:t>Záměrem </a:t>
            </a:r>
            <a:r>
              <a:rPr lang="cs-CZ" sz="2000" dirty="0" smtClean="0"/>
              <a:t>nebylo přinést návrhy řešení problémů nebo koncipovat </a:t>
            </a:r>
            <a:r>
              <a:rPr lang="cs-CZ" sz="2000" dirty="0" smtClean="0"/>
              <a:t>opatření, ale </a:t>
            </a:r>
            <a:r>
              <a:rPr lang="cs-CZ" sz="2000" dirty="0" smtClean="0"/>
              <a:t>poskytnout číselné podklady </a:t>
            </a:r>
            <a:r>
              <a:rPr lang="cs-CZ" sz="2000" dirty="0" smtClean="0"/>
              <a:t>pro hledání vhodných řešení</a:t>
            </a:r>
            <a:endParaRPr lang="cs-CZ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cs-CZ" b="1" dirty="0" smtClean="0">
                <a:solidFill>
                  <a:schemeClr val="tx2"/>
                </a:solidFill>
              </a:rPr>
              <a:t>Sledovaná odvětví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221078" y="1694213"/>
            <a:ext cx="8915400" cy="4647210"/>
          </a:xfrm>
        </p:spPr>
        <p:txBody>
          <a:bodyPr>
            <a:normAutofit lnSpcReduction="10000"/>
          </a:bodyPr>
          <a:lstStyle/>
          <a:p>
            <a:pPr lvl="0"/>
            <a:r>
              <a:rPr lang="cs-CZ" sz="2200" dirty="0" smtClean="0"/>
              <a:t>Zemědělství - CZ-NACE Sekce A, skupina 01</a:t>
            </a:r>
          </a:p>
          <a:p>
            <a:pPr lvl="0"/>
            <a:r>
              <a:rPr lang="cs-CZ" sz="2200" dirty="0" smtClean="0"/>
              <a:t>Těžební průmysl - CZ-NACE Sekce B (05-09)</a:t>
            </a:r>
          </a:p>
          <a:p>
            <a:pPr lvl="0"/>
            <a:r>
              <a:rPr lang="cs-CZ" sz="2200" dirty="0" smtClean="0"/>
              <a:t>Textilní a oděvní průmysl - CZ-NACE 13-14</a:t>
            </a:r>
          </a:p>
          <a:p>
            <a:pPr lvl="0"/>
            <a:r>
              <a:rPr lang="cs-CZ" sz="2200" dirty="0" smtClean="0"/>
              <a:t>Polygrafický průmysl - CZ-NACE 18</a:t>
            </a:r>
          </a:p>
          <a:p>
            <a:pPr lvl="0"/>
            <a:r>
              <a:rPr lang="cs-CZ" sz="2200" dirty="0" smtClean="0"/>
              <a:t>Stavebnictví - CZ-NACE Sekce F (41-43)</a:t>
            </a:r>
          </a:p>
          <a:p>
            <a:pPr lvl="0"/>
            <a:r>
              <a:rPr lang="cs-CZ" sz="2200" dirty="0" smtClean="0"/>
              <a:t>Doprava (Silniční nákladní doprava) - CZ-NACE 49.4</a:t>
            </a:r>
          </a:p>
          <a:p>
            <a:pPr lvl="0"/>
            <a:r>
              <a:rPr lang="cs-CZ" sz="2200" dirty="0" smtClean="0"/>
              <a:t>Vzdělávání - CZ-NACE 85.1-85.4</a:t>
            </a:r>
          </a:p>
          <a:p>
            <a:pPr lvl="0"/>
            <a:r>
              <a:rPr lang="cs-CZ" sz="2200" dirty="0" smtClean="0"/>
              <a:t>Kultura (Činnosti knihoven a archivů) CZ-NACE 91.0</a:t>
            </a:r>
            <a:r>
              <a:rPr lang="cs-CZ" sz="3400" dirty="0" smtClean="0"/>
              <a:t>1</a:t>
            </a:r>
          </a:p>
          <a:p>
            <a:pPr>
              <a:buNone/>
            </a:pPr>
            <a:r>
              <a:rPr lang="cs-CZ" sz="3400" dirty="0" smtClean="0"/>
              <a:t> </a:t>
            </a:r>
          </a:p>
          <a:p>
            <a:pPr>
              <a:buNone/>
            </a:pPr>
            <a:r>
              <a:rPr lang="cs-CZ" dirty="0" smtClean="0"/>
              <a:t> 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45424" y="588484"/>
            <a:ext cx="8911687" cy="599048"/>
          </a:xfrm>
        </p:spPr>
        <p:txBody>
          <a:bodyPr>
            <a:normAutofit/>
          </a:bodyPr>
          <a:lstStyle/>
          <a:p>
            <a:r>
              <a:rPr lang="cs-CZ" sz="3200" b="1" dirty="0" smtClean="0">
                <a:solidFill>
                  <a:schemeClr val="tx2"/>
                </a:solidFill>
              </a:rPr>
              <a:t>Rozsah zadání, metodika, postup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89212" y="1270660"/>
            <a:ext cx="8915400" cy="4640562"/>
          </a:xfrm>
        </p:spPr>
        <p:txBody>
          <a:bodyPr>
            <a:normAutofit/>
          </a:bodyPr>
          <a:lstStyle/>
          <a:p>
            <a:r>
              <a:rPr lang="cs-CZ" sz="2000" dirty="0" smtClean="0"/>
              <a:t>Prognózy 2013 – 2033 - </a:t>
            </a:r>
            <a:r>
              <a:rPr lang="cs-CZ" sz="2000" dirty="0" err="1" smtClean="0"/>
              <a:t>ekon</a:t>
            </a:r>
            <a:r>
              <a:rPr lang="cs-CZ" sz="2000" dirty="0" smtClean="0"/>
              <a:t>. výkon odvětví + celková zaměstnanost 							– 3 varianty(scénáře)</a:t>
            </a:r>
          </a:p>
          <a:p>
            <a:pPr>
              <a:buNone/>
            </a:pPr>
            <a:r>
              <a:rPr lang="cs-CZ" sz="2000" dirty="0" smtClean="0"/>
              <a:t>							    -  zaměstnanost v klíčových profesích</a:t>
            </a:r>
          </a:p>
          <a:p>
            <a:pPr>
              <a:buNone/>
            </a:pPr>
            <a:r>
              <a:rPr lang="cs-CZ" sz="2000" dirty="0" smtClean="0"/>
              <a:t>							    -  strukturální změny v zaměstnanosti – věkové 								skupiny, kvalifikace, regionální alokace</a:t>
            </a:r>
          </a:p>
          <a:p>
            <a:r>
              <a:rPr lang="cs-CZ" sz="2000" dirty="0" smtClean="0"/>
              <a:t>Východiskem projekce </a:t>
            </a:r>
            <a:r>
              <a:rPr lang="cs-CZ" sz="2000" dirty="0" err="1" smtClean="0"/>
              <a:t>Cedefopu</a:t>
            </a:r>
            <a:r>
              <a:rPr lang="cs-CZ" sz="2000" dirty="0" smtClean="0"/>
              <a:t> do r. 2025,  specifické faktory, tvorba scénářů – základní, optimistický, pesimistický</a:t>
            </a:r>
          </a:p>
          <a:p>
            <a:r>
              <a:rPr lang="cs-CZ" sz="2000" dirty="0" smtClean="0"/>
              <a:t>Návaznost na minulé trendy, sekundární analýza informací o budoucích trendech a faktorech změn v odvětvích</a:t>
            </a:r>
          </a:p>
          <a:p>
            <a:r>
              <a:rPr lang="cs-CZ" sz="2000" dirty="0" smtClean="0"/>
              <a:t>Spolupráce s odvětvovými platformami, výběr klíčových profesí, expertní dotazník </a:t>
            </a:r>
            <a:endParaRPr lang="cs-CZ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21923" y="315352"/>
            <a:ext cx="9663937" cy="1280890"/>
          </a:xfrm>
        </p:spPr>
        <p:txBody>
          <a:bodyPr>
            <a:noAutofit/>
          </a:bodyPr>
          <a:lstStyle/>
          <a:p>
            <a:r>
              <a:rPr lang="cs-CZ" sz="2800" b="1" dirty="0" smtClean="0">
                <a:solidFill>
                  <a:schemeClr val="tx2"/>
                </a:solidFill>
              </a:rPr>
              <a:t>Postup tvorby základní, pesimistické a optimistické varianty projekce zaměstnanosti v odvětvích </a:t>
            </a:r>
          </a:p>
        </p:txBody>
      </p:sp>
      <p:pic>
        <p:nvPicPr>
          <p:cNvPr id="8" name="Zástupný symbol pro obsah 7"/>
          <p:cNvPicPr>
            <a:picLocks noGrp="1"/>
          </p:cNvPicPr>
          <p:nvPr>
            <p:ph idx="1"/>
          </p:nvPr>
        </p:nvPicPr>
        <p:blipFill>
          <a:blip r:embed="rId2"/>
          <a:srcRect l="54738" t="26216" r="18658" b="28839"/>
          <a:stretch>
            <a:fillRect/>
          </a:stretch>
        </p:blipFill>
        <p:spPr bwMode="auto">
          <a:xfrm>
            <a:off x="1900051" y="1460665"/>
            <a:ext cx="9203377" cy="5397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53428"/>
          </a:xfrm>
        </p:spPr>
        <p:txBody>
          <a:bodyPr>
            <a:normAutofit/>
          </a:bodyPr>
          <a:lstStyle/>
          <a:p>
            <a:r>
              <a:rPr lang="cs-CZ" sz="3200" b="1" dirty="0" smtClean="0">
                <a:solidFill>
                  <a:schemeClr val="tx2"/>
                </a:solidFill>
              </a:rPr>
              <a:t>Struktura výstupů</a:t>
            </a:r>
            <a:endParaRPr lang="cs-CZ" sz="3200" b="1" dirty="0">
              <a:solidFill>
                <a:schemeClr val="tx2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89212" y="1531917"/>
            <a:ext cx="8915400" cy="4379305"/>
          </a:xfrm>
        </p:spPr>
        <p:txBody>
          <a:bodyPr>
            <a:normAutofit/>
          </a:bodyPr>
          <a:lstStyle/>
          <a:p>
            <a:pPr algn="just"/>
            <a:r>
              <a:rPr lang="cs-CZ" sz="2400" dirty="0" smtClean="0"/>
              <a:t>Souhrnná studie </a:t>
            </a:r>
          </a:p>
          <a:p>
            <a:pPr algn="just">
              <a:buNone/>
            </a:pPr>
            <a:r>
              <a:rPr lang="cs-CZ" sz="2400" dirty="0" smtClean="0"/>
              <a:t>		1.  popis metodiky</a:t>
            </a:r>
          </a:p>
          <a:p>
            <a:pPr algn="just">
              <a:buNone/>
            </a:pPr>
            <a:r>
              <a:rPr lang="cs-CZ" sz="2400" dirty="0" smtClean="0"/>
              <a:t>	  2.  osm kapitol  - každá věnovaná prognóze jednoho    	   		odvětví</a:t>
            </a:r>
          </a:p>
          <a:p>
            <a:pPr algn="just">
              <a:buNone/>
            </a:pPr>
            <a:r>
              <a:rPr lang="cs-CZ" sz="2400" dirty="0" smtClean="0"/>
              <a:t>		3.  přílohy ke každé odvětvové kapitole – analýza       		     dosavadních trendů + souhrn sekundárních analýz s 		     přehledem nejvýznamnějších faktorů působících na  		     vývoj v </a:t>
            </a:r>
            <a:r>
              <a:rPr lang="cs-CZ" sz="2400" dirty="0" smtClean="0"/>
              <a:t>odvětví, </a:t>
            </a:r>
            <a:r>
              <a:rPr lang="cs-CZ" sz="2400" dirty="0" smtClean="0"/>
              <a:t>struktura expertního dotazníku</a:t>
            </a:r>
          </a:p>
          <a:p>
            <a:pPr algn="just"/>
            <a:r>
              <a:rPr lang="cs-CZ" sz="2400" dirty="0" smtClean="0"/>
              <a:t>Datové (číselné) podklady – data projektovaných hodnot s grafy</a:t>
            </a:r>
            <a:endParaRPr lang="cs-CZ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22799"/>
          </a:xfrm>
        </p:spPr>
        <p:txBody>
          <a:bodyPr>
            <a:normAutofit/>
          </a:bodyPr>
          <a:lstStyle/>
          <a:p>
            <a:r>
              <a:rPr lang="cs-CZ" sz="3200" b="1" dirty="0" smtClean="0">
                <a:solidFill>
                  <a:schemeClr val="tx2"/>
                </a:solidFill>
              </a:rPr>
              <a:t>Výsledky</a:t>
            </a:r>
            <a:endParaRPr lang="cs-CZ" sz="3200" b="1" dirty="0">
              <a:solidFill>
                <a:schemeClr val="tx2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29835" y="1591294"/>
            <a:ext cx="8915400" cy="4616812"/>
          </a:xfrm>
        </p:spPr>
        <p:txBody>
          <a:bodyPr/>
          <a:lstStyle/>
          <a:p>
            <a:pPr algn="just"/>
            <a:r>
              <a:rPr lang="cs-CZ" sz="2000" dirty="0" smtClean="0"/>
              <a:t>Možnosti a omezení prognóz – velmi </a:t>
            </a:r>
            <a:r>
              <a:rPr lang="cs-CZ" sz="2000" b="1" dirty="0" smtClean="0"/>
              <a:t>vzdálený horizont snižuje přesnost </a:t>
            </a:r>
            <a:r>
              <a:rPr lang="cs-CZ" sz="2000" dirty="0" smtClean="0"/>
              <a:t>číselného vyjádření, dovoluje pouze náčrt obrysů </a:t>
            </a:r>
            <a:r>
              <a:rPr lang="cs-CZ" sz="2000" dirty="0" smtClean="0"/>
              <a:t>budoucnosti</a:t>
            </a:r>
            <a:endParaRPr lang="cs-CZ" sz="2000" dirty="0" smtClean="0"/>
          </a:p>
          <a:p>
            <a:pPr algn="just"/>
            <a:r>
              <a:rPr lang="cs-CZ" sz="2000" dirty="0" smtClean="0"/>
              <a:t>Využití </a:t>
            </a:r>
            <a:r>
              <a:rPr lang="cs-CZ" sz="2000" b="1" dirty="0" smtClean="0"/>
              <a:t>kombinace</a:t>
            </a:r>
            <a:r>
              <a:rPr lang="cs-CZ" sz="2000" dirty="0" smtClean="0"/>
              <a:t> věrohodných podkladů, tvorba podložených výstupů a závěrů</a:t>
            </a:r>
          </a:p>
          <a:p>
            <a:pPr algn="just"/>
            <a:r>
              <a:rPr lang="cs-CZ" sz="2000" dirty="0" smtClean="0"/>
              <a:t>Proměny v některých odvětvích probíhají velmi rychle v důsledku pronikání moderních technologií a změn v poptávce, což </a:t>
            </a:r>
            <a:r>
              <a:rPr lang="cs-CZ" sz="2000" b="1" dirty="0" smtClean="0"/>
              <a:t>mění</a:t>
            </a:r>
            <a:r>
              <a:rPr lang="cs-CZ" sz="2000" dirty="0" smtClean="0"/>
              <a:t> jak celkovou zaměstnanost či zastoupení profesních skupin v odvětví, ale i </a:t>
            </a:r>
            <a:r>
              <a:rPr lang="cs-CZ" sz="2000" b="1" dirty="0" smtClean="0"/>
              <a:t>charakter práce uvnitř jednotlivých profesí </a:t>
            </a:r>
            <a:r>
              <a:rPr lang="cs-CZ" sz="2000" dirty="0" smtClean="0"/>
              <a:t>– může dojít k proměnám klasické profese, že náplň práce bude zcela jiná, změní se její název, původní profese zanikne – změní se i statistické klasifikace dat, s pomocí nichž jsou vývojové změny </a:t>
            </a:r>
            <a:r>
              <a:rPr lang="cs-CZ" sz="2000" dirty="0" smtClean="0"/>
              <a:t>měřeny</a:t>
            </a:r>
          </a:p>
          <a:p>
            <a:pPr algn="just"/>
            <a:r>
              <a:rPr lang="cs-CZ" sz="2000" dirty="0" smtClean="0"/>
              <a:t>Pravidelná aktualizace </a:t>
            </a:r>
            <a:r>
              <a:rPr lang="cs-CZ" sz="2000" dirty="0" smtClean="0"/>
              <a:t>výstupů </a:t>
            </a:r>
            <a:endParaRPr lang="cs-CZ" sz="2000" dirty="0" smtClean="0"/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094162" y="647860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cs-CZ" sz="3200" b="1" dirty="0" smtClean="0">
                <a:solidFill>
                  <a:schemeClr val="tx2"/>
                </a:solidFill>
              </a:rPr>
              <a:t>Příklady kvantitativních výstupů</a:t>
            </a:r>
            <a:br>
              <a:rPr lang="cs-CZ" sz="3200" b="1" dirty="0" smtClean="0">
                <a:solidFill>
                  <a:schemeClr val="tx2"/>
                </a:solidFill>
              </a:rPr>
            </a:br>
            <a:r>
              <a:rPr lang="cs-CZ" sz="3200" b="1" dirty="0" smtClean="0">
                <a:solidFill>
                  <a:schemeClr val="tx2"/>
                </a:solidFill>
              </a:rPr>
              <a:t/>
            </a:r>
            <a:br>
              <a:rPr lang="cs-CZ" sz="3200" b="1" dirty="0" smtClean="0">
                <a:solidFill>
                  <a:schemeClr val="tx2"/>
                </a:solidFill>
              </a:rPr>
            </a:br>
            <a:r>
              <a:rPr lang="cs-CZ" sz="2400" b="1" dirty="0" smtClean="0">
                <a:solidFill>
                  <a:schemeClr val="tx2"/>
                </a:solidFill>
              </a:rPr>
              <a:t>Zjišťování budoucích faktorů vývoje – polygrafický průmysl</a:t>
            </a:r>
          </a:p>
        </p:txBody>
      </p:sp>
      <p:pic>
        <p:nvPicPr>
          <p:cNvPr id="4" name="Zástupný symbol pro obsah 3"/>
          <p:cNvPicPr>
            <a:picLocks noGrp="1"/>
          </p:cNvPicPr>
          <p:nvPr>
            <p:ph idx="1"/>
          </p:nvPr>
        </p:nvPicPr>
        <p:blipFill>
          <a:blip r:embed="rId2"/>
          <a:srcRect l="56124" t="25468" r="16908" b="36653"/>
          <a:stretch>
            <a:fillRect/>
          </a:stretch>
        </p:blipFill>
        <p:spPr bwMode="auto">
          <a:xfrm>
            <a:off x="2030680" y="2009270"/>
            <a:ext cx="8526483" cy="4848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tébla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5587</TotalTime>
  <Words>375</Words>
  <Application>Microsoft Office PowerPoint</Application>
  <PresentationFormat>Vlastní</PresentationFormat>
  <Paragraphs>64</Paragraphs>
  <Slides>16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Stébla</vt:lpstr>
      <vt:lpstr>   Prognóza vývoje zaměstnanosti  a odvětví do r. 2033   Závěrečná konference projektu „Společným postupem sociálních partnerů k přípravě odvětví na změny důchodového systému – Etapa I.“   Praha, Hotel Olšanka  17. června 2015</vt:lpstr>
      <vt:lpstr>Prognózy vývoje odvětví a zaměstnanosti</vt:lpstr>
      <vt:lpstr>Účel zpracování prognóz vývoje odvětví a vývoje zaměstnanosti do r. 2033</vt:lpstr>
      <vt:lpstr>Sledovaná odvětví</vt:lpstr>
      <vt:lpstr>Rozsah zadání, metodika, postup </vt:lpstr>
      <vt:lpstr>Postup tvorby základní, pesimistické a optimistické varianty projekce zaměstnanosti v odvětvích </vt:lpstr>
      <vt:lpstr>Struktura výstupů</vt:lpstr>
      <vt:lpstr>Výsledky</vt:lpstr>
      <vt:lpstr>Příklady kvantitativních výstupů  Zjišťování budoucích faktorů vývoje – polygrafický průmysl</vt:lpstr>
      <vt:lpstr>Příklady kvantitativních výstupů  Scénáře vývoje produkce – polygrafický průmysl</vt:lpstr>
      <vt:lpstr>Příklady kvantitativních výstupů  Scénáře vývoje zaměstnanosti  - polygrafický průmysl</vt:lpstr>
      <vt:lpstr>Příklady kvantitativních výstupů  Vývoj zaměstnanosti v klíčových profesích – silniční nákladní doprava  </vt:lpstr>
      <vt:lpstr>Příklady kvantitativních výstupů  Vývoj zaměstnanosti v klíčových profesích – silniční nákladní doprava</vt:lpstr>
      <vt:lpstr> Příklady kvantitativních výstupů  Průměrný věk pracovníků – Textilní a oděvní průmysl</vt:lpstr>
      <vt:lpstr>Příklady kvantitativních výstupů Změny ve věkové struktuře do r. 2033 - Textilní a oděvní průmysl  - věková skupina 55 – 64 let - nárůst počtu pracovníků více než 2 x proti r. 2013 (cca na 17 – 18 tis.)  - věková skupina 65+  téměř 5x větší než v r. 2013 ( cca 3 tis. pracovníků)  </vt:lpstr>
      <vt:lpstr> DĚKUJI ZA POZORNOST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Perspektivy uplatnění na trhu práce: vzdělávání v chemii a chemické technologii</dc:title>
  <dc:creator>Jiří Braňka</dc:creator>
  <cp:lastModifiedBy>havlickova</cp:lastModifiedBy>
  <cp:revision>504</cp:revision>
  <dcterms:created xsi:type="dcterms:W3CDTF">2014-03-05T14:45:51Z</dcterms:created>
  <dcterms:modified xsi:type="dcterms:W3CDTF">2015-06-16T15:07:45Z</dcterms:modified>
</cp:coreProperties>
</file>