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5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6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17.xml" ContentType="application/vnd.openxmlformats-officedocument.presentationml.notesSl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8"/>
  </p:notesMasterIdLst>
  <p:handoutMasterIdLst>
    <p:handoutMasterId r:id="rId49"/>
  </p:handoutMasterIdLst>
  <p:sldIdLst>
    <p:sldId id="377" r:id="rId2"/>
    <p:sldId id="379" r:id="rId3"/>
    <p:sldId id="380" r:id="rId4"/>
    <p:sldId id="362" r:id="rId5"/>
    <p:sldId id="364" r:id="rId6"/>
    <p:sldId id="365" r:id="rId7"/>
    <p:sldId id="366" r:id="rId8"/>
    <p:sldId id="367" r:id="rId9"/>
    <p:sldId id="368" r:id="rId10"/>
    <p:sldId id="369" r:id="rId11"/>
    <p:sldId id="378" r:id="rId12"/>
    <p:sldId id="381" r:id="rId13"/>
    <p:sldId id="382" r:id="rId14"/>
    <p:sldId id="383" r:id="rId15"/>
    <p:sldId id="384" r:id="rId16"/>
    <p:sldId id="385" r:id="rId17"/>
    <p:sldId id="370" r:id="rId18"/>
    <p:sldId id="387" r:id="rId19"/>
    <p:sldId id="386" r:id="rId20"/>
    <p:sldId id="375" r:id="rId21"/>
    <p:sldId id="374" r:id="rId22"/>
    <p:sldId id="373" r:id="rId23"/>
    <p:sldId id="376" r:id="rId24"/>
    <p:sldId id="359" r:id="rId25"/>
    <p:sldId id="390" r:id="rId26"/>
    <p:sldId id="352" r:id="rId27"/>
    <p:sldId id="353" r:id="rId28"/>
    <p:sldId id="354" r:id="rId29"/>
    <p:sldId id="356" r:id="rId30"/>
    <p:sldId id="274" r:id="rId31"/>
    <p:sldId id="276" r:id="rId32"/>
    <p:sldId id="277" r:id="rId33"/>
    <p:sldId id="350" r:id="rId34"/>
    <p:sldId id="351" r:id="rId35"/>
    <p:sldId id="280" r:id="rId36"/>
    <p:sldId id="284" r:id="rId37"/>
    <p:sldId id="297" r:id="rId38"/>
    <p:sldId id="304" r:id="rId39"/>
    <p:sldId id="305" r:id="rId40"/>
    <p:sldId id="308" r:id="rId41"/>
    <p:sldId id="310" r:id="rId42"/>
    <p:sldId id="311" r:id="rId43"/>
    <p:sldId id="317" r:id="rId44"/>
    <p:sldId id="318" r:id="rId45"/>
    <p:sldId id="323" r:id="rId46"/>
    <p:sldId id="388" r:id="rId47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8" autoAdjust="0"/>
  </p:normalViewPr>
  <p:slideViewPr>
    <p:cSldViewPr>
      <p:cViewPr varScale="1">
        <p:scale>
          <a:sx n="59" d="100"/>
          <a:sy n="59" d="100"/>
        </p:scale>
        <p:origin x="-116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7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cs-CZ" dirty="0" smtClean="0"/>
              <a:t>Zaměstnanost - </a:t>
            </a:r>
            <a:r>
              <a:rPr lang="cs-CZ" dirty="0"/>
              <a:t>vývoj</a:t>
            </a:r>
          </a:p>
        </c:rich>
      </c:tx>
      <c:layout/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PKÚ_zaměstnanci!$A$10</c:f>
              <c:strCache>
                <c:ptCount val="1"/>
                <c:pt idx="0">
                  <c:v>Zaměstnanci</c:v>
                </c:pt>
              </c:strCache>
            </c:strRef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cat>
            <c:numRef>
              <c:f>PKÚ_zaměstnanci!$B$9:$N$9</c:f>
              <c:numCache>
                <c:formatCode>General</c:formatCode>
                <c:ptCount val="1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</c:numCache>
            </c:numRef>
          </c:cat>
          <c:val>
            <c:numRef>
              <c:f>PKÚ_zaměstnanci!$B$10:$N$10</c:f>
              <c:numCache>
                <c:formatCode>General</c:formatCode>
                <c:ptCount val="13"/>
                <c:pt idx="0">
                  <c:v>343</c:v>
                </c:pt>
                <c:pt idx="1">
                  <c:v>337</c:v>
                </c:pt>
                <c:pt idx="2" formatCode="0">
                  <c:v>309</c:v>
                </c:pt>
                <c:pt idx="3" formatCode="0">
                  <c:v>268</c:v>
                </c:pt>
                <c:pt idx="4" formatCode="0">
                  <c:v>263</c:v>
                </c:pt>
                <c:pt idx="5" formatCode="0">
                  <c:v>265</c:v>
                </c:pt>
                <c:pt idx="6" formatCode="0">
                  <c:v>268</c:v>
                </c:pt>
                <c:pt idx="7" formatCode="0">
                  <c:v>271</c:v>
                </c:pt>
                <c:pt idx="8" formatCode="0">
                  <c:v>274</c:v>
                </c:pt>
                <c:pt idx="9" formatCode="0">
                  <c:v>263</c:v>
                </c:pt>
                <c:pt idx="10" formatCode="0">
                  <c:v>233</c:v>
                </c:pt>
                <c:pt idx="11" formatCode="0">
                  <c:v>233</c:v>
                </c:pt>
                <c:pt idx="12" formatCode="0">
                  <c:v>232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PKÚ_zaměstnanci!$A$11</c:f>
              <c:strCache>
                <c:ptCount val="1"/>
                <c:pt idx="0">
                  <c:v>z toho prac.důchodci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numRef>
              <c:f>PKÚ_zaměstnanci!$B$9:$N$9</c:f>
              <c:numCache>
                <c:formatCode>General</c:formatCode>
                <c:ptCount val="1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</c:numCache>
            </c:numRef>
          </c:cat>
          <c:val>
            <c:numRef>
              <c:f>PKÚ_zaměstnanci!$B$11:$N$11</c:f>
              <c:numCache>
                <c:formatCode>General</c:formatCode>
                <c:ptCount val="13"/>
                <c:pt idx="0">
                  <c:v>71</c:v>
                </c:pt>
                <c:pt idx="1">
                  <c:v>71</c:v>
                </c:pt>
                <c:pt idx="2" formatCode="0">
                  <c:v>63</c:v>
                </c:pt>
                <c:pt idx="3" formatCode="0">
                  <c:v>36</c:v>
                </c:pt>
                <c:pt idx="4" formatCode="0">
                  <c:v>41</c:v>
                </c:pt>
                <c:pt idx="5" formatCode="0">
                  <c:v>41</c:v>
                </c:pt>
                <c:pt idx="6" formatCode="0">
                  <c:v>41</c:v>
                </c:pt>
                <c:pt idx="7" formatCode="0">
                  <c:v>44</c:v>
                </c:pt>
                <c:pt idx="8" formatCode="0">
                  <c:v>53</c:v>
                </c:pt>
                <c:pt idx="9" formatCode="0">
                  <c:v>59</c:v>
                </c:pt>
                <c:pt idx="10" formatCode="0">
                  <c:v>52</c:v>
                </c:pt>
                <c:pt idx="11" formatCode="0">
                  <c:v>55</c:v>
                </c:pt>
                <c:pt idx="12" formatCode="0">
                  <c:v>65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5398016"/>
        <c:axId val="35399552"/>
      </c:lineChart>
      <c:catAx>
        <c:axId val="35398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5399552"/>
        <c:crosses val="autoZero"/>
        <c:auto val="1"/>
        <c:lblAlgn val="ctr"/>
        <c:lblOffset val="100"/>
        <c:tickMarkSkip val="1"/>
        <c:noMultiLvlLbl val="0"/>
      </c:catAx>
      <c:valAx>
        <c:axId val="353995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cs-CZ"/>
                  <a:t>Počet zaměstnanců</a:t>
                </a:r>
              </a:p>
            </c:rich>
          </c:tx>
          <c:layout>
            <c:manualLayout>
              <c:xMode val="edge"/>
              <c:yMode val="edge"/>
              <c:x val="3.1126202603282398E-2"/>
              <c:y val="0.36463837860348897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35398016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7147637795275599E-2"/>
          <c:y val="0.19418541541107986"/>
          <c:w val="0.96757458442693856"/>
          <c:h val="0.6603052545491389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Sheet1!$A$2:$A$34</c:f>
              <c:strCache>
                <c:ptCount val="33"/>
                <c:pt idx="0">
                  <c:v>SI</c:v>
                </c:pt>
                <c:pt idx="1">
                  <c:v>EL</c:v>
                </c:pt>
                <c:pt idx="2">
                  <c:v>HU</c:v>
                </c:pt>
                <c:pt idx="3">
                  <c:v>LT</c:v>
                </c:pt>
                <c:pt idx="4">
                  <c:v>IT</c:v>
                </c:pt>
                <c:pt idx="5">
                  <c:v>CZ</c:v>
                </c:pt>
                <c:pt idx="6">
                  <c:v>PL</c:v>
                </c:pt>
                <c:pt idx="7">
                  <c:v>PT</c:v>
                </c:pt>
                <c:pt idx="8">
                  <c:v>RO</c:v>
                </c:pt>
                <c:pt idx="9">
                  <c:v>AT</c:v>
                </c:pt>
                <c:pt idx="10">
                  <c:v>MT</c:v>
                </c:pt>
                <c:pt idx="11">
                  <c:v>LV</c:v>
                </c:pt>
                <c:pt idx="12">
                  <c:v>BE</c:v>
                </c:pt>
                <c:pt idx="13">
                  <c:v>DE</c:v>
                </c:pt>
                <c:pt idx="14">
                  <c:v>SK</c:v>
                </c:pt>
                <c:pt idx="15">
                  <c:v>LU</c:v>
                </c:pt>
                <c:pt idx="16">
                  <c:v>FR</c:v>
                </c:pt>
                <c:pt idx="17">
                  <c:v>EU27</c:v>
                </c:pt>
                <c:pt idx="18">
                  <c:v>BG</c:v>
                </c:pt>
                <c:pt idx="19">
                  <c:v>ALL</c:v>
                </c:pt>
                <c:pt idx="20">
                  <c:v>LI</c:v>
                </c:pt>
                <c:pt idx="21">
                  <c:v>CH</c:v>
                </c:pt>
                <c:pt idx="22">
                  <c:v>NL</c:v>
                </c:pt>
                <c:pt idx="23">
                  <c:v>EE</c:v>
                </c:pt>
                <c:pt idx="24">
                  <c:v>IE</c:v>
                </c:pt>
                <c:pt idx="25">
                  <c:v>ES</c:v>
                </c:pt>
                <c:pt idx="26">
                  <c:v>IS</c:v>
                </c:pt>
                <c:pt idx="27">
                  <c:v>CY</c:v>
                </c:pt>
                <c:pt idx="28">
                  <c:v>SE</c:v>
                </c:pt>
                <c:pt idx="29">
                  <c:v>FI</c:v>
                </c:pt>
                <c:pt idx="30">
                  <c:v>UK</c:v>
                </c:pt>
                <c:pt idx="31">
                  <c:v>NO</c:v>
                </c:pt>
                <c:pt idx="32">
                  <c:v>DK</c:v>
                </c:pt>
              </c:strCache>
            </c:strRef>
          </c:cat>
          <c:val>
            <c:numRef>
              <c:f>Sheet1!$B$2:$B$34</c:f>
              <c:numCache>
                <c:formatCode>_-* #,##0_-;\-* #,##0_-;_-* "-"??_-;_-@_-</c:formatCode>
                <c:ptCount val="33"/>
                <c:pt idx="0">
                  <c:v>70</c:v>
                </c:pt>
                <c:pt idx="1">
                  <c:v>56</c:v>
                </c:pt>
                <c:pt idx="2">
                  <c:v>56</c:v>
                </c:pt>
                <c:pt idx="3">
                  <c:v>55</c:v>
                </c:pt>
                <c:pt idx="4">
                  <c:v>54</c:v>
                </c:pt>
                <c:pt idx="5">
                  <c:v>54</c:v>
                </c:pt>
                <c:pt idx="6">
                  <c:v>51</c:v>
                </c:pt>
                <c:pt idx="7">
                  <c:v>50</c:v>
                </c:pt>
                <c:pt idx="8">
                  <c:v>49</c:v>
                </c:pt>
                <c:pt idx="9">
                  <c:v>48</c:v>
                </c:pt>
                <c:pt idx="10">
                  <c:v>47</c:v>
                </c:pt>
                <c:pt idx="11">
                  <c:v>47</c:v>
                </c:pt>
                <c:pt idx="12">
                  <c:v>46</c:v>
                </c:pt>
                <c:pt idx="13">
                  <c:v>45</c:v>
                </c:pt>
                <c:pt idx="14">
                  <c:v>45</c:v>
                </c:pt>
                <c:pt idx="15">
                  <c:v>44</c:v>
                </c:pt>
                <c:pt idx="16">
                  <c:v>43</c:v>
                </c:pt>
                <c:pt idx="17">
                  <c:v>42</c:v>
                </c:pt>
                <c:pt idx="18">
                  <c:v>42</c:v>
                </c:pt>
                <c:pt idx="19">
                  <c:v>42</c:v>
                </c:pt>
                <c:pt idx="20">
                  <c:v>40</c:v>
                </c:pt>
                <c:pt idx="21">
                  <c:v>38</c:v>
                </c:pt>
                <c:pt idx="22">
                  <c:v>34</c:v>
                </c:pt>
                <c:pt idx="23">
                  <c:v>33</c:v>
                </c:pt>
                <c:pt idx="24">
                  <c:v>33</c:v>
                </c:pt>
                <c:pt idx="25">
                  <c:v>33</c:v>
                </c:pt>
                <c:pt idx="26">
                  <c:v>30</c:v>
                </c:pt>
                <c:pt idx="27">
                  <c:v>27</c:v>
                </c:pt>
                <c:pt idx="28">
                  <c:v>27</c:v>
                </c:pt>
                <c:pt idx="29">
                  <c:v>26</c:v>
                </c:pt>
                <c:pt idx="30">
                  <c:v>25</c:v>
                </c:pt>
                <c:pt idx="31">
                  <c:v>22</c:v>
                </c:pt>
                <c:pt idx="32">
                  <c:v>11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rgbClr val="70A0FF"/>
            </a:solidFill>
          </c:spPr>
          <c:invertIfNegative val="0"/>
          <c:dPt>
            <c:idx val="15"/>
            <c:invertIfNegative val="0"/>
            <c:bubble3D val="0"/>
            <c:spPr>
              <a:solidFill>
                <a:srgbClr val="2970FF"/>
              </a:solidFill>
            </c:spPr>
          </c:dPt>
          <c:dPt>
            <c:idx val="18"/>
            <c:invertIfNegative val="0"/>
            <c:bubble3D val="0"/>
            <c:spPr>
              <a:solidFill>
                <a:srgbClr val="2970FF"/>
              </a:solidFill>
            </c:spPr>
          </c:dPt>
          <c:dLbls>
            <c:txPr>
              <a:bodyPr/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Sheet1!$A$2:$A$34</c:f>
              <c:strCache>
                <c:ptCount val="33"/>
                <c:pt idx="0">
                  <c:v>SI</c:v>
                </c:pt>
                <c:pt idx="1">
                  <c:v>EL</c:v>
                </c:pt>
                <c:pt idx="2">
                  <c:v>HU</c:v>
                </c:pt>
                <c:pt idx="3">
                  <c:v>LT</c:v>
                </c:pt>
                <c:pt idx="4">
                  <c:v>IT</c:v>
                </c:pt>
                <c:pt idx="5">
                  <c:v>CZ</c:v>
                </c:pt>
                <c:pt idx="6">
                  <c:v>PL</c:v>
                </c:pt>
                <c:pt idx="7">
                  <c:v>PT</c:v>
                </c:pt>
                <c:pt idx="8">
                  <c:v>RO</c:v>
                </c:pt>
                <c:pt idx="9">
                  <c:v>AT</c:v>
                </c:pt>
                <c:pt idx="10">
                  <c:v>MT</c:v>
                </c:pt>
                <c:pt idx="11">
                  <c:v>LV</c:v>
                </c:pt>
                <c:pt idx="12">
                  <c:v>BE</c:v>
                </c:pt>
                <c:pt idx="13">
                  <c:v>DE</c:v>
                </c:pt>
                <c:pt idx="14">
                  <c:v>SK</c:v>
                </c:pt>
                <c:pt idx="15">
                  <c:v>LU</c:v>
                </c:pt>
                <c:pt idx="16">
                  <c:v>FR</c:v>
                </c:pt>
                <c:pt idx="17">
                  <c:v>EU27</c:v>
                </c:pt>
                <c:pt idx="18">
                  <c:v>BG</c:v>
                </c:pt>
                <c:pt idx="19">
                  <c:v>ALL</c:v>
                </c:pt>
                <c:pt idx="20">
                  <c:v>LI</c:v>
                </c:pt>
                <c:pt idx="21">
                  <c:v>CH</c:v>
                </c:pt>
                <c:pt idx="22">
                  <c:v>NL</c:v>
                </c:pt>
                <c:pt idx="23">
                  <c:v>EE</c:v>
                </c:pt>
                <c:pt idx="24">
                  <c:v>IE</c:v>
                </c:pt>
                <c:pt idx="25">
                  <c:v>ES</c:v>
                </c:pt>
                <c:pt idx="26">
                  <c:v>IS</c:v>
                </c:pt>
                <c:pt idx="27">
                  <c:v>CY</c:v>
                </c:pt>
                <c:pt idx="28">
                  <c:v>SE</c:v>
                </c:pt>
                <c:pt idx="29">
                  <c:v>FI</c:v>
                </c:pt>
                <c:pt idx="30">
                  <c:v>UK</c:v>
                </c:pt>
                <c:pt idx="31">
                  <c:v>NO</c:v>
                </c:pt>
                <c:pt idx="32">
                  <c:v>DK</c:v>
                </c:pt>
              </c:strCache>
            </c:strRef>
          </c:cat>
          <c:val>
            <c:numRef>
              <c:f>Sheet1!$C$2:$C$34</c:f>
              <c:numCache>
                <c:formatCode>General</c:formatCode>
                <c:ptCount val="33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33141248"/>
        <c:axId val="133142784"/>
      </c:barChart>
      <c:catAx>
        <c:axId val="1331412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200"/>
            </a:pPr>
            <a:endParaRPr lang="cs-CZ"/>
          </a:p>
        </c:txPr>
        <c:crossAx val="133142784"/>
        <c:crosses val="autoZero"/>
        <c:auto val="1"/>
        <c:lblAlgn val="ctr"/>
        <c:lblOffset val="100"/>
        <c:noMultiLvlLbl val="0"/>
      </c:catAx>
      <c:valAx>
        <c:axId val="133142784"/>
        <c:scaling>
          <c:orientation val="minMax"/>
          <c:max val="100"/>
          <c:min val="0"/>
        </c:scaling>
        <c:delete val="1"/>
        <c:axPos val="l"/>
        <c:numFmt formatCode="_-* #,##0_-;\-* #,##0_-;_-* &quot;-&quot;??_-;_-@_-" sourceLinked="1"/>
        <c:majorTickMark val="out"/>
        <c:minorTickMark val="none"/>
        <c:tickLblPos val="none"/>
        <c:crossAx val="133141248"/>
        <c:crosses val="autoZero"/>
        <c:crossBetween val="between"/>
      </c:valAx>
    </c:plotArea>
    <c:legend>
      <c:legendPos val="t"/>
      <c:legendEntry>
        <c:idx val="1"/>
        <c:delete val="1"/>
      </c:legendEntry>
      <c:layout>
        <c:manualLayout>
          <c:xMode val="edge"/>
          <c:yMode val="edge"/>
          <c:x val="0"/>
          <c:y val="9.4333895887447228E-2"/>
          <c:w val="8.7943733595800488E-2"/>
          <c:h val="0.12883966234458602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600">
          <a:latin typeface="Arial" pitchFamily="34" charset="0"/>
          <a:cs typeface="Arial" pitchFamily="34" charset="0"/>
        </a:defRPr>
      </a:pPr>
      <a:endParaRPr lang="cs-CZ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50">
                <a:solidFill>
                  <a:srgbClr val="FFFFFF"/>
                </a:solidFill>
              </a:defRPr>
            </a:pPr>
            <a:r>
              <a:rPr lang="en-GB" sz="1450">
                <a:solidFill>
                  <a:srgbClr val="FFFFFF"/>
                </a:solidFill>
              </a:rPr>
              <a:t>Ipsos Ribbon Rules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val>
            <c:numRef>
              <c:f>'Chart Rules'!$A$1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 rtl="0">
            <a:defRPr/>
          </a:pPr>
          <a:endParaRPr lang="cs-CZ"/>
        </a:p>
      </c:txPr>
    </c:legend>
    <c:plotVisOnly val="1"/>
    <c:dispBlanksAs val="zero"/>
    <c:showDLblsOverMax val="0"/>
  </c:chart>
  <c:spPr>
    <a:solidFill>
      <a:srgbClr val="000000"/>
    </a:solidFill>
  </c:spPr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37557442691677"/>
          <c:y val="0.37447916666667852"/>
          <c:w val="0.71747292467281176"/>
          <c:h val="0.5968750000000000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Percent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Ano - programy a zásady mají být zavedeny</c:v>
                </c:pt>
                <c:pt idx="1">
                  <c:v>Ne - programy a zásady nemají být zavedeny</c:v>
                </c:pt>
              </c:strCache>
            </c:strRef>
          </c:cat>
          <c:val>
            <c:numRef>
              <c:f>Sheet1!$B$2:$B$3</c:f>
              <c:numCache>
                <c:formatCode>_-* #,##0_-;\-* #,##0_-;_-* "-"??_-;_-@_-</c:formatCode>
                <c:ptCount val="2"/>
                <c:pt idx="0">
                  <c:v>56</c:v>
                </c:pt>
                <c:pt idx="1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174016"/>
        <c:axId val="133175552"/>
      </c:barChart>
      <c:catAx>
        <c:axId val="133174016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 algn="r">
              <a:defRPr sz="1400" b="0"/>
            </a:pPr>
            <a:endParaRPr lang="cs-CZ"/>
          </a:p>
        </c:txPr>
        <c:crossAx val="133175552"/>
        <c:crosses val="autoZero"/>
        <c:auto val="1"/>
        <c:lblAlgn val="ctr"/>
        <c:lblOffset val="100"/>
        <c:noMultiLvlLbl val="0"/>
      </c:catAx>
      <c:valAx>
        <c:axId val="133175552"/>
        <c:scaling>
          <c:orientation val="minMax"/>
        </c:scaling>
        <c:delete val="1"/>
        <c:axPos val="t"/>
        <c:numFmt formatCode="_-* #,##0_-;\-* #,##0_-;_-* &quot;-&quot;??_-;_-@_-" sourceLinked="1"/>
        <c:majorTickMark val="out"/>
        <c:minorTickMark val="none"/>
        <c:tickLblPos val="none"/>
        <c:crossAx val="133174016"/>
        <c:crosses val="autoZero"/>
        <c:crossBetween val="between"/>
        <c:majorUnit val="0.2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600">
          <a:latin typeface="Arial" pitchFamily="34" charset="0"/>
          <a:cs typeface="Arial" pitchFamily="34" charset="0"/>
        </a:defRPr>
      </a:pPr>
      <a:endParaRPr lang="cs-CZ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50">
                <a:solidFill>
                  <a:srgbClr val="FFFFFF"/>
                </a:solidFill>
              </a:defRPr>
            </a:pPr>
            <a:r>
              <a:rPr lang="en-GB" sz="1450">
                <a:solidFill>
                  <a:srgbClr val="FFFFFF"/>
                </a:solidFill>
              </a:rPr>
              <a:t>Ipsos Ribbon Rules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val>
            <c:numRef>
              <c:f>'Chart Rules'!$A$1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 rtl="0">
            <a:defRPr/>
          </a:pPr>
          <a:endParaRPr lang="cs-CZ"/>
        </a:p>
      </c:txPr>
    </c:legend>
    <c:plotVisOnly val="1"/>
    <c:dispBlanksAs val="zero"/>
    <c:showDLblsOverMax val="0"/>
  </c:chart>
  <c:spPr>
    <a:solidFill>
      <a:srgbClr val="000000"/>
    </a:solidFill>
  </c:spPr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2832512226521546"/>
          <c:y val="0.203125"/>
          <c:w val="0.54949058090711678"/>
          <c:h val="0.7369791666666666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Percent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</c:dPt>
          <c:dLbls>
            <c:spPr>
              <a:noFill/>
            </c:spPr>
            <c:txPr>
              <a:bodyPr/>
              <a:lstStyle/>
              <a:p>
                <a:pPr>
                  <a:defRPr sz="2000" b="1">
                    <a:solidFill>
                      <a:schemeClr val="accent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Žádní pracovníci starší 60 let v současnosti a ani nejsou očekáváni v roce 2020</c:v>
                </c:pt>
                <c:pt idx="1">
                  <c:v>Nevím</c:v>
                </c:pt>
                <c:pt idx="2">
                  <c:v>Velmi nepravděpodobné</c:v>
                </c:pt>
                <c:pt idx="3">
                  <c:v>Poměrně nepravděpodobné</c:v>
                </c:pt>
                <c:pt idx="4">
                  <c:v>Poměrně pravděpodobné</c:v>
                </c:pt>
                <c:pt idx="5">
                  <c:v>Velmi pravděpodobné</c:v>
                </c:pt>
              </c:strCache>
            </c:strRef>
          </c:cat>
          <c:val>
            <c:numRef>
              <c:f>Sheet1!$B$2:$B$7</c:f>
              <c:numCache>
                <c:formatCode>_-* #,##0_-;\-* #,##0_-;_-* "-"??_-;_-@_-</c:formatCode>
                <c:ptCount val="6"/>
                <c:pt idx="0">
                  <c:v>1</c:v>
                </c:pt>
                <c:pt idx="1">
                  <c:v>3</c:v>
                </c:pt>
                <c:pt idx="2">
                  <c:v>31</c:v>
                </c:pt>
                <c:pt idx="3">
                  <c:v>26</c:v>
                </c:pt>
                <c:pt idx="4">
                  <c:v>24</c:v>
                </c:pt>
                <c:pt idx="5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"/>
        <c:axId val="35284480"/>
        <c:axId val="35286016"/>
      </c:barChart>
      <c:catAx>
        <c:axId val="35284480"/>
        <c:scaling>
          <c:orientation val="minMax"/>
        </c:scaling>
        <c:delete val="1"/>
        <c:axPos val="l"/>
        <c:majorTickMark val="out"/>
        <c:minorTickMark val="none"/>
        <c:tickLblPos val="none"/>
        <c:crossAx val="35286016"/>
        <c:crosses val="autoZero"/>
        <c:auto val="0"/>
        <c:lblAlgn val="ctr"/>
        <c:lblOffset val="100"/>
        <c:noMultiLvlLbl val="0"/>
      </c:catAx>
      <c:valAx>
        <c:axId val="35286016"/>
        <c:scaling>
          <c:orientation val="minMax"/>
        </c:scaling>
        <c:delete val="1"/>
        <c:axPos val="b"/>
        <c:numFmt formatCode="_-* #,##0_-;\-* #,##0_-;_-* &quot;-&quot;??_-;_-@_-" sourceLinked="1"/>
        <c:majorTickMark val="out"/>
        <c:minorTickMark val="none"/>
        <c:tickLblPos val="none"/>
        <c:crossAx val="35284480"/>
        <c:crosses val="autoZero"/>
        <c:crossBetween val="between"/>
        <c:majorUnit val="0.2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50">
                <a:solidFill>
                  <a:srgbClr val="FFFFFF"/>
                </a:solidFill>
              </a:defRPr>
            </a:pPr>
            <a:r>
              <a:rPr lang="en-GB" sz="1450">
                <a:solidFill>
                  <a:srgbClr val="FFFFFF"/>
                </a:solidFill>
              </a:rPr>
              <a:t>Ipsos Ribbon Rules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val>
            <c:numRef>
              <c:f>'Chart Rules'!$A$1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 rtl="0">
            <a:defRPr/>
          </a:pPr>
          <a:endParaRPr lang="cs-CZ"/>
        </a:p>
      </c:txPr>
    </c:legend>
    <c:plotVisOnly val="1"/>
    <c:dispBlanksAs val="zero"/>
    <c:showDLblsOverMax val="0"/>
  </c:chart>
  <c:spPr>
    <a:solidFill>
      <a:srgbClr val="000000"/>
    </a:solidFill>
  </c:spPr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5277777777777781E-2"/>
          <c:y val="0.27785474081365985"/>
          <c:w val="0.96944444444445665"/>
          <c:h val="0.6081783136483268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Velmi pravděpodobné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1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Sheet1!$A$2:$A$34</c:f>
              <c:strCache>
                <c:ptCount val="33"/>
                <c:pt idx="0">
                  <c:v>UK</c:v>
                </c:pt>
                <c:pt idx="1">
                  <c:v>CY</c:v>
                </c:pt>
                <c:pt idx="2">
                  <c:v>EL</c:v>
                </c:pt>
                <c:pt idx="3">
                  <c:v>IT</c:v>
                </c:pt>
                <c:pt idx="4">
                  <c:v>DE</c:v>
                </c:pt>
                <c:pt idx="5">
                  <c:v>DK</c:v>
                </c:pt>
                <c:pt idx="6">
                  <c:v>ALL</c:v>
                </c:pt>
                <c:pt idx="7">
                  <c:v>EU27</c:v>
                </c:pt>
                <c:pt idx="8">
                  <c:v>ES</c:v>
                </c:pt>
                <c:pt idx="9">
                  <c:v>BE</c:v>
                </c:pt>
                <c:pt idx="10">
                  <c:v>FR</c:v>
                </c:pt>
                <c:pt idx="11">
                  <c:v>PT</c:v>
                </c:pt>
                <c:pt idx="12">
                  <c:v>NO</c:v>
                </c:pt>
                <c:pt idx="13">
                  <c:v>IE</c:v>
                </c:pt>
                <c:pt idx="14">
                  <c:v>SE</c:v>
                </c:pt>
                <c:pt idx="15">
                  <c:v>AT</c:v>
                </c:pt>
                <c:pt idx="16">
                  <c:v>PL</c:v>
                </c:pt>
                <c:pt idx="17">
                  <c:v>CH</c:v>
                </c:pt>
                <c:pt idx="18">
                  <c:v>NL</c:v>
                </c:pt>
                <c:pt idx="19">
                  <c:v>CZ</c:v>
                </c:pt>
                <c:pt idx="20">
                  <c:v>LU</c:v>
                </c:pt>
                <c:pt idx="21">
                  <c:v>MT</c:v>
                </c:pt>
                <c:pt idx="22">
                  <c:v>FI</c:v>
                </c:pt>
                <c:pt idx="23">
                  <c:v>EE</c:v>
                </c:pt>
                <c:pt idx="24">
                  <c:v>HU</c:v>
                </c:pt>
                <c:pt idx="25">
                  <c:v>LI</c:v>
                </c:pt>
                <c:pt idx="26">
                  <c:v>IS</c:v>
                </c:pt>
                <c:pt idx="27">
                  <c:v>LV</c:v>
                </c:pt>
                <c:pt idx="28">
                  <c:v>LT</c:v>
                </c:pt>
                <c:pt idx="29">
                  <c:v>BG</c:v>
                </c:pt>
                <c:pt idx="30">
                  <c:v>SI</c:v>
                </c:pt>
                <c:pt idx="31">
                  <c:v>SK</c:v>
                </c:pt>
                <c:pt idx="32">
                  <c:v>RO</c:v>
                </c:pt>
              </c:strCache>
            </c:strRef>
          </c:cat>
          <c:val>
            <c:numRef>
              <c:f>Sheet1!$B$2:$B$34</c:f>
              <c:numCache>
                <c:formatCode>0</c:formatCode>
                <c:ptCount val="33"/>
                <c:pt idx="0">
                  <c:v>42</c:v>
                </c:pt>
                <c:pt idx="1">
                  <c:v>41</c:v>
                </c:pt>
                <c:pt idx="2">
                  <c:v>40</c:v>
                </c:pt>
                <c:pt idx="3">
                  <c:v>32</c:v>
                </c:pt>
                <c:pt idx="4">
                  <c:v>31</c:v>
                </c:pt>
                <c:pt idx="5">
                  <c:v>27</c:v>
                </c:pt>
                <c:pt idx="6">
                  <c:v>26</c:v>
                </c:pt>
                <c:pt idx="7">
                  <c:v>26</c:v>
                </c:pt>
                <c:pt idx="8">
                  <c:v>24</c:v>
                </c:pt>
                <c:pt idx="9">
                  <c:v>23</c:v>
                </c:pt>
                <c:pt idx="10">
                  <c:v>23</c:v>
                </c:pt>
                <c:pt idx="11">
                  <c:v>23</c:v>
                </c:pt>
                <c:pt idx="12">
                  <c:v>22</c:v>
                </c:pt>
                <c:pt idx="13">
                  <c:v>22</c:v>
                </c:pt>
                <c:pt idx="14">
                  <c:v>19</c:v>
                </c:pt>
                <c:pt idx="15">
                  <c:v>19</c:v>
                </c:pt>
                <c:pt idx="16">
                  <c:v>19</c:v>
                </c:pt>
                <c:pt idx="17">
                  <c:v>17</c:v>
                </c:pt>
                <c:pt idx="18">
                  <c:v>16</c:v>
                </c:pt>
                <c:pt idx="19">
                  <c:v>16</c:v>
                </c:pt>
                <c:pt idx="20">
                  <c:v>15</c:v>
                </c:pt>
                <c:pt idx="21">
                  <c:v>15</c:v>
                </c:pt>
                <c:pt idx="22">
                  <c:v>14</c:v>
                </c:pt>
                <c:pt idx="23">
                  <c:v>13</c:v>
                </c:pt>
                <c:pt idx="24">
                  <c:v>13</c:v>
                </c:pt>
                <c:pt idx="25">
                  <c:v>12</c:v>
                </c:pt>
                <c:pt idx="26">
                  <c:v>12</c:v>
                </c:pt>
                <c:pt idx="27">
                  <c:v>12</c:v>
                </c:pt>
                <c:pt idx="28">
                  <c:v>12</c:v>
                </c:pt>
                <c:pt idx="29">
                  <c:v>12</c:v>
                </c:pt>
                <c:pt idx="30">
                  <c:v>12</c:v>
                </c:pt>
                <c:pt idx="31">
                  <c:v>9</c:v>
                </c:pt>
                <c:pt idx="32">
                  <c:v>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Poměrně pravděpodobné</c:v>
                </c:pt>
              </c:strCache>
            </c:strRef>
          </c:tx>
          <c:spPr>
            <a:solidFill>
              <a:srgbClr val="DC2F82"/>
            </a:solidFill>
          </c:spPr>
          <c:invertIfNegative val="0"/>
          <c:dLbls>
            <c:txPr>
              <a:bodyPr/>
              <a:lstStyle/>
              <a:p>
                <a:pPr>
                  <a:defRPr sz="11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Sheet1!$A$2:$A$34</c:f>
              <c:strCache>
                <c:ptCount val="33"/>
                <c:pt idx="0">
                  <c:v>UK</c:v>
                </c:pt>
                <c:pt idx="1">
                  <c:v>CY</c:v>
                </c:pt>
                <c:pt idx="2">
                  <c:v>EL</c:v>
                </c:pt>
                <c:pt idx="3">
                  <c:v>IT</c:v>
                </c:pt>
                <c:pt idx="4">
                  <c:v>DE</c:v>
                </c:pt>
                <c:pt idx="5">
                  <c:v>DK</c:v>
                </c:pt>
                <c:pt idx="6">
                  <c:v>ALL</c:v>
                </c:pt>
                <c:pt idx="7">
                  <c:v>EU27</c:v>
                </c:pt>
                <c:pt idx="8">
                  <c:v>ES</c:v>
                </c:pt>
                <c:pt idx="9">
                  <c:v>BE</c:v>
                </c:pt>
                <c:pt idx="10">
                  <c:v>FR</c:v>
                </c:pt>
                <c:pt idx="11">
                  <c:v>PT</c:v>
                </c:pt>
                <c:pt idx="12">
                  <c:v>NO</c:v>
                </c:pt>
                <c:pt idx="13">
                  <c:v>IE</c:v>
                </c:pt>
                <c:pt idx="14">
                  <c:v>SE</c:v>
                </c:pt>
                <c:pt idx="15">
                  <c:v>AT</c:v>
                </c:pt>
                <c:pt idx="16">
                  <c:v>PL</c:v>
                </c:pt>
                <c:pt idx="17">
                  <c:v>CH</c:v>
                </c:pt>
                <c:pt idx="18">
                  <c:v>NL</c:v>
                </c:pt>
                <c:pt idx="19">
                  <c:v>CZ</c:v>
                </c:pt>
                <c:pt idx="20">
                  <c:v>LU</c:v>
                </c:pt>
                <c:pt idx="21">
                  <c:v>MT</c:v>
                </c:pt>
                <c:pt idx="22">
                  <c:v>FI</c:v>
                </c:pt>
                <c:pt idx="23">
                  <c:v>EE</c:v>
                </c:pt>
                <c:pt idx="24">
                  <c:v>HU</c:v>
                </c:pt>
                <c:pt idx="25">
                  <c:v>LI</c:v>
                </c:pt>
                <c:pt idx="26">
                  <c:v>IS</c:v>
                </c:pt>
                <c:pt idx="27">
                  <c:v>LV</c:v>
                </c:pt>
                <c:pt idx="28">
                  <c:v>LT</c:v>
                </c:pt>
                <c:pt idx="29">
                  <c:v>BG</c:v>
                </c:pt>
                <c:pt idx="30">
                  <c:v>SI</c:v>
                </c:pt>
                <c:pt idx="31">
                  <c:v>SK</c:v>
                </c:pt>
                <c:pt idx="32">
                  <c:v>RO</c:v>
                </c:pt>
              </c:strCache>
            </c:strRef>
          </c:cat>
          <c:val>
            <c:numRef>
              <c:f>Sheet1!$C$2:$C$34</c:f>
              <c:numCache>
                <c:formatCode>0</c:formatCode>
                <c:ptCount val="33"/>
                <c:pt idx="0">
                  <c:v>26</c:v>
                </c:pt>
                <c:pt idx="1">
                  <c:v>29</c:v>
                </c:pt>
                <c:pt idx="2">
                  <c:v>14</c:v>
                </c:pt>
                <c:pt idx="3">
                  <c:v>34</c:v>
                </c:pt>
                <c:pt idx="4">
                  <c:v>27</c:v>
                </c:pt>
                <c:pt idx="5">
                  <c:v>31</c:v>
                </c:pt>
                <c:pt idx="6">
                  <c:v>26</c:v>
                </c:pt>
                <c:pt idx="7">
                  <c:v>26</c:v>
                </c:pt>
                <c:pt idx="8">
                  <c:v>28</c:v>
                </c:pt>
                <c:pt idx="9">
                  <c:v>25</c:v>
                </c:pt>
                <c:pt idx="10">
                  <c:v>24</c:v>
                </c:pt>
                <c:pt idx="11">
                  <c:v>20</c:v>
                </c:pt>
                <c:pt idx="12">
                  <c:v>36</c:v>
                </c:pt>
                <c:pt idx="13">
                  <c:v>23</c:v>
                </c:pt>
                <c:pt idx="14">
                  <c:v>34</c:v>
                </c:pt>
                <c:pt idx="15">
                  <c:v>29</c:v>
                </c:pt>
                <c:pt idx="16">
                  <c:v>22</c:v>
                </c:pt>
                <c:pt idx="17">
                  <c:v>24</c:v>
                </c:pt>
                <c:pt idx="18">
                  <c:v>31</c:v>
                </c:pt>
                <c:pt idx="19">
                  <c:v>24</c:v>
                </c:pt>
                <c:pt idx="20">
                  <c:v>33</c:v>
                </c:pt>
                <c:pt idx="21">
                  <c:v>21</c:v>
                </c:pt>
                <c:pt idx="22">
                  <c:v>33</c:v>
                </c:pt>
                <c:pt idx="23">
                  <c:v>31</c:v>
                </c:pt>
                <c:pt idx="24">
                  <c:v>22</c:v>
                </c:pt>
                <c:pt idx="25">
                  <c:v>32</c:v>
                </c:pt>
                <c:pt idx="26">
                  <c:v>22</c:v>
                </c:pt>
                <c:pt idx="27">
                  <c:v>22</c:v>
                </c:pt>
                <c:pt idx="28">
                  <c:v>22</c:v>
                </c:pt>
                <c:pt idx="29">
                  <c:v>22</c:v>
                </c:pt>
                <c:pt idx="30">
                  <c:v>18</c:v>
                </c:pt>
                <c:pt idx="31">
                  <c:v>25</c:v>
                </c:pt>
                <c:pt idx="32">
                  <c:v>19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Poměrně nepravděpodobné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" sourceLinked="0"/>
            <c:txPr>
              <a:bodyPr/>
              <a:lstStyle/>
              <a:p>
                <a:pPr>
                  <a:defRPr sz="11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Sheet1!$A$2:$A$34</c:f>
              <c:strCache>
                <c:ptCount val="33"/>
                <c:pt idx="0">
                  <c:v>UK</c:v>
                </c:pt>
                <c:pt idx="1">
                  <c:v>CY</c:v>
                </c:pt>
                <c:pt idx="2">
                  <c:v>EL</c:v>
                </c:pt>
                <c:pt idx="3">
                  <c:v>IT</c:v>
                </c:pt>
                <c:pt idx="4">
                  <c:v>DE</c:v>
                </c:pt>
                <c:pt idx="5">
                  <c:v>DK</c:v>
                </c:pt>
                <c:pt idx="6">
                  <c:v>ALL</c:v>
                </c:pt>
                <c:pt idx="7">
                  <c:v>EU27</c:v>
                </c:pt>
                <c:pt idx="8">
                  <c:v>ES</c:v>
                </c:pt>
                <c:pt idx="9">
                  <c:v>BE</c:v>
                </c:pt>
                <c:pt idx="10">
                  <c:v>FR</c:v>
                </c:pt>
                <c:pt idx="11">
                  <c:v>PT</c:v>
                </c:pt>
                <c:pt idx="12">
                  <c:v>NO</c:v>
                </c:pt>
                <c:pt idx="13">
                  <c:v>IE</c:v>
                </c:pt>
                <c:pt idx="14">
                  <c:v>SE</c:v>
                </c:pt>
                <c:pt idx="15">
                  <c:v>AT</c:v>
                </c:pt>
                <c:pt idx="16">
                  <c:v>PL</c:v>
                </c:pt>
                <c:pt idx="17">
                  <c:v>CH</c:v>
                </c:pt>
                <c:pt idx="18">
                  <c:v>NL</c:v>
                </c:pt>
                <c:pt idx="19">
                  <c:v>CZ</c:v>
                </c:pt>
                <c:pt idx="20">
                  <c:v>LU</c:v>
                </c:pt>
                <c:pt idx="21">
                  <c:v>MT</c:v>
                </c:pt>
                <c:pt idx="22">
                  <c:v>FI</c:v>
                </c:pt>
                <c:pt idx="23">
                  <c:v>EE</c:v>
                </c:pt>
                <c:pt idx="24">
                  <c:v>HU</c:v>
                </c:pt>
                <c:pt idx="25">
                  <c:v>LI</c:v>
                </c:pt>
                <c:pt idx="26">
                  <c:v>IS</c:v>
                </c:pt>
                <c:pt idx="27">
                  <c:v>LV</c:v>
                </c:pt>
                <c:pt idx="28">
                  <c:v>LT</c:v>
                </c:pt>
                <c:pt idx="29">
                  <c:v>BG</c:v>
                </c:pt>
                <c:pt idx="30">
                  <c:v>SI</c:v>
                </c:pt>
                <c:pt idx="31">
                  <c:v>SK</c:v>
                </c:pt>
                <c:pt idx="32">
                  <c:v>RO</c:v>
                </c:pt>
              </c:strCache>
            </c:strRef>
          </c:cat>
          <c:val>
            <c:numRef>
              <c:f>Sheet1!$D$2:$D$34</c:f>
              <c:numCache>
                <c:formatCode>0</c:formatCode>
                <c:ptCount val="33"/>
                <c:pt idx="0">
                  <c:v>13</c:v>
                </c:pt>
                <c:pt idx="1">
                  <c:v>15</c:v>
                </c:pt>
                <c:pt idx="2">
                  <c:v>19</c:v>
                </c:pt>
                <c:pt idx="3">
                  <c:v>15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21</c:v>
                </c:pt>
                <c:pt idx="8">
                  <c:v>29</c:v>
                </c:pt>
                <c:pt idx="9">
                  <c:v>21</c:v>
                </c:pt>
                <c:pt idx="10">
                  <c:v>17</c:v>
                </c:pt>
                <c:pt idx="11">
                  <c:v>34</c:v>
                </c:pt>
                <c:pt idx="12">
                  <c:v>22</c:v>
                </c:pt>
                <c:pt idx="13">
                  <c:v>17</c:v>
                </c:pt>
                <c:pt idx="14">
                  <c:v>26</c:v>
                </c:pt>
                <c:pt idx="15">
                  <c:v>28</c:v>
                </c:pt>
                <c:pt idx="16">
                  <c:v>30</c:v>
                </c:pt>
                <c:pt idx="17">
                  <c:v>31</c:v>
                </c:pt>
                <c:pt idx="18">
                  <c:v>28</c:v>
                </c:pt>
                <c:pt idx="19">
                  <c:v>26</c:v>
                </c:pt>
                <c:pt idx="20">
                  <c:v>27</c:v>
                </c:pt>
                <c:pt idx="21">
                  <c:v>25</c:v>
                </c:pt>
                <c:pt idx="22">
                  <c:v>27</c:v>
                </c:pt>
                <c:pt idx="23">
                  <c:v>24</c:v>
                </c:pt>
                <c:pt idx="24">
                  <c:v>28</c:v>
                </c:pt>
                <c:pt idx="25">
                  <c:v>39</c:v>
                </c:pt>
                <c:pt idx="26">
                  <c:v>31</c:v>
                </c:pt>
                <c:pt idx="27">
                  <c:v>30</c:v>
                </c:pt>
                <c:pt idx="28">
                  <c:v>27</c:v>
                </c:pt>
                <c:pt idx="29">
                  <c:v>21</c:v>
                </c:pt>
                <c:pt idx="30">
                  <c:v>9</c:v>
                </c:pt>
                <c:pt idx="31">
                  <c:v>29</c:v>
                </c:pt>
                <c:pt idx="32">
                  <c:v>23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Velmi nepravděpodobné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11"/>
              <c:spPr>
                <a:noFill/>
              </c:spPr>
              <c:txPr>
                <a:bodyPr/>
                <a:lstStyle/>
                <a:p>
                  <a:pPr>
                    <a:defRPr sz="110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spPr>
                <a:noFill/>
              </c:spPr>
              <c:txPr>
                <a:bodyPr/>
                <a:lstStyle/>
                <a:p>
                  <a:pPr>
                    <a:defRPr sz="110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Sheet1!$A$2:$A$34</c:f>
              <c:strCache>
                <c:ptCount val="33"/>
                <c:pt idx="0">
                  <c:v>UK</c:v>
                </c:pt>
                <c:pt idx="1">
                  <c:v>CY</c:v>
                </c:pt>
                <c:pt idx="2">
                  <c:v>EL</c:v>
                </c:pt>
                <c:pt idx="3">
                  <c:v>IT</c:v>
                </c:pt>
                <c:pt idx="4">
                  <c:v>DE</c:v>
                </c:pt>
                <c:pt idx="5">
                  <c:v>DK</c:v>
                </c:pt>
                <c:pt idx="6">
                  <c:v>ALL</c:v>
                </c:pt>
                <c:pt idx="7">
                  <c:v>EU27</c:v>
                </c:pt>
                <c:pt idx="8">
                  <c:v>ES</c:v>
                </c:pt>
                <c:pt idx="9">
                  <c:v>BE</c:v>
                </c:pt>
                <c:pt idx="10">
                  <c:v>FR</c:v>
                </c:pt>
                <c:pt idx="11">
                  <c:v>PT</c:v>
                </c:pt>
                <c:pt idx="12">
                  <c:v>NO</c:v>
                </c:pt>
                <c:pt idx="13">
                  <c:v>IE</c:v>
                </c:pt>
                <c:pt idx="14">
                  <c:v>SE</c:v>
                </c:pt>
                <c:pt idx="15">
                  <c:v>AT</c:v>
                </c:pt>
                <c:pt idx="16">
                  <c:v>PL</c:v>
                </c:pt>
                <c:pt idx="17">
                  <c:v>CH</c:v>
                </c:pt>
                <c:pt idx="18">
                  <c:v>NL</c:v>
                </c:pt>
                <c:pt idx="19">
                  <c:v>CZ</c:v>
                </c:pt>
                <c:pt idx="20">
                  <c:v>LU</c:v>
                </c:pt>
                <c:pt idx="21">
                  <c:v>MT</c:v>
                </c:pt>
                <c:pt idx="22">
                  <c:v>FI</c:v>
                </c:pt>
                <c:pt idx="23">
                  <c:v>EE</c:v>
                </c:pt>
                <c:pt idx="24">
                  <c:v>HU</c:v>
                </c:pt>
                <c:pt idx="25">
                  <c:v>LI</c:v>
                </c:pt>
                <c:pt idx="26">
                  <c:v>IS</c:v>
                </c:pt>
                <c:pt idx="27">
                  <c:v>LV</c:v>
                </c:pt>
                <c:pt idx="28">
                  <c:v>LT</c:v>
                </c:pt>
                <c:pt idx="29">
                  <c:v>BG</c:v>
                </c:pt>
                <c:pt idx="30">
                  <c:v>SI</c:v>
                </c:pt>
                <c:pt idx="31">
                  <c:v>SK</c:v>
                </c:pt>
                <c:pt idx="32">
                  <c:v>RO</c:v>
                </c:pt>
              </c:strCache>
            </c:strRef>
          </c:cat>
          <c:val>
            <c:numRef>
              <c:f>Sheet1!$E$2:$E$34</c:f>
              <c:numCache>
                <c:formatCode>0</c:formatCode>
                <c:ptCount val="33"/>
                <c:pt idx="0">
                  <c:v>16</c:v>
                </c:pt>
                <c:pt idx="1">
                  <c:v>13</c:v>
                </c:pt>
                <c:pt idx="2">
                  <c:v>23</c:v>
                </c:pt>
                <c:pt idx="3">
                  <c:v>15</c:v>
                </c:pt>
                <c:pt idx="4">
                  <c:v>18</c:v>
                </c:pt>
                <c:pt idx="5">
                  <c:v>16</c:v>
                </c:pt>
                <c:pt idx="6">
                  <c:v>21</c:v>
                </c:pt>
                <c:pt idx="7">
                  <c:v>21</c:v>
                </c:pt>
                <c:pt idx="8">
                  <c:v>16</c:v>
                </c:pt>
                <c:pt idx="9">
                  <c:v>24</c:v>
                </c:pt>
                <c:pt idx="10">
                  <c:v>31</c:v>
                </c:pt>
                <c:pt idx="11">
                  <c:v>20</c:v>
                </c:pt>
                <c:pt idx="12">
                  <c:v>16</c:v>
                </c:pt>
                <c:pt idx="13">
                  <c:v>38</c:v>
                </c:pt>
                <c:pt idx="14">
                  <c:v>15</c:v>
                </c:pt>
                <c:pt idx="15">
                  <c:v>20</c:v>
                </c:pt>
                <c:pt idx="16">
                  <c:v>25</c:v>
                </c:pt>
                <c:pt idx="17">
                  <c:v>24</c:v>
                </c:pt>
                <c:pt idx="18">
                  <c:v>19</c:v>
                </c:pt>
                <c:pt idx="19">
                  <c:v>31</c:v>
                </c:pt>
                <c:pt idx="20">
                  <c:v>19</c:v>
                </c:pt>
                <c:pt idx="21">
                  <c:v>30</c:v>
                </c:pt>
                <c:pt idx="22">
                  <c:v>21</c:v>
                </c:pt>
                <c:pt idx="23">
                  <c:v>24</c:v>
                </c:pt>
                <c:pt idx="24">
                  <c:v>36</c:v>
                </c:pt>
                <c:pt idx="25">
                  <c:v>13</c:v>
                </c:pt>
                <c:pt idx="26">
                  <c:v>28</c:v>
                </c:pt>
                <c:pt idx="27">
                  <c:v>32</c:v>
                </c:pt>
                <c:pt idx="28">
                  <c:v>35</c:v>
                </c:pt>
                <c:pt idx="29">
                  <c:v>24</c:v>
                </c:pt>
                <c:pt idx="30">
                  <c:v>49</c:v>
                </c:pt>
                <c:pt idx="31">
                  <c:v>26</c:v>
                </c:pt>
                <c:pt idx="3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44959232"/>
        <c:axId val="44960768"/>
      </c:barChart>
      <c:catAx>
        <c:axId val="4495923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44960768"/>
        <c:crosses val="autoZero"/>
        <c:auto val="1"/>
        <c:lblAlgn val="ctr"/>
        <c:lblOffset val="100"/>
        <c:noMultiLvlLbl val="0"/>
      </c:catAx>
      <c:valAx>
        <c:axId val="44960768"/>
        <c:scaling>
          <c:orientation val="minMax"/>
          <c:max val="100"/>
          <c:min val="0"/>
        </c:scaling>
        <c:delete val="1"/>
        <c:axPos val="l"/>
        <c:numFmt formatCode="0" sourceLinked="1"/>
        <c:majorTickMark val="out"/>
        <c:minorTickMark val="none"/>
        <c:tickLblPos val="none"/>
        <c:crossAx val="4495923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2.2595581802274719E-2"/>
          <c:y val="0.14819687586220104"/>
          <c:w val="0.93551804933423521"/>
          <c:h val="0.10999662593633519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cs-CZ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50">
                <a:solidFill>
                  <a:srgbClr val="FFFFFF"/>
                </a:solidFill>
              </a:defRPr>
            </a:pPr>
            <a:r>
              <a:rPr lang="en-GB" sz="1450">
                <a:solidFill>
                  <a:srgbClr val="FFFFFF"/>
                </a:solidFill>
              </a:rPr>
              <a:t>Ipsos Ribbon Rules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val>
            <c:numRef>
              <c:f>'Chart Rules'!$A$1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 rtl="0">
            <a:defRPr/>
          </a:pPr>
          <a:endParaRPr lang="cs-CZ"/>
        </a:p>
      </c:txPr>
    </c:legend>
    <c:plotVisOnly val="1"/>
    <c:dispBlanksAs val="zero"/>
    <c:showDLblsOverMax val="0"/>
  </c:chart>
  <c:spPr>
    <a:solidFill>
      <a:srgbClr val="000000"/>
    </a:solidFill>
  </c:spPr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071032069267204"/>
          <c:y val="0.20351425860638891"/>
          <c:w val="0.85821688237246208"/>
          <c:h val="0.76784003652849531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Ano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Take more time off work due to illness</c:v>
                </c:pt>
                <c:pt idx="1">
                  <c:v>Have more accidents at work</c:v>
                </c:pt>
                <c:pt idx="2">
                  <c:v>Be less productive at work</c:v>
                </c:pt>
                <c:pt idx="3">
                  <c:v>Be less able to adapt to changes at work</c:v>
                </c:pt>
                <c:pt idx="4">
                  <c:v>Suffer more from work-related stress</c:v>
                </c:pt>
              </c:strCache>
            </c:strRef>
          </c:cat>
          <c:val>
            <c:numRef>
              <c:f>Sheet1!$B$2:$B$6</c:f>
              <c:numCache>
                <c:formatCode>_-* #,##0_-;\-* #,##0_-;_-* "-"??_-;_-@_-</c:formatCode>
                <c:ptCount val="5"/>
                <c:pt idx="0">
                  <c:v>44</c:v>
                </c:pt>
                <c:pt idx="1">
                  <c:v>28</c:v>
                </c:pt>
                <c:pt idx="2">
                  <c:v>53</c:v>
                </c:pt>
                <c:pt idx="3">
                  <c:v>66</c:v>
                </c:pt>
                <c:pt idx="4">
                  <c:v>54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txPr>
              <a:bodyPr/>
              <a:lstStyle/>
              <a:p>
                <a:pPr algn="ctr">
                  <a:defRPr lang="en-GB" sz="1200" b="0" i="0" u="none" strike="noStrike" kern="1200" baseline="0">
                    <a:solidFill>
                      <a:srgbClr val="FFFFFF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Take more time off work due to illness</c:v>
                </c:pt>
                <c:pt idx="1">
                  <c:v>Have more accidents at work</c:v>
                </c:pt>
                <c:pt idx="2">
                  <c:v>Be less productive at work</c:v>
                </c:pt>
                <c:pt idx="3">
                  <c:v>Be less able to adapt to changes at work</c:v>
                </c:pt>
                <c:pt idx="4">
                  <c:v>Suffer more from work-related stress</c:v>
                </c:pt>
              </c:strCache>
            </c:strRef>
          </c:cat>
          <c:val>
            <c:numRef>
              <c:f>Sheet1!$C$2:$C$6</c:f>
              <c:numCache>
                <c:formatCode>_-* #,##0_-;\-* #,##0_-;_-* "-"??_-;_-@_-</c:formatCode>
                <c:ptCount val="5"/>
                <c:pt idx="0">
                  <c:v>50</c:v>
                </c:pt>
                <c:pt idx="1">
                  <c:v>65</c:v>
                </c:pt>
                <c:pt idx="2">
                  <c:v>42</c:v>
                </c:pt>
                <c:pt idx="3">
                  <c:v>31</c:v>
                </c:pt>
                <c:pt idx="4">
                  <c:v>41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Není rozdíl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txPr>
              <a:bodyPr/>
              <a:lstStyle/>
              <a:p>
                <a:pPr>
                  <a:defRPr sz="1200">
                    <a:ln>
                      <a:noFill/>
                    </a:ln>
                    <a:solidFill>
                      <a:schemeClr val="tx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Take more time off work due to illness</c:v>
                </c:pt>
                <c:pt idx="1">
                  <c:v>Have more accidents at work</c:v>
                </c:pt>
                <c:pt idx="2">
                  <c:v>Be less productive at work</c:v>
                </c:pt>
                <c:pt idx="3">
                  <c:v>Be less able to adapt to changes at work</c:v>
                </c:pt>
                <c:pt idx="4">
                  <c:v>Suffer more from work-related stress</c:v>
                </c:pt>
              </c:strCache>
            </c:strRef>
          </c:cat>
          <c:val>
            <c:numRef>
              <c:f>Sheet1!$D$2:$D$6</c:f>
              <c:numCache>
                <c:formatCode>_-* #,##0_-;\-* #,##0_-;_-* "-"??_-;_-@_-</c:formatCode>
                <c:ptCount val="5"/>
                <c:pt idx="0">
                  <c:v>5</c:v>
                </c:pt>
                <c:pt idx="1">
                  <c:v>6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0"/>
              <c:layout>
                <c:manualLayout>
                  <c:x val="7.662835249042145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7471264367816109E-3"/>
                  <c:y val="2.294501571159954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 sz="120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662835249042145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200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bg1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Sheet1!$A$2:$A$6</c:f>
              <c:strCache>
                <c:ptCount val="5"/>
                <c:pt idx="0">
                  <c:v>Take more time off work due to illness</c:v>
                </c:pt>
                <c:pt idx="1">
                  <c:v>Have more accidents at work</c:v>
                </c:pt>
                <c:pt idx="2">
                  <c:v>Be less productive at work</c:v>
                </c:pt>
                <c:pt idx="3">
                  <c:v>Be less able to adapt to changes at work</c:v>
                </c:pt>
                <c:pt idx="4">
                  <c:v>Suffer more from work-related stress</c:v>
                </c:pt>
              </c:strCache>
            </c:strRef>
          </c:cat>
          <c:val>
            <c:numRef>
              <c:f>Sheet1!$E$2:$E$6</c:f>
              <c:numCache>
                <c:formatCode>_-* #,##0_-;\-* #,##0_-;_-* "-"??_-;_-@_-</c:formatCode>
                <c:ptCount val="5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76280960"/>
        <c:axId val="76282496"/>
      </c:barChart>
      <c:catAx>
        <c:axId val="76280960"/>
        <c:scaling>
          <c:orientation val="maxMin"/>
        </c:scaling>
        <c:delete val="1"/>
        <c:axPos val="l"/>
        <c:majorTickMark val="out"/>
        <c:minorTickMark val="none"/>
        <c:tickLblPos val="none"/>
        <c:crossAx val="76282496"/>
        <c:crosses val="autoZero"/>
        <c:auto val="1"/>
        <c:lblAlgn val="ctr"/>
        <c:lblOffset val="100"/>
        <c:noMultiLvlLbl val="0"/>
      </c:catAx>
      <c:valAx>
        <c:axId val="76282496"/>
        <c:scaling>
          <c:orientation val="minMax"/>
          <c:max val="105"/>
        </c:scaling>
        <c:delete val="1"/>
        <c:axPos val="t"/>
        <c:numFmt formatCode="_-* #,##0_-;\-* #,##0_-;_-* &quot;-&quot;??_-;_-@_-" sourceLinked="1"/>
        <c:majorTickMark val="out"/>
        <c:minorTickMark val="none"/>
        <c:tickLblPos val="none"/>
        <c:crossAx val="7628096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8180453736387095"/>
          <c:y val="4.4897659493672422E-2"/>
          <c:w val="0.71819546263614686"/>
          <c:h val="6.2603639767842334E-2"/>
        </c:manualLayout>
      </c:layout>
      <c:overlay val="0"/>
      <c:txPr>
        <a:bodyPr/>
        <a:lstStyle/>
        <a:p>
          <a:pPr>
            <a:defRPr sz="1400" b="0" baseline="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cs-CZ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50">
                <a:solidFill>
                  <a:srgbClr val="FFFFFF"/>
                </a:solidFill>
              </a:defRPr>
            </a:pPr>
            <a:r>
              <a:rPr lang="en-GB" sz="1450">
                <a:solidFill>
                  <a:srgbClr val="FFFFFF"/>
                </a:solidFill>
              </a:rPr>
              <a:t>Ipsos Ribbon Rules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val>
            <c:numRef>
              <c:f>'Chart Rules'!$A$1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 rtl="0">
            <a:defRPr/>
          </a:pPr>
          <a:endParaRPr lang="cs-CZ"/>
        </a:p>
      </c:txPr>
    </c:legend>
    <c:plotVisOnly val="1"/>
    <c:dispBlanksAs val="zero"/>
    <c:showDLblsOverMax val="0"/>
  </c:chart>
  <c:spPr>
    <a:solidFill>
      <a:srgbClr val="000000"/>
    </a:solidFill>
  </c:spPr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860304099918547"/>
          <c:y val="0.24139640748032223"/>
          <c:w val="0.81032416206594859"/>
          <c:h val="0.7299577591863515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Celkem</c:v>
                </c:pt>
                <c:pt idx="2">
                  <c:v>0–9</c:v>
                </c:pt>
                <c:pt idx="3">
                  <c:v>10–49</c:v>
                </c:pt>
                <c:pt idx="4">
                  <c:v>50–249</c:v>
                </c:pt>
                <c:pt idx="7">
                  <c:v>Plný úvazek</c:v>
                </c:pt>
                <c:pt idx="8">
                  <c:v>Částečný úvazek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 formatCode="_-* #,##0_-;\-* #,##0_-;_-* &quot;-&quot;??_-;_-@_-">
                  <c:v>54</c:v>
                </c:pt>
                <c:pt idx="2" formatCode="_-* #,##0_-;\-* #,##0_-;_-* &quot;-&quot;??_-;_-@_-">
                  <c:v>54</c:v>
                </c:pt>
                <c:pt idx="3" formatCode="_-* #,##0_-;\-* #,##0_-;_-* &quot;-&quot;??_-;_-@_-">
                  <c:v>54</c:v>
                </c:pt>
                <c:pt idx="4" formatCode="_-* #,##0_-;\-* #,##0_-;_-* &quot;-&quot;??_-;_-@_-">
                  <c:v>55</c:v>
                </c:pt>
                <c:pt idx="7" formatCode="_-* #,##0_-;\-* #,##0_-;_-* &quot;-&quot;??_-;_-@_-">
                  <c:v>57</c:v>
                </c:pt>
                <c:pt idx="8" formatCode="_-* #,##0_-;\-* #,##0_-;_-* &quot;-&quot;??_-;_-@_-">
                  <c:v>44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txPr>
              <a:bodyPr/>
              <a:lstStyle/>
              <a:p>
                <a:pPr algn="ctr">
                  <a:defRPr lang="en-GB" sz="1200" b="0" i="0" u="none" strike="noStrike" kern="1200" baseline="0">
                    <a:solidFill>
                      <a:srgbClr val="FFFFFF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Celkem</c:v>
                </c:pt>
                <c:pt idx="2">
                  <c:v>0–9</c:v>
                </c:pt>
                <c:pt idx="3">
                  <c:v>10–49</c:v>
                </c:pt>
                <c:pt idx="4">
                  <c:v>50–249</c:v>
                </c:pt>
                <c:pt idx="7">
                  <c:v>Plný úvazek</c:v>
                </c:pt>
                <c:pt idx="8">
                  <c:v>Částečný úvazek</c:v>
                </c:pt>
              </c:strCache>
            </c:strRef>
          </c:cat>
          <c:val>
            <c:numRef>
              <c:f>Sheet1!$C$2:$C$10</c:f>
              <c:numCache>
                <c:formatCode>General</c:formatCode>
                <c:ptCount val="9"/>
                <c:pt idx="0" formatCode="_-* #,##0_-;\-* #,##0_-;_-* &quot;-&quot;??_-;_-@_-">
                  <c:v>41</c:v>
                </c:pt>
                <c:pt idx="2" formatCode="_-* #,##0_-;\-* #,##0_-;_-* &quot;-&quot;??_-;_-@_-">
                  <c:v>39</c:v>
                </c:pt>
                <c:pt idx="3" formatCode="_-* #,##0_-;\-* #,##0_-;_-* &quot;-&quot;??_-;_-@_-">
                  <c:v>43</c:v>
                </c:pt>
                <c:pt idx="4" formatCode="_-* #,##0_-;\-* #,##0_-;_-* &quot;-&quot;??_-;_-@_-">
                  <c:v>40</c:v>
                </c:pt>
                <c:pt idx="7" formatCode="_-* #,##0_-;\-* #,##0_-;_-* &quot;-&quot;??_-;_-@_-">
                  <c:v>39</c:v>
                </c:pt>
                <c:pt idx="8" formatCode="_-* #,##0_-;\-* #,##0_-;_-* &quot;-&quot;??_-;_-@_-">
                  <c:v>51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Není rozdíl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Celkem</c:v>
                </c:pt>
                <c:pt idx="2">
                  <c:v>0–9</c:v>
                </c:pt>
                <c:pt idx="3">
                  <c:v>10–49</c:v>
                </c:pt>
                <c:pt idx="4">
                  <c:v>50–249</c:v>
                </c:pt>
                <c:pt idx="7">
                  <c:v>Plný úvazek</c:v>
                </c:pt>
                <c:pt idx="8">
                  <c:v>Částečný úvazek</c:v>
                </c:pt>
              </c:strCache>
            </c:strRef>
          </c:cat>
          <c:val>
            <c:numRef>
              <c:f>Sheet1!$D$2:$D$10</c:f>
              <c:numCache>
                <c:formatCode>General</c:formatCode>
                <c:ptCount val="9"/>
                <c:pt idx="0" formatCode="_-* #,##0_-;\-* #,##0_-;_-* &quot;-&quot;??_-;_-@_-">
                  <c:v>3</c:v>
                </c:pt>
                <c:pt idx="2" formatCode="_-* #,##0_-;\-* #,##0_-;_-* &quot;-&quot;??_-;_-@_-">
                  <c:v>4</c:v>
                </c:pt>
                <c:pt idx="3" formatCode="_-* #,##0_-;\-* #,##0_-;_-* &quot;-&quot;??_-;_-@_-">
                  <c:v>3</c:v>
                </c:pt>
                <c:pt idx="7" formatCode="_-* #,##0_-;\-* #,##0_-;_-* &quot;-&quot;??_-;_-@_-">
                  <c:v>2</c:v>
                </c:pt>
                <c:pt idx="8" formatCode="_-* #,##0_-;\-* #,##0_-;_-* &quot;-&quot;??_-;_-@_-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dLbl>
              <c:idx val="8"/>
              <c:layout>
                <c:manualLayout>
                  <c:x val="9.5785440613026865E-3"/>
                  <c:y val="1.0684605553559748E-16"/>
                </c:manualLayout>
              </c:layout>
              <c:spPr/>
              <c:txPr>
                <a:bodyPr/>
                <a:lstStyle/>
                <a:p>
                  <a:pPr>
                    <a:defRPr sz="1200">
                      <a:solidFill>
                        <a:schemeClr val="bg1">
                          <a:lumMod val="50000"/>
                        </a:schemeClr>
                      </a:solidFill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Sheet1!$A$2:$A$10</c:f>
              <c:strCache>
                <c:ptCount val="9"/>
                <c:pt idx="0">
                  <c:v>Celkem</c:v>
                </c:pt>
                <c:pt idx="2">
                  <c:v>0–9</c:v>
                </c:pt>
                <c:pt idx="3">
                  <c:v>10–49</c:v>
                </c:pt>
                <c:pt idx="4">
                  <c:v>50–249</c:v>
                </c:pt>
                <c:pt idx="7">
                  <c:v>Plný úvazek</c:v>
                </c:pt>
                <c:pt idx="8">
                  <c:v>Částečný úvazek</c:v>
                </c:pt>
              </c:strCache>
            </c:strRef>
          </c:cat>
          <c:val>
            <c:numRef>
              <c:f>Sheet1!$E$2:$E$10</c:f>
              <c:numCache>
                <c:formatCode>General</c:formatCode>
                <c:ptCount val="9"/>
                <c:pt idx="0" formatCode="_-* #,##0_-;\-* #,##0_-;_-* &quot;-&quot;??_-;_-@_-">
                  <c:v>2</c:v>
                </c:pt>
                <c:pt idx="2" formatCode="_-* #,##0_-;\-* #,##0_-;_-* &quot;-&quot;??_-;_-@_-">
                  <c:v>3</c:v>
                </c:pt>
                <c:pt idx="4" formatCode="_-* #,##0_-;\-* #,##0_-;_-* &quot;-&quot;??_-;_-@_-">
                  <c:v>5</c:v>
                </c:pt>
                <c:pt idx="7" formatCode="_-* #,##0_-;\-* #,##0_-;_-* &quot;-&quot;??_-;_-@_-">
                  <c:v>2</c:v>
                </c:pt>
                <c:pt idx="8" formatCode="_-* #,##0_-;\-* #,##0_-;_-* &quot;-&quot;??_-;_-@_-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88478080"/>
        <c:axId val="88479616"/>
      </c:barChart>
      <c:catAx>
        <c:axId val="88478080"/>
        <c:scaling>
          <c:orientation val="maxMin"/>
        </c:scaling>
        <c:delete val="0"/>
        <c:axPos val="l"/>
        <c:majorTickMark val="out"/>
        <c:minorTickMark val="none"/>
        <c:tickLblPos val="none"/>
        <c:spPr>
          <a:ln w="9525">
            <a:noFill/>
          </a:ln>
        </c:spPr>
        <c:txPr>
          <a:bodyPr/>
          <a:lstStyle/>
          <a:p>
            <a:pPr>
              <a:defRPr sz="1600"/>
            </a:pPr>
            <a:endParaRPr lang="cs-CZ"/>
          </a:p>
        </c:txPr>
        <c:crossAx val="88479616"/>
        <c:crosses val="autoZero"/>
        <c:auto val="1"/>
        <c:lblAlgn val="ctr"/>
        <c:lblOffset val="100"/>
        <c:noMultiLvlLbl val="0"/>
      </c:catAx>
      <c:valAx>
        <c:axId val="88479616"/>
        <c:scaling>
          <c:orientation val="minMax"/>
          <c:max val="105"/>
        </c:scaling>
        <c:delete val="1"/>
        <c:axPos val="t"/>
        <c:numFmt formatCode="_-* #,##0_-;\-* #,##0_-;_-* &quot;-&quot;??_-;_-@_-" sourceLinked="1"/>
        <c:majorTickMark val="out"/>
        <c:minorTickMark val="none"/>
        <c:tickLblPos val="none"/>
        <c:crossAx val="8847808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27988882855160752"/>
          <c:y val="0.11192005038725462"/>
          <c:w val="0.68703291398919963"/>
          <c:h val="6.2603639767842334E-2"/>
        </c:manualLayout>
      </c:layout>
      <c:overlay val="0"/>
      <c:txPr>
        <a:bodyPr/>
        <a:lstStyle/>
        <a:p>
          <a:pPr>
            <a:defRPr sz="1200" baseline="0"/>
          </a:pPr>
          <a:endParaRPr lang="cs-CZ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Arial" pitchFamily="34" charset="0"/>
          <a:cs typeface="Arial" pitchFamily="34" charset="0"/>
        </a:defRPr>
      </a:pPr>
      <a:endParaRPr lang="cs-CZ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50">
                <a:solidFill>
                  <a:srgbClr val="FFFFFF"/>
                </a:solidFill>
              </a:defRPr>
            </a:pPr>
            <a:r>
              <a:rPr lang="en-GB" sz="1450">
                <a:solidFill>
                  <a:srgbClr val="FFFFFF"/>
                </a:solidFill>
              </a:rPr>
              <a:t>Ipsos Ribbon Rules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val>
            <c:numRef>
              <c:f>'Chart Rules'!$A$1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  <c:txPr>
        <a:bodyPr/>
        <a:lstStyle/>
        <a:p>
          <a:pPr rtl="0">
            <a:defRPr/>
          </a:pPr>
          <a:endParaRPr lang="cs-CZ"/>
        </a:p>
      </c:txPr>
    </c:legend>
    <c:plotVisOnly val="1"/>
    <c:dispBlanksAs val="zero"/>
    <c:showDLblsOverMax val="0"/>
  </c:chart>
  <c:spPr>
    <a:solidFill>
      <a:srgbClr val="000000"/>
    </a:solidFill>
  </c:spPr>
  <c:txPr>
    <a:bodyPr/>
    <a:lstStyle/>
    <a:p>
      <a:pPr>
        <a:defRPr sz="1800"/>
      </a:pPr>
      <a:endParaRPr lang="cs-CZ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1A0C3-1C89-4E75-A9D4-B3674CF901C0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CBDCC-D6B3-42A0-B2F7-61C055E5498B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770530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5A22F-52EE-454B-A076-DF047A03D373}" type="datetimeFigureOut">
              <a:rPr lang="cs-CZ" smtClean="0"/>
              <a:t>16.6.2015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EF72A7-CAC8-4E54-96FA-F10F7FDD4EC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3047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85D7-DE74-474B-9BAC-AAE62C433BA9}" type="slidenum">
              <a:rPr lang="cs-CZ" smtClean="0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E73110-EE71-4669-B643-AD617B138744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E73110-EE71-4669-B643-AD617B138744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3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85D7-DE74-474B-9BAC-AAE62C433BA9}" type="slidenum">
              <a:rPr lang="cs-CZ" smtClean="0"/>
              <a:pPr/>
              <a:t>46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711375" lvl="2" indent="-328327"/>
            <a:r>
              <a:rPr lang="cs-CZ" sz="1500" dirty="0" smtClean="0"/>
              <a:t>Prostor pro řešení povrchových zaměstnanců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85D7-DE74-474B-9BAC-AAE62C433BA9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3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85D7-DE74-474B-9BAC-AAE62C433BA9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r>
              <a:rPr lang="cs-CZ" sz="1000" b="0" dirty="0" smtClean="0">
                <a:solidFill>
                  <a:schemeClr val="tx1"/>
                </a:solidFill>
              </a:rPr>
              <a:t>KZPS ČR a ČMKOS společně realizuje tento projekt pro vytvoření informačního prostředí  ve společnosti ve věci postupného zvyšování věku odchodu do důchodu</a:t>
            </a:r>
          </a:p>
          <a:p>
            <a:pPr marL="457200" lvl="0" indent="-457200" algn="just"/>
            <a:endParaRPr lang="cs-CZ" sz="1000" b="0" dirty="0" smtClean="0">
              <a:solidFill>
                <a:schemeClr val="tx1"/>
              </a:solidFill>
            </a:endParaRPr>
          </a:p>
          <a:p>
            <a:pPr lvl="0" algn="l"/>
            <a:r>
              <a:rPr lang="cs-CZ" sz="1000" b="0" dirty="0" smtClean="0">
                <a:solidFill>
                  <a:schemeClr val="tx1"/>
                </a:solidFill>
              </a:rPr>
              <a:t>Cílem projektu je definovat podmínky, které umožní, aby co největší počet zaměstnanců mohl vykonávat své povolání plnohodnotně až do skutečného nároku na starobní důchod.</a:t>
            </a:r>
          </a:p>
          <a:p>
            <a:pPr lvl="0" algn="l"/>
            <a:endParaRPr lang="cs-CZ" sz="1000" b="0" dirty="0" smtClean="0">
              <a:solidFill>
                <a:schemeClr val="tx1"/>
              </a:solidFill>
            </a:endParaRPr>
          </a:p>
          <a:p>
            <a:pPr marL="360000" lvl="0" indent="-457200" algn="just"/>
            <a:r>
              <a:rPr lang="cs-CZ" sz="1000" b="1" dirty="0" smtClean="0">
                <a:solidFill>
                  <a:schemeClr val="tx1"/>
                </a:solidFill>
              </a:rPr>
              <a:t>Sociální partneři</a:t>
            </a:r>
            <a:r>
              <a:rPr lang="cs-CZ" sz="1000" dirty="0" smtClean="0">
                <a:solidFill>
                  <a:schemeClr val="tx1"/>
                </a:solidFill>
              </a:rPr>
              <a:t> = Zaměstnavatelský svaz důlního a naftového průmyslu</a:t>
            </a:r>
          </a:p>
          <a:p>
            <a:pPr marL="360000" lvl="0" indent="-457200" algn="just"/>
            <a:r>
              <a:rPr lang="cs-CZ" sz="1000" dirty="0" smtClean="0">
                <a:solidFill>
                  <a:schemeClr val="tx1"/>
                </a:solidFill>
              </a:rPr>
              <a:t>		</a:t>
            </a:r>
            <a:r>
              <a:rPr lang="cs-CZ" sz="1000" baseline="0" dirty="0" smtClean="0">
                <a:solidFill>
                  <a:schemeClr val="tx1"/>
                </a:solidFill>
              </a:rPr>
              <a:t>            </a:t>
            </a:r>
            <a:r>
              <a:rPr lang="cs-CZ" sz="1000" dirty="0" smtClean="0">
                <a:solidFill>
                  <a:schemeClr val="tx1"/>
                </a:solidFill>
              </a:rPr>
              <a:t>Odborový svaz pracovníků hornictví, geologie a naftového průmyslu</a:t>
            </a:r>
          </a:p>
          <a:p>
            <a:pPr lvl="0" algn="l"/>
            <a:endParaRPr lang="cs-CZ" sz="1000" b="0" dirty="0" smtClean="0">
              <a:solidFill>
                <a:schemeClr val="tx1"/>
              </a:solidFill>
            </a:endParaRPr>
          </a:p>
          <a:p>
            <a:endParaRPr lang="cs-CZ" sz="13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85D7-DE74-474B-9BAC-AAE62C433BA9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sz="1100" dirty="0" smtClean="0"/>
              <a:t>Směny odpracované na pracích zařazených do třídy rizika prašnosti 1 a 2a se do zápočtu procenta NPE nezapočítávají.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85D7-DE74-474B-9BAC-AAE62C433BA9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875538">
              <a:defRPr/>
            </a:pPr>
            <a:r>
              <a:rPr lang="cs-CZ" sz="1100" dirty="0" smtClean="0">
                <a:ea typeface="ＭＳ Ｐゴシック" pitchFamily="34" charset="-128"/>
              </a:rPr>
              <a:t>Instalovaný výkon klimatizačních zařízení činí pro rok 2015 35 MW</a:t>
            </a:r>
          </a:p>
          <a:p>
            <a:pPr defTabSz="875538">
              <a:defRPr/>
            </a:pPr>
            <a:r>
              <a:rPr lang="cs-CZ" sz="1100" dirty="0" smtClean="0">
                <a:ea typeface="ＭＳ Ｐゴシック" pitchFamily="34" charset="-128"/>
              </a:rPr>
              <a:t>10 hodinové směny nebudou</a:t>
            </a:r>
          </a:p>
          <a:p>
            <a:endParaRPr lang="cs-CZ" sz="1100" dirty="0" smtClean="0"/>
          </a:p>
          <a:p>
            <a:r>
              <a:rPr lang="cs-CZ" sz="11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Možné změny</a:t>
            </a:r>
            <a:r>
              <a:rPr lang="cs-CZ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 důsledku změn důchodového systému:</a:t>
            </a:r>
          </a:p>
          <a:p>
            <a:pPr lvl="0"/>
            <a:r>
              <a:rPr lang="cs-CZ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změna organizace práce a v používaných technologiích</a:t>
            </a:r>
          </a:p>
          <a:p>
            <a:pPr lvl="0"/>
            <a:r>
              <a:rPr lang="cs-CZ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potřeba nových pracovních specializací</a:t>
            </a:r>
          </a:p>
          <a:p>
            <a:pPr lvl="0"/>
            <a:r>
              <a:rPr lang="cs-CZ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předpokládaný zánik některých profesí </a:t>
            </a:r>
          </a:p>
          <a:p>
            <a:pPr lvl="0"/>
            <a:r>
              <a:rPr lang="cs-CZ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změny náplní práce</a:t>
            </a:r>
          </a:p>
          <a:p>
            <a:pPr lvl="0"/>
            <a:r>
              <a:rPr lang="cs-CZ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zvětšení fyzických i psychických nároků na zaměstnance i zaměstnavatele</a:t>
            </a:r>
          </a:p>
          <a:p>
            <a:pPr lvl="0"/>
            <a:r>
              <a:rPr lang="cs-CZ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pohyb pracovní síly daný rostoucí centralizací výroby</a:t>
            </a:r>
          </a:p>
          <a:p>
            <a:pPr lvl="0"/>
            <a:r>
              <a:rPr lang="cs-CZ" sz="11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změny v rozložení pracovní doby (ekonomické a sociální hledisko)</a:t>
            </a:r>
            <a:endParaRPr lang="cs-CZ" sz="1100" dirty="0" smtClean="0"/>
          </a:p>
          <a:p>
            <a:endParaRPr lang="cs-CZ" sz="11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85D7-DE74-474B-9BAC-AAE62C433BA9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85D7-DE74-474B-9BAC-AAE62C433BA9}" type="slidenum">
              <a:rPr lang="cs-CZ" smtClean="0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Program pro odcházející zaměstnance OKD, který nabízí pomocnou ruku při hledání nového profesního uplatnění.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085D7-DE74-474B-9BAC-AAE62C433BA9}" type="slidenum">
              <a:rPr lang="cs-CZ" smtClean="0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EE73110-EE71-4669-B643-AD617B138744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65163" y="1192350"/>
            <a:ext cx="3411537" cy="4503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Titelplatzhalter 1"/>
          <p:cNvSpPr>
            <a:spLocks noGrp="1"/>
          </p:cNvSpPr>
          <p:nvPr>
            <p:ph type="title"/>
          </p:nvPr>
        </p:nvSpPr>
        <p:spPr>
          <a:xfrm>
            <a:off x="452438" y="199375"/>
            <a:ext cx="7437437" cy="48960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8" name="Inhaltsplatzhalter 2"/>
          <p:cNvSpPr>
            <a:spLocks noGrp="1"/>
          </p:cNvSpPr>
          <p:nvPr>
            <p:ph sz="half" idx="17"/>
          </p:nvPr>
        </p:nvSpPr>
        <p:spPr>
          <a:xfrm>
            <a:off x="4478338" y="1192350"/>
            <a:ext cx="3411537" cy="4503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pSp>
        <p:nvGrpSpPr>
          <p:cNvPr id="5" name="Group 60"/>
          <p:cNvGrpSpPr>
            <a:grpSpLocks noChangeAspect="1"/>
          </p:cNvGrpSpPr>
          <p:nvPr userDrawn="1"/>
        </p:nvGrpSpPr>
        <p:grpSpPr bwMode="auto">
          <a:xfrm>
            <a:off x="7467603" y="6199188"/>
            <a:ext cx="467731" cy="432000"/>
            <a:chOff x="1020" y="346"/>
            <a:chExt cx="4114" cy="3756"/>
          </a:xfrm>
        </p:grpSpPr>
        <p:sp>
          <p:nvSpPr>
            <p:cNvPr id="6" name="Freeform 61"/>
            <p:cNvSpPr>
              <a:spLocks/>
            </p:cNvSpPr>
            <p:nvPr userDrawn="1"/>
          </p:nvSpPr>
          <p:spPr bwMode="gray">
            <a:xfrm>
              <a:off x="1020" y="346"/>
              <a:ext cx="4114" cy="3756"/>
            </a:xfrm>
            <a:custGeom>
              <a:avLst/>
              <a:gdLst>
                <a:gd name="T0" fmla="*/ 0 w 4114"/>
                <a:gd name="T1" fmla="*/ 3756 h 3756"/>
                <a:gd name="T2" fmla="*/ 0 w 4114"/>
                <a:gd name="T3" fmla="*/ 0 h 3756"/>
                <a:gd name="T4" fmla="*/ 4022 w 4114"/>
                <a:gd name="T5" fmla="*/ 0 h 3756"/>
                <a:gd name="T6" fmla="*/ 4022 w 4114"/>
                <a:gd name="T7" fmla="*/ 0 h 3756"/>
                <a:gd name="T8" fmla="*/ 4040 w 4114"/>
                <a:gd name="T9" fmla="*/ 118 h 3756"/>
                <a:gd name="T10" fmla="*/ 4054 w 4114"/>
                <a:gd name="T11" fmla="*/ 234 h 3756"/>
                <a:gd name="T12" fmla="*/ 4068 w 4114"/>
                <a:gd name="T13" fmla="*/ 350 h 3756"/>
                <a:gd name="T14" fmla="*/ 4078 w 4114"/>
                <a:gd name="T15" fmla="*/ 468 h 3756"/>
                <a:gd name="T16" fmla="*/ 4088 w 4114"/>
                <a:gd name="T17" fmla="*/ 584 h 3756"/>
                <a:gd name="T18" fmla="*/ 4096 w 4114"/>
                <a:gd name="T19" fmla="*/ 700 h 3756"/>
                <a:gd name="T20" fmla="*/ 4104 w 4114"/>
                <a:gd name="T21" fmla="*/ 814 h 3756"/>
                <a:gd name="T22" fmla="*/ 4108 w 4114"/>
                <a:gd name="T23" fmla="*/ 930 h 3756"/>
                <a:gd name="T24" fmla="*/ 4112 w 4114"/>
                <a:gd name="T25" fmla="*/ 1046 h 3756"/>
                <a:gd name="T26" fmla="*/ 4114 w 4114"/>
                <a:gd name="T27" fmla="*/ 1162 h 3756"/>
                <a:gd name="T28" fmla="*/ 4112 w 4114"/>
                <a:gd name="T29" fmla="*/ 1276 h 3756"/>
                <a:gd name="T30" fmla="*/ 4110 w 4114"/>
                <a:gd name="T31" fmla="*/ 1392 h 3756"/>
                <a:gd name="T32" fmla="*/ 4106 w 4114"/>
                <a:gd name="T33" fmla="*/ 1508 h 3756"/>
                <a:gd name="T34" fmla="*/ 4100 w 4114"/>
                <a:gd name="T35" fmla="*/ 1622 h 3756"/>
                <a:gd name="T36" fmla="*/ 4092 w 4114"/>
                <a:gd name="T37" fmla="*/ 1738 h 3756"/>
                <a:gd name="T38" fmla="*/ 4082 w 4114"/>
                <a:gd name="T39" fmla="*/ 1854 h 3756"/>
                <a:gd name="T40" fmla="*/ 4070 w 4114"/>
                <a:gd name="T41" fmla="*/ 1970 h 3756"/>
                <a:gd name="T42" fmla="*/ 4056 w 4114"/>
                <a:gd name="T43" fmla="*/ 2086 h 3756"/>
                <a:gd name="T44" fmla="*/ 4040 w 4114"/>
                <a:gd name="T45" fmla="*/ 2202 h 3756"/>
                <a:gd name="T46" fmla="*/ 4020 w 4114"/>
                <a:gd name="T47" fmla="*/ 2320 h 3756"/>
                <a:gd name="T48" fmla="*/ 4000 w 4114"/>
                <a:gd name="T49" fmla="*/ 2436 h 3756"/>
                <a:gd name="T50" fmla="*/ 3978 w 4114"/>
                <a:gd name="T51" fmla="*/ 2554 h 3756"/>
                <a:gd name="T52" fmla="*/ 3952 w 4114"/>
                <a:gd name="T53" fmla="*/ 2672 h 3756"/>
                <a:gd name="T54" fmla="*/ 3926 w 4114"/>
                <a:gd name="T55" fmla="*/ 2790 h 3756"/>
                <a:gd name="T56" fmla="*/ 3896 w 4114"/>
                <a:gd name="T57" fmla="*/ 2908 h 3756"/>
                <a:gd name="T58" fmla="*/ 3864 w 4114"/>
                <a:gd name="T59" fmla="*/ 3028 h 3756"/>
                <a:gd name="T60" fmla="*/ 3830 w 4114"/>
                <a:gd name="T61" fmla="*/ 3148 h 3756"/>
                <a:gd name="T62" fmla="*/ 3792 w 4114"/>
                <a:gd name="T63" fmla="*/ 3268 h 3756"/>
                <a:gd name="T64" fmla="*/ 3754 w 4114"/>
                <a:gd name="T65" fmla="*/ 3388 h 3756"/>
                <a:gd name="T66" fmla="*/ 3712 w 4114"/>
                <a:gd name="T67" fmla="*/ 3510 h 3756"/>
                <a:gd name="T68" fmla="*/ 3668 w 4114"/>
                <a:gd name="T69" fmla="*/ 3632 h 3756"/>
                <a:gd name="T70" fmla="*/ 3620 w 4114"/>
                <a:gd name="T71" fmla="*/ 3756 h 3756"/>
                <a:gd name="T72" fmla="*/ 0 w 4114"/>
                <a:gd name="T73" fmla="*/ 3756 h 37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114"/>
                <a:gd name="T112" fmla="*/ 0 h 3756"/>
                <a:gd name="T113" fmla="*/ 4114 w 4114"/>
                <a:gd name="T114" fmla="*/ 3756 h 375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114" h="3756">
                  <a:moveTo>
                    <a:pt x="0" y="3756"/>
                  </a:moveTo>
                  <a:lnTo>
                    <a:pt x="0" y="0"/>
                  </a:lnTo>
                  <a:lnTo>
                    <a:pt x="4022" y="0"/>
                  </a:lnTo>
                  <a:lnTo>
                    <a:pt x="4040" y="118"/>
                  </a:lnTo>
                  <a:lnTo>
                    <a:pt x="4054" y="234"/>
                  </a:lnTo>
                  <a:lnTo>
                    <a:pt x="4068" y="350"/>
                  </a:lnTo>
                  <a:lnTo>
                    <a:pt x="4078" y="468"/>
                  </a:lnTo>
                  <a:lnTo>
                    <a:pt x="4088" y="584"/>
                  </a:lnTo>
                  <a:lnTo>
                    <a:pt x="4096" y="700"/>
                  </a:lnTo>
                  <a:lnTo>
                    <a:pt x="4104" y="814"/>
                  </a:lnTo>
                  <a:lnTo>
                    <a:pt x="4108" y="930"/>
                  </a:lnTo>
                  <a:lnTo>
                    <a:pt x="4112" y="1046"/>
                  </a:lnTo>
                  <a:lnTo>
                    <a:pt x="4114" y="1162"/>
                  </a:lnTo>
                  <a:lnTo>
                    <a:pt x="4112" y="1276"/>
                  </a:lnTo>
                  <a:lnTo>
                    <a:pt x="4110" y="1392"/>
                  </a:lnTo>
                  <a:lnTo>
                    <a:pt x="4106" y="1508"/>
                  </a:lnTo>
                  <a:lnTo>
                    <a:pt x="4100" y="1622"/>
                  </a:lnTo>
                  <a:lnTo>
                    <a:pt x="4092" y="1738"/>
                  </a:lnTo>
                  <a:lnTo>
                    <a:pt x="4082" y="1854"/>
                  </a:lnTo>
                  <a:lnTo>
                    <a:pt x="4070" y="1970"/>
                  </a:lnTo>
                  <a:lnTo>
                    <a:pt x="4056" y="2086"/>
                  </a:lnTo>
                  <a:lnTo>
                    <a:pt x="4040" y="2202"/>
                  </a:lnTo>
                  <a:lnTo>
                    <a:pt x="4020" y="2320"/>
                  </a:lnTo>
                  <a:lnTo>
                    <a:pt x="4000" y="2436"/>
                  </a:lnTo>
                  <a:lnTo>
                    <a:pt x="3978" y="2554"/>
                  </a:lnTo>
                  <a:lnTo>
                    <a:pt x="3952" y="2672"/>
                  </a:lnTo>
                  <a:lnTo>
                    <a:pt x="3926" y="2790"/>
                  </a:lnTo>
                  <a:lnTo>
                    <a:pt x="3896" y="2908"/>
                  </a:lnTo>
                  <a:lnTo>
                    <a:pt x="3864" y="3028"/>
                  </a:lnTo>
                  <a:lnTo>
                    <a:pt x="3830" y="3148"/>
                  </a:lnTo>
                  <a:lnTo>
                    <a:pt x="3792" y="3268"/>
                  </a:lnTo>
                  <a:lnTo>
                    <a:pt x="3754" y="3388"/>
                  </a:lnTo>
                  <a:lnTo>
                    <a:pt x="3712" y="3510"/>
                  </a:lnTo>
                  <a:lnTo>
                    <a:pt x="3668" y="3632"/>
                  </a:lnTo>
                  <a:lnTo>
                    <a:pt x="3620" y="3756"/>
                  </a:lnTo>
                  <a:lnTo>
                    <a:pt x="0" y="3756"/>
                  </a:lnTo>
                  <a:close/>
                </a:path>
              </a:pathLst>
            </a:custGeom>
            <a:solidFill>
              <a:srgbClr val="0098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7" name="Freeform 62"/>
            <p:cNvSpPr>
              <a:spLocks/>
            </p:cNvSpPr>
            <p:nvPr userDrawn="1"/>
          </p:nvSpPr>
          <p:spPr bwMode="gray">
            <a:xfrm>
              <a:off x="2629" y="1720"/>
              <a:ext cx="95" cy="66"/>
            </a:xfrm>
            <a:custGeom>
              <a:avLst/>
              <a:gdLst>
                <a:gd name="T0" fmla="*/ 18 w 88"/>
                <a:gd name="T1" fmla="*/ 44 h 62"/>
                <a:gd name="T2" fmla="*/ 0 w 88"/>
                <a:gd name="T3" fmla="*/ 58 h 62"/>
                <a:gd name="T4" fmla="*/ 0 w 88"/>
                <a:gd name="T5" fmla="*/ 58 h 62"/>
                <a:gd name="T6" fmla="*/ 14 w 88"/>
                <a:gd name="T7" fmla="*/ 60 h 62"/>
                <a:gd name="T8" fmla="*/ 28 w 88"/>
                <a:gd name="T9" fmla="*/ 62 h 62"/>
                <a:gd name="T10" fmla="*/ 42 w 88"/>
                <a:gd name="T11" fmla="*/ 58 h 62"/>
                <a:gd name="T12" fmla="*/ 54 w 88"/>
                <a:gd name="T13" fmla="*/ 54 h 62"/>
                <a:gd name="T14" fmla="*/ 66 w 88"/>
                <a:gd name="T15" fmla="*/ 48 h 62"/>
                <a:gd name="T16" fmla="*/ 76 w 88"/>
                <a:gd name="T17" fmla="*/ 40 h 62"/>
                <a:gd name="T18" fmla="*/ 82 w 88"/>
                <a:gd name="T19" fmla="*/ 32 h 62"/>
                <a:gd name="T20" fmla="*/ 88 w 88"/>
                <a:gd name="T21" fmla="*/ 24 h 62"/>
                <a:gd name="T22" fmla="*/ 88 w 88"/>
                <a:gd name="T23" fmla="*/ 0 h 62"/>
                <a:gd name="T24" fmla="*/ 88 w 88"/>
                <a:gd name="T25" fmla="*/ 0 h 62"/>
                <a:gd name="T26" fmla="*/ 66 w 88"/>
                <a:gd name="T27" fmla="*/ 6 h 62"/>
                <a:gd name="T28" fmla="*/ 46 w 88"/>
                <a:gd name="T29" fmla="*/ 16 h 62"/>
                <a:gd name="T30" fmla="*/ 38 w 88"/>
                <a:gd name="T31" fmla="*/ 22 h 62"/>
                <a:gd name="T32" fmla="*/ 30 w 88"/>
                <a:gd name="T33" fmla="*/ 28 h 62"/>
                <a:gd name="T34" fmla="*/ 24 w 88"/>
                <a:gd name="T35" fmla="*/ 36 h 62"/>
                <a:gd name="T36" fmla="*/ 18 w 88"/>
                <a:gd name="T37" fmla="*/ 44 h 62"/>
                <a:gd name="T38" fmla="*/ 18 w 88"/>
                <a:gd name="T39" fmla="*/ 44 h 6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8"/>
                <a:gd name="T61" fmla="*/ 0 h 62"/>
                <a:gd name="T62" fmla="*/ 88 w 88"/>
                <a:gd name="T63" fmla="*/ 62 h 6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8" h="62">
                  <a:moveTo>
                    <a:pt x="18" y="44"/>
                  </a:moveTo>
                  <a:lnTo>
                    <a:pt x="0" y="58"/>
                  </a:lnTo>
                  <a:lnTo>
                    <a:pt x="14" y="60"/>
                  </a:lnTo>
                  <a:lnTo>
                    <a:pt x="28" y="62"/>
                  </a:lnTo>
                  <a:lnTo>
                    <a:pt x="42" y="58"/>
                  </a:lnTo>
                  <a:lnTo>
                    <a:pt x="54" y="54"/>
                  </a:lnTo>
                  <a:lnTo>
                    <a:pt x="66" y="48"/>
                  </a:lnTo>
                  <a:lnTo>
                    <a:pt x="76" y="40"/>
                  </a:lnTo>
                  <a:lnTo>
                    <a:pt x="82" y="32"/>
                  </a:lnTo>
                  <a:lnTo>
                    <a:pt x="88" y="24"/>
                  </a:lnTo>
                  <a:lnTo>
                    <a:pt x="88" y="0"/>
                  </a:lnTo>
                  <a:lnTo>
                    <a:pt x="66" y="6"/>
                  </a:lnTo>
                  <a:lnTo>
                    <a:pt x="46" y="16"/>
                  </a:lnTo>
                  <a:lnTo>
                    <a:pt x="38" y="22"/>
                  </a:lnTo>
                  <a:lnTo>
                    <a:pt x="30" y="28"/>
                  </a:lnTo>
                  <a:lnTo>
                    <a:pt x="24" y="36"/>
                  </a:lnTo>
                  <a:lnTo>
                    <a:pt x="18" y="44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9" name="Freeform 63"/>
            <p:cNvSpPr>
              <a:spLocks/>
            </p:cNvSpPr>
            <p:nvPr userDrawn="1"/>
          </p:nvSpPr>
          <p:spPr bwMode="gray">
            <a:xfrm>
              <a:off x="2829" y="1880"/>
              <a:ext cx="67" cy="66"/>
            </a:xfrm>
            <a:custGeom>
              <a:avLst/>
              <a:gdLst>
                <a:gd name="T0" fmla="*/ 28 w 68"/>
                <a:gd name="T1" fmla="*/ 2 h 68"/>
                <a:gd name="T2" fmla="*/ 0 w 68"/>
                <a:gd name="T3" fmla="*/ 0 h 68"/>
                <a:gd name="T4" fmla="*/ 0 w 68"/>
                <a:gd name="T5" fmla="*/ 0 h 68"/>
                <a:gd name="T6" fmla="*/ 2 w 68"/>
                <a:gd name="T7" fmla="*/ 18 h 68"/>
                <a:gd name="T8" fmla="*/ 4 w 68"/>
                <a:gd name="T9" fmla="*/ 28 h 68"/>
                <a:gd name="T10" fmla="*/ 6 w 68"/>
                <a:gd name="T11" fmla="*/ 36 h 68"/>
                <a:gd name="T12" fmla="*/ 12 w 68"/>
                <a:gd name="T13" fmla="*/ 44 h 68"/>
                <a:gd name="T14" fmla="*/ 18 w 68"/>
                <a:gd name="T15" fmla="*/ 50 h 68"/>
                <a:gd name="T16" fmla="*/ 26 w 68"/>
                <a:gd name="T17" fmla="*/ 58 h 68"/>
                <a:gd name="T18" fmla="*/ 36 w 68"/>
                <a:gd name="T19" fmla="*/ 64 h 68"/>
                <a:gd name="T20" fmla="*/ 58 w 68"/>
                <a:gd name="T21" fmla="*/ 68 h 68"/>
                <a:gd name="T22" fmla="*/ 58 w 68"/>
                <a:gd name="T23" fmla="*/ 68 h 68"/>
                <a:gd name="T24" fmla="*/ 66 w 68"/>
                <a:gd name="T25" fmla="*/ 60 h 68"/>
                <a:gd name="T26" fmla="*/ 68 w 68"/>
                <a:gd name="T27" fmla="*/ 54 h 68"/>
                <a:gd name="T28" fmla="*/ 68 w 68"/>
                <a:gd name="T29" fmla="*/ 50 h 68"/>
                <a:gd name="T30" fmla="*/ 66 w 68"/>
                <a:gd name="T31" fmla="*/ 40 h 68"/>
                <a:gd name="T32" fmla="*/ 62 w 68"/>
                <a:gd name="T33" fmla="*/ 32 h 68"/>
                <a:gd name="T34" fmla="*/ 54 w 68"/>
                <a:gd name="T35" fmla="*/ 22 h 68"/>
                <a:gd name="T36" fmla="*/ 46 w 68"/>
                <a:gd name="T37" fmla="*/ 14 h 68"/>
                <a:gd name="T38" fmla="*/ 28 w 68"/>
                <a:gd name="T39" fmla="*/ 2 h 68"/>
                <a:gd name="T40" fmla="*/ 28 w 68"/>
                <a:gd name="T41" fmla="*/ 2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8"/>
                <a:gd name="T64" fmla="*/ 0 h 68"/>
                <a:gd name="T65" fmla="*/ 68 w 68"/>
                <a:gd name="T66" fmla="*/ 68 h 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8" h="68">
                  <a:moveTo>
                    <a:pt x="28" y="2"/>
                  </a:moveTo>
                  <a:lnTo>
                    <a:pt x="0" y="0"/>
                  </a:lnTo>
                  <a:lnTo>
                    <a:pt x="2" y="18"/>
                  </a:lnTo>
                  <a:lnTo>
                    <a:pt x="4" y="28"/>
                  </a:lnTo>
                  <a:lnTo>
                    <a:pt x="6" y="36"/>
                  </a:lnTo>
                  <a:lnTo>
                    <a:pt x="12" y="44"/>
                  </a:lnTo>
                  <a:lnTo>
                    <a:pt x="18" y="50"/>
                  </a:lnTo>
                  <a:lnTo>
                    <a:pt x="26" y="58"/>
                  </a:lnTo>
                  <a:lnTo>
                    <a:pt x="36" y="64"/>
                  </a:lnTo>
                  <a:lnTo>
                    <a:pt x="58" y="68"/>
                  </a:lnTo>
                  <a:lnTo>
                    <a:pt x="66" y="60"/>
                  </a:lnTo>
                  <a:lnTo>
                    <a:pt x="68" y="54"/>
                  </a:lnTo>
                  <a:lnTo>
                    <a:pt x="68" y="50"/>
                  </a:lnTo>
                  <a:lnTo>
                    <a:pt x="66" y="40"/>
                  </a:lnTo>
                  <a:lnTo>
                    <a:pt x="62" y="32"/>
                  </a:lnTo>
                  <a:lnTo>
                    <a:pt x="54" y="22"/>
                  </a:lnTo>
                  <a:lnTo>
                    <a:pt x="46" y="14"/>
                  </a:lnTo>
                  <a:lnTo>
                    <a:pt x="28" y="2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0" name="Freeform 64"/>
            <p:cNvSpPr>
              <a:spLocks/>
            </p:cNvSpPr>
            <p:nvPr userDrawn="1"/>
          </p:nvSpPr>
          <p:spPr bwMode="gray">
            <a:xfrm>
              <a:off x="2534" y="1221"/>
              <a:ext cx="105" cy="66"/>
            </a:xfrm>
            <a:custGeom>
              <a:avLst/>
              <a:gdLst>
                <a:gd name="T0" fmla="*/ 22 w 106"/>
                <a:gd name="T1" fmla="*/ 54 h 76"/>
                <a:gd name="T2" fmla="*/ 0 w 106"/>
                <a:gd name="T3" fmla="*/ 70 h 76"/>
                <a:gd name="T4" fmla="*/ 0 w 106"/>
                <a:gd name="T5" fmla="*/ 70 h 76"/>
                <a:gd name="T6" fmla="*/ 16 w 106"/>
                <a:gd name="T7" fmla="*/ 74 h 76"/>
                <a:gd name="T8" fmla="*/ 32 w 106"/>
                <a:gd name="T9" fmla="*/ 76 h 76"/>
                <a:gd name="T10" fmla="*/ 46 w 106"/>
                <a:gd name="T11" fmla="*/ 74 h 76"/>
                <a:gd name="T12" fmla="*/ 60 w 106"/>
                <a:gd name="T13" fmla="*/ 68 h 76"/>
                <a:gd name="T14" fmla="*/ 72 w 106"/>
                <a:gd name="T15" fmla="*/ 62 h 76"/>
                <a:gd name="T16" fmla="*/ 82 w 106"/>
                <a:gd name="T17" fmla="*/ 52 h 76"/>
                <a:gd name="T18" fmla="*/ 90 w 106"/>
                <a:gd name="T19" fmla="*/ 42 h 76"/>
                <a:gd name="T20" fmla="*/ 98 w 106"/>
                <a:gd name="T21" fmla="*/ 30 h 76"/>
                <a:gd name="T22" fmla="*/ 106 w 106"/>
                <a:gd name="T23" fmla="*/ 0 h 76"/>
                <a:gd name="T24" fmla="*/ 106 w 106"/>
                <a:gd name="T25" fmla="*/ 0 h 76"/>
                <a:gd name="T26" fmla="*/ 80 w 106"/>
                <a:gd name="T27" fmla="*/ 6 h 76"/>
                <a:gd name="T28" fmla="*/ 68 w 106"/>
                <a:gd name="T29" fmla="*/ 10 h 76"/>
                <a:gd name="T30" fmla="*/ 58 w 106"/>
                <a:gd name="T31" fmla="*/ 14 h 76"/>
                <a:gd name="T32" fmla="*/ 48 w 106"/>
                <a:gd name="T33" fmla="*/ 20 h 76"/>
                <a:gd name="T34" fmla="*/ 38 w 106"/>
                <a:gd name="T35" fmla="*/ 28 h 76"/>
                <a:gd name="T36" fmla="*/ 30 w 106"/>
                <a:gd name="T37" fmla="*/ 40 h 76"/>
                <a:gd name="T38" fmla="*/ 22 w 106"/>
                <a:gd name="T39" fmla="*/ 54 h 76"/>
                <a:gd name="T40" fmla="*/ 22 w 106"/>
                <a:gd name="T41" fmla="*/ 54 h 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6"/>
                <a:gd name="T64" fmla="*/ 0 h 76"/>
                <a:gd name="T65" fmla="*/ 106 w 106"/>
                <a:gd name="T66" fmla="*/ 76 h 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6" h="76">
                  <a:moveTo>
                    <a:pt x="22" y="54"/>
                  </a:moveTo>
                  <a:lnTo>
                    <a:pt x="0" y="70"/>
                  </a:lnTo>
                  <a:lnTo>
                    <a:pt x="16" y="74"/>
                  </a:lnTo>
                  <a:lnTo>
                    <a:pt x="32" y="76"/>
                  </a:lnTo>
                  <a:lnTo>
                    <a:pt x="46" y="74"/>
                  </a:lnTo>
                  <a:lnTo>
                    <a:pt x="60" y="68"/>
                  </a:lnTo>
                  <a:lnTo>
                    <a:pt x="72" y="62"/>
                  </a:lnTo>
                  <a:lnTo>
                    <a:pt x="82" y="52"/>
                  </a:lnTo>
                  <a:lnTo>
                    <a:pt x="90" y="42"/>
                  </a:lnTo>
                  <a:lnTo>
                    <a:pt x="98" y="30"/>
                  </a:lnTo>
                  <a:lnTo>
                    <a:pt x="106" y="0"/>
                  </a:lnTo>
                  <a:lnTo>
                    <a:pt x="80" y="6"/>
                  </a:lnTo>
                  <a:lnTo>
                    <a:pt x="68" y="10"/>
                  </a:lnTo>
                  <a:lnTo>
                    <a:pt x="58" y="14"/>
                  </a:lnTo>
                  <a:lnTo>
                    <a:pt x="48" y="20"/>
                  </a:lnTo>
                  <a:lnTo>
                    <a:pt x="38" y="28"/>
                  </a:lnTo>
                  <a:lnTo>
                    <a:pt x="30" y="40"/>
                  </a:lnTo>
                  <a:lnTo>
                    <a:pt x="22" y="54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1" name="Freeform 65"/>
            <p:cNvSpPr>
              <a:spLocks/>
            </p:cNvSpPr>
            <p:nvPr userDrawn="1"/>
          </p:nvSpPr>
          <p:spPr bwMode="gray">
            <a:xfrm>
              <a:off x="2477" y="1391"/>
              <a:ext cx="86" cy="75"/>
            </a:xfrm>
            <a:custGeom>
              <a:avLst/>
              <a:gdLst>
                <a:gd name="T0" fmla="*/ 82 w 82"/>
                <a:gd name="T1" fmla="*/ 24 h 72"/>
                <a:gd name="T2" fmla="*/ 76 w 82"/>
                <a:gd name="T3" fmla="*/ 0 h 72"/>
                <a:gd name="T4" fmla="*/ 76 w 82"/>
                <a:gd name="T5" fmla="*/ 0 h 72"/>
                <a:gd name="T6" fmla="*/ 50 w 82"/>
                <a:gd name="T7" fmla="*/ 8 h 72"/>
                <a:gd name="T8" fmla="*/ 30 w 82"/>
                <a:gd name="T9" fmla="*/ 18 h 72"/>
                <a:gd name="T10" fmla="*/ 20 w 82"/>
                <a:gd name="T11" fmla="*/ 24 h 72"/>
                <a:gd name="T12" fmla="*/ 12 w 82"/>
                <a:gd name="T13" fmla="*/ 30 h 72"/>
                <a:gd name="T14" fmla="*/ 6 w 82"/>
                <a:gd name="T15" fmla="*/ 40 h 72"/>
                <a:gd name="T16" fmla="*/ 0 w 82"/>
                <a:gd name="T17" fmla="*/ 48 h 72"/>
                <a:gd name="T18" fmla="*/ 0 w 82"/>
                <a:gd name="T19" fmla="*/ 68 h 72"/>
                <a:gd name="T20" fmla="*/ 0 w 82"/>
                <a:gd name="T21" fmla="*/ 68 h 72"/>
                <a:gd name="T22" fmla="*/ 16 w 82"/>
                <a:gd name="T23" fmla="*/ 72 h 72"/>
                <a:gd name="T24" fmla="*/ 30 w 82"/>
                <a:gd name="T25" fmla="*/ 70 h 72"/>
                <a:gd name="T26" fmla="*/ 42 w 82"/>
                <a:gd name="T27" fmla="*/ 66 h 72"/>
                <a:gd name="T28" fmla="*/ 52 w 82"/>
                <a:gd name="T29" fmla="*/ 60 h 72"/>
                <a:gd name="T30" fmla="*/ 62 w 82"/>
                <a:gd name="T31" fmla="*/ 52 h 72"/>
                <a:gd name="T32" fmla="*/ 70 w 82"/>
                <a:gd name="T33" fmla="*/ 42 h 72"/>
                <a:gd name="T34" fmla="*/ 82 w 82"/>
                <a:gd name="T35" fmla="*/ 24 h 72"/>
                <a:gd name="T36" fmla="*/ 82 w 82"/>
                <a:gd name="T37" fmla="*/ 24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2"/>
                <a:gd name="T58" fmla="*/ 0 h 72"/>
                <a:gd name="T59" fmla="*/ 82 w 82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2" h="72">
                  <a:moveTo>
                    <a:pt x="82" y="24"/>
                  </a:moveTo>
                  <a:lnTo>
                    <a:pt x="76" y="0"/>
                  </a:lnTo>
                  <a:lnTo>
                    <a:pt x="50" y="8"/>
                  </a:lnTo>
                  <a:lnTo>
                    <a:pt x="30" y="18"/>
                  </a:lnTo>
                  <a:lnTo>
                    <a:pt x="20" y="24"/>
                  </a:lnTo>
                  <a:lnTo>
                    <a:pt x="12" y="30"/>
                  </a:lnTo>
                  <a:lnTo>
                    <a:pt x="6" y="40"/>
                  </a:lnTo>
                  <a:lnTo>
                    <a:pt x="0" y="48"/>
                  </a:lnTo>
                  <a:lnTo>
                    <a:pt x="0" y="68"/>
                  </a:lnTo>
                  <a:lnTo>
                    <a:pt x="16" y="72"/>
                  </a:lnTo>
                  <a:lnTo>
                    <a:pt x="30" y="70"/>
                  </a:lnTo>
                  <a:lnTo>
                    <a:pt x="42" y="66"/>
                  </a:lnTo>
                  <a:lnTo>
                    <a:pt x="52" y="60"/>
                  </a:lnTo>
                  <a:lnTo>
                    <a:pt x="62" y="52"/>
                  </a:lnTo>
                  <a:lnTo>
                    <a:pt x="70" y="42"/>
                  </a:lnTo>
                  <a:lnTo>
                    <a:pt x="82" y="24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3" name="Freeform 66"/>
            <p:cNvSpPr>
              <a:spLocks/>
            </p:cNvSpPr>
            <p:nvPr userDrawn="1"/>
          </p:nvSpPr>
          <p:spPr bwMode="gray">
            <a:xfrm>
              <a:off x="2448" y="1589"/>
              <a:ext cx="105" cy="66"/>
            </a:xfrm>
            <a:custGeom>
              <a:avLst/>
              <a:gdLst>
                <a:gd name="T0" fmla="*/ 0 w 98"/>
                <a:gd name="T1" fmla="*/ 50 h 62"/>
                <a:gd name="T2" fmla="*/ 14 w 98"/>
                <a:gd name="T3" fmla="*/ 58 h 62"/>
                <a:gd name="T4" fmla="*/ 14 w 98"/>
                <a:gd name="T5" fmla="*/ 58 h 62"/>
                <a:gd name="T6" fmla="*/ 30 w 98"/>
                <a:gd name="T7" fmla="*/ 62 h 62"/>
                <a:gd name="T8" fmla="*/ 44 w 98"/>
                <a:gd name="T9" fmla="*/ 60 h 62"/>
                <a:gd name="T10" fmla="*/ 54 w 98"/>
                <a:gd name="T11" fmla="*/ 56 h 62"/>
                <a:gd name="T12" fmla="*/ 60 w 98"/>
                <a:gd name="T13" fmla="*/ 50 h 62"/>
                <a:gd name="T14" fmla="*/ 66 w 98"/>
                <a:gd name="T15" fmla="*/ 42 h 62"/>
                <a:gd name="T16" fmla="*/ 70 w 98"/>
                <a:gd name="T17" fmla="*/ 34 h 62"/>
                <a:gd name="T18" fmla="*/ 78 w 98"/>
                <a:gd name="T19" fmla="*/ 18 h 62"/>
                <a:gd name="T20" fmla="*/ 98 w 98"/>
                <a:gd name="T21" fmla="*/ 2 h 62"/>
                <a:gd name="T22" fmla="*/ 98 w 98"/>
                <a:gd name="T23" fmla="*/ 2 h 62"/>
                <a:gd name="T24" fmla="*/ 80 w 98"/>
                <a:gd name="T25" fmla="*/ 0 h 62"/>
                <a:gd name="T26" fmla="*/ 64 w 98"/>
                <a:gd name="T27" fmla="*/ 2 h 62"/>
                <a:gd name="T28" fmla="*/ 50 w 98"/>
                <a:gd name="T29" fmla="*/ 6 h 62"/>
                <a:gd name="T30" fmla="*/ 36 w 98"/>
                <a:gd name="T31" fmla="*/ 14 h 62"/>
                <a:gd name="T32" fmla="*/ 24 w 98"/>
                <a:gd name="T33" fmla="*/ 22 h 62"/>
                <a:gd name="T34" fmla="*/ 14 w 98"/>
                <a:gd name="T35" fmla="*/ 30 h 62"/>
                <a:gd name="T36" fmla="*/ 6 w 98"/>
                <a:gd name="T37" fmla="*/ 40 h 62"/>
                <a:gd name="T38" fmla="*/ 0 w 98"/>
                <a:gd name="T39" fmla="*/ 50 h 62"/>
                <a:gd name="T40" fmla="*/ 0 w 98"/>
                <a:gd name="T41" fmla="*/ 50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8"/>
                <a:gd name="T64" fmla="*/ 0 h 62"/>
                <a:gd name="T65" fmla="*/ 98 w 98"/>
                <a:gd name="T66" fmla="*/ 62 h 6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8" h="62">
                  <a:moveTo>
                    <a:pt x="0" y="50"/>
                  </a:moveTo>
                  <a:lnTo>
                    <a:pt x="14" y="58"/>
                  </a:lnTo>
                  <a:lnTo>
                    <a:pt x="30" y="62"/>
                  </a:lnTo>
                  <a:lnTo>
                    <a:pt x="44" y="60"/>
                  </a:lnTo>
                  <a:lnTo>
                    <a:pt x="54" y="56"/>
                  </a:lnTo>
                  <a:lnTo>
                    <a:pt x="60" y="50"/>
                  </a:lnTo>
                  <a:lnTo>
                    <a:pt x="66" y="42"/>
                  </a:lnTo>
                  <a:lnTo>
                    <a:pt x="70" y="34"/>
                  </a:lnTo>
                  <a:lnTo>
                    <a:pt x="78" y="18"/>
                  </a:lnTo>
                  <a:lnTo>
                    <a:pt x="98" y="2"/>
                  </a:lnTo>
                  <a:lnTo>
                    <a:pt x="80" y="0"/>
                  </a:lnTo>
                  <a:lnTo>
                    <a:pt x="64" y="2"/>
                  </a:lnTo>
                  <a:lnTo>
                    <a:pt x="50" y="6"/>
                  </a:lnTo>
                  <a:lnTo>
                    <a:pt x="36" y="14"/>
                  </a:lnTo>
                  <a:lnTo>
                    <a:pt x="24" y="22"/>
                  </a:lnTo>
                  <a:lnTo>
                    <a:pt x="14" y="30"/>
                  </a:lnTo>
                  <a:lnTo>
                    <a:pt x="6" y="4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4" name="Freeform 67"/>
            <p:cNvSpPr>
              <a:spLocks/>
            </p:cNvSpPr>
            <p:nvPr userDrawn="1"/>
          </p:nvSpPr>
          <p:spPr bwMode="gray">
            <a:xfrm>
              <a:off x="2725" y="939"/>
              <a:ext cx="95" cy="56"/>
            </a:xfrm>
            <a:custGeom>
              <a:avLst/>
              <a:gdLst>
                <a:gd name="T0" fmla="*/ 18 w 96"/>
                <a:gd name="T1" fmla="*/ 0 h 58"/>
                <a:gd name="T2" fmla="*/ 0 w 96"/>
                <a:gd name="T3" fmla="*/ 8 h 58"/>
                <a:gd name="T4" fmla="*/ 0 w 96"/>
                <a:gd name="T5" fmla="*/ 8 h 58"/>
                <a:gd name="T6" fmla="*/ 2 w 96"/>
                <a:gd name="T7" fmla="*/ 14 h 58"/>
                <a:gd name="T8" fmla="*/ 4 w 96"/>
                <a:gd name="T9" fmla="*/ 20 h 58"/>
                <a:gd name="T10" fmla="*/ 14 w 96"/>
                <a:gd name="T11" fmla="*/ 32 h 58"/>
                <a:gd name="T12" fmla="*/ 26 w 96"/>
                <a:gd name="T13" fmla="*/ 42 h 58"/>
                <a:gd name="T14" fmla="*/ 42 w 96"/>
                <a:gd name="T15" fmla="*/ 50 h 58"/>
                <a:gd name="T16" fmla="*/ 58 w 96"/>
                <a:gd name="T17" fmla="*/ 56 h 58"/>
                <a:gd name="T18" fmla="*/ 72 w 96"/>
                <a:gd name="T19" fmla="*/ 58 h 58"/>
                <a:gd name="T20" fmla="*/ 78 w 96"/>
                <a:gd name="T21" fmla="*/ 58 h 58"/>
                <a:gd name="T22" fmla="*/ 84 w 96"/>
                <a:gd name="T23" fmla="*/ 56 h 58"/>
                <a:gd name="T24" fmla="*/ 90 w 96"/>
                <a:gd name="T25" fmla="*/ 54 h 58"/>
                <a:gd name="T26" fmla="*/ 94 w 96"/>
                <a:gd name="T27" fmla="*/ 50 h 58"/>
                <a:gd name="T28" fmla="*/ 96 w 96"/>
                <a:gd name="T29" fmla="*/ 20 h 58"/>
                <a:gd name="T30" fmla="*/ 96 w 96"/>
                <a:gd name="T31" fmla="*/ 20 h 58"/>
                <a:gd name="T32" fmla="*/ 78 w 96"/>
                <a:gd name="T33" fmla="*/ 10 h 58"/>
                <a:gd name="T34" fmla="*/ 60 w 96"/>
                <a:gd name="T35" fmla="*/ 4 h 58"/>
                <a:gd name="T36" fmla="*/ 40 w 96"/>
                <a:gd name="T37" fmla="*/ 0 h 58"/>
                <a:gd name="T38" fmla="*/ 18 w 96"/>
                <a:gd name="T39" fmla="*/ 0 h 58"/>
                <a:gd name="T40" fmla="*/ 18 w 96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58"/>
                <a:gd name="T65" fmla="*/ 96 w 96"/>
                <a:gd name="T66" fmla="*/ 58 h 5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58">
                  <a:moveTo>
                    <a:pt x="18" y="0"/>
                  </a:moveTo>
                  <a:lnTo>
                    <a:pt x="0" y="8"/>
                  </a:lnTo>
                  <a:lnTo>
                    <a:pt x="2" y="14"/>
                  </a:lnTo>
                  <a:lnTo>
                    <a:pt x="4" y="20"/>
                  </a:lnTo>
                  <a:lnTo>
                    <a:pt x="14" y="32"/>
                  </a:lnTo>
                  <a:lnTo>
                    <a:pt x="26" y="42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72" y="58"/>
                  </a:lnTo>
                  <a:lnTo>
                    <a:pt x="78" y="58"/>
                  </a:lnTo>
                  <a:lnTo>
                    <a:pt x="84" y="56"/>
                  </a:lnTo>
                  <a:lnTo>
                    <a:pt x="90" y="54"/>
                  </a:lnTo>
                  <a:lnTo>
                    <a:pt x="94" y="50"/>
                  </a:lnTo>
                  <a:lnTo>
                    <a:pt x="96" y="20"/>
                  </a:lnTo>
                  <a:lnTo>
                    <a:pt x="78" y="10"/>
                  </a:lnTo>
                  <a:lnTo>
                    <a:pt x="60" y="4"/>
                  </a:lnTo>
                  <a:lnTo>
                    <a:pt x="4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5" name="Freeform 68"/>
            <p:cNvSpPr>
              <a:spLocks/>
            </p:cNvSpPr>
            <p:nvPr userDrawn="1"/>
          </p:nvSpPr>
          <p:spPr bwMode="gray">
            <a:xfrm>
              <a:off x="2944" y="854"/>
              <a:ext cx="67" cy="94"/>
            </a:xfrm>
            <a:custGeom>
              <a:avLst/>
              <a:gdLst>
                <a:gd name="T0" fmla="*/ 42 w 64"/>
                <a:gd name="T1" fmla="*/ 8 h 102"/>
                <a:gd name="T2" fmla="*/ 14 w 64"/>
                <a:gd name="T3" fmla="*/ 0 h 102"/>
                <a:gd name="T4" fmla="*/ 14 w 64"/>
                <a:gd name="T5" fmla="*/ 0 h 102"/>
                <a:gd name="T6" fmla="*/ 6 w 64"/>
                <a:gd name="T7" fmla="*/ 16 h 102"/>
                <a:gd name="T8" fmla="*/ 2 w 64"/>
                <a:gd name="T9" fmla="*/ 22 h 102"/>
                <a:gd name="T10" fmla="*/ 0 w 64"/>
                <a:gd name="T11" fmla="*/ 30 h 102"/>
                <a:gd name="T12" fmla="*/ 0 w 64"/>
                <a:gd name="T13" fmla="*/ 40 h 102"/>
                <a:gd name="T14" fmla="*/ 0 w 64"/>
                <a:gd name="T15" fmla="*/ 50 h 102"/>
                <a:gd name="T16" fmla="*/ 4 w 64"/>
                <a:gd name="T17" fmla="*/ 60 h 102"/>
                <a:gd name="T18" fmla="*/ 8 w 64"/>
                <a:gd name="T19" fmla="*/ 72 h 102"/>
                <a:gd name="T20" fmla="*/ 22 w 64"/>
                <a:gd name="T21" fmla="*/ 102 h 102"/>
                <a:gd name="T22" fmla="*/ 22 w 64"/>
                <a:gd name="T23" fmla="*/ 102 h 102"/>
                <a:gd name="T24" fmla="*/ 44 w 64"/>
                <a:gd name="T25" fmla="*/ 78 h 102"/>
                <a:gd name="T26" fmla="*/ 54 w 64"/>
                <a:gd name="T27" fmla="*/ 66 h 102"/>
                <a:gd name="T28" fmla="*/ 60 w 64"/>
                <a:gd name="T29" fmla="*/ 54 h 102"/>
                <a:gd name="T30" fmla="*/ 64 w 64"/>
                <a:gd name="T31" fmla="*/ 44 h 102"/>
                <a:gd name="T32" fmla="*/ 64 w 64"/>
                <a:gd name="T33" fmla="*/ 38 h 102"/>
                <a:gd name="T34" fmla="*/ 62 w 64"/>
                <a:gd name="T35" fmla="*/ 32 h 102"/>
                <a:gd name="T36" fmla="*/ 60 w 64"/>
                <a:gd name="T37" fmla="*/ 26 h 102"/>
                <a:gd name="T38" fmla="*/ 56 w 64"/>
                <a:gd name="T39" fmla="*/ 20 h 102"/>
                <a:gd name="T40" fmla="*/ 42 w 64"/>
                <a:gd name="T41" fmla="*/ 8 h 102"/>
                <a:gd name="T42" fmla="*/ 42 w 64"/>
                <a:gd name="T43" fmla="*/ 8 h 1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4"/>
                <a:gd name="T67" fmla="*/ 0 h 102"/>
                <a:gd name="T68" fmla="*/ 64 w 64"/>
                <a:gd name="T69" fmla="*/ 102 h 10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4" h="102">
                  <a:moveTo>
                    <a:pt x="42" y="8"/>
                  </a:moveTo>
                  <a:lnTo>
                    <a:pt x="14" y="0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0" y="30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4" y="60"/>
                  </a:lnTo>
                  <a:lnTo>
                    <a:pt x="8" y="72"/>
                  </a:lnTo>
                  <a:lnTo>
                    <a:pt x="22" y="102"/>
                  </a:lnTo>
                  <a:lnTo>
                    <a:pt x="44" y="78"/>
                  </a:lnTo>
                  <a:lnTo>
                    <a:pt x="54" y="66"/>
                  </a:lnTo>
                  <a:lnTo>
                    <a:pt x="60" y="54"/>
                  </a:lnTo>
                  <a:lnTo>
                    <a:pt x="64" y="44"/>
                  </a:lnTo>
                  <a:lnTo>
                    <a:pt x="64" y="38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6" y="20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6" name="Freeform 69"/>
            <p:cNvSpPr>
              <a:spLocks noEditPoints="1"/>
            </p:cNvSpPr>
            <p:nvPr userDrawn="1"/>
          </p:nvSpPr>
          <p:spPr bwMode="gray">
            <a:xfrm>
              <a:off x="3171" y="665"/>
              <a:ext cx="767" cy="1977"/>
            </a:xfrm>
            <a:custGeom>
              <a:avLst/>
              <a:gdLst>
                <a:gd name="T0" fmla="*/ 632 w 772"/>
                <a:gd name="T1" fmla="*/ 774 h 1976"/>
                <a:gd name="T2" fmla="*/ 684 w 772"/>
                <a:gd name="T3" fmla="*/ 690 h 1976"/>
                <a:gd name="T4" fmla="*/ 682 w 772"/>
                <a:gd name="T5" fmla="*/ 488 h 1976"/>
                <a:gd name="T6" fmla="*/ 690 w 772"/>
                <a:gd name="T7" fmla="*/ 430 h 1976"/>
                <a:gd name="T8" fmla="*/ 690 w 772"/>
                <a:gd name="T9" fmla="*/ 376 h 1976"/>
                <a:gd name="T10" fmla="*/ 672 w 772"/>
                <a:gd name="T11" fmla="*/ 320 h 1976"/>
                <a:gd name="T12" fmla="*/ 642 w 772"/>
                <a:gd name="T13" fmla="*/ 280 h 1976"/>
                <a:gd name="T14" fmla="*/ 644 w 772"/>
                <a:gd name="T15" fmla="*/ 238 h 1976"/>
                <a:gd name="T16" fmla="*/ 606 w 772"/>
                <a:gd name="T17" fmla="*/ 226 h 1976"/>
                <a:gd name="T18" fmla="*/ 576 w 772"/>
                <a:gd name="T19" fmla="*/ 190 h 1976"/>
                <a:gd name="T20" fmla="*/ 564 w 772"/>
                <a:gd name="T21" fmla="*/ 180 h 1976"/>
                <a:gd name="T22" fmla="*/ 523 w 772"/>
                <a:gd name="T23" fmla="*/ 182 h 1976"/>
                <a:gd name="T24" fmla="*/ 515 w 772"/>
                <a:gd name="T25" fmla="*/ 138 h 1976"/>
                <a:gd name="T26" fmla="*/ 469 w 772"/>
                <a:gd name="T27" fmla="*/ 156 h 1976"/>
                <a:gd name="T28" fmla="*/ 471 w 772"/>
                <a:gd name="T29" fmla="*/ 116 h 1976"/>
                <a:gd name="T30" fmla="*/ 429 w 772"/>
                <a:gd name="T31" fmla="*/ 120 h 1976"/>
                <a:gd name="T32" fmla="*/ 385 w 772"/>
                <a:gd name="T33" fmla="*/ 132 h 1976"/>
                <a:gd name="T34" fmla="*/ 385 w 772"/>
                <a:gd name="T35" fmla="*/ 80 h 1976"/>
                <a:gd name="T36" fmla="*/ 374 w 772"/>
                <a:gd name="T37" fmla="*/ 68 h 1976"/>
                <a:gd name="T38" fmla="*/ 344 w 772"/>
                <a:gd name="T39" fmla="*/ 44 h 1976"/>
                <a:gd name="T40" fmla="*/ 312 w 772"/>
                <a:gd name="T41" fmla="*/ 88 h 1976"/>
                <a:gd name="T42" fmla="*/ 304 w 772"/>
                <a:gd name="T43" fmla="*/ 64 h 1976"/>
                <a:gd name="T44" fmla="*/ 328 w 772"/>
                <a:gd name="T45" fmla="*/ 46 h 1976"/>
                <a:gd name="T46" fmla="*/ 254 w 772"/>
                <a:gd name="T47" fmla="*/ 122 h 1976"/>
                <a:gd name="T48" fmla="*/ 234 w 772"/>
                <a:gd name="T49" fmla="*/ 92 h 1976"/>
                <a:gd name="T50" fmla="*/ 288 w 772"/>
                <a:gd name="T51" fmla="*/ 18 h 1976"/>
                <a:gd name="T52" fmla="*/ 217 w 772"/>
                <a:gd name="T53" fmla="*/ 62 h 1976"/>
                <a:gd name="T54" fmla="*/ 213 w 772"/>
                <a:gd name="T55" fmla="*/ 90 h 1976"/>
                <a:gd name="T56" fmla="*/ 207 w 772"/>
                <a:gd name="T57" fmla="*/ 60 h 1976"/>
                <a:gd name="T58" fmla="*/ 211 w 772"/>
                <a:gd name="T59" fmla="*/ 8 h 1976"/>
                <a:gd name="T60" fmla="*/ 183 w 772"/>
                <a:gd name="T61" fmla="*/ 40 h 1976"/>
                <a:gd name="T62" fmla="*/ 161 w 772"/>
                <a:gd name="T63" fmla="*/ 0 h 1976"/>
                <a:gd name="T64" fmla="*/ 155 w 772"/>
                <a:gd name="T65" fmla="*/ 94 h 1976"/>
                <a:gd name="T66" fmla="*/ 137 w 772"/>
                <a:gd name="T67" fmla="*/ 12 h 1976"/>
                <a:gd name="T68" fmla="*/ 83 w 772"/>
                <a:gd name="T69" fmla="*/ 74 h 1976"/>
                <a:gd name="T70" fmla="*/ 62 w 772"/>
                <a:gd name="T71" fmla="*/ 98 h 1976"/>
                <a:gd name="T72" fmla="*/ 54 w 772"/>
                <a:gd name="T73" fmla="*/ 20 h 1976"/>
                <a:gd name="T74" fmla="*/ 85 w 772"/>
                <a:gd name="T75" fmla="*/ 738 h 1976"/>
                <a:gd name="T76" fmla="*/ 38 w 772"/>
                <a:gd name="T77" fmla="*/ 1701 h 1976"/>
                <a:gd name="T78" fmla="*/ 175 w 772"/>
                <a:gd name="T79" fmla="*/ 1955 h 1976"/>
                <a:gd name="T80" fmla="*/ 572 w 772"/>
                <a:gd name="T81" fmla="*/ 1977 h 1976"/>
                <a:gd name="T82" fmla="*/ 652 w 772"/>
                <a:gd name="T83" fmla="*/ 1939 h 1976"/>
                <a:gd name="T84" fmla="*/ 469 w 772"/>
                <a:gd name="T85" fmla="*/ 1911 h 1976"/>
                <a:gd name="T86" fmla="*/ 366 w 772"/>
                <a:gd name="T87" fmla="*/ 1875 h 1976"/>
                <a:gd name="T88" fmla="*/ 264 w 772"/>
                <a:gd name="T89" fmla="*/ 1723 h 1976"/>
                <a:gd name="T90" fmla="*/ 258 w 772"/>
                <a:gd name="T91" fmla="*/ 1569 h 1976"/>
                <a:gd name="T92" fmla="*/ 302 w 772"/>
                <a:gd name="T93" fmla="*/ 1497 h 1976"/>
                <a:gd name="T94" fmla="*/ 548 w 772"/>
                <a:gd name="T95" fmla="*/ 1495 h 1976"/>
                <a:gd name="T96" fmla="*/ 678 w 772"/>
                <a:gd name="T97" fmla="*/ 1453 h 1976"/>
                <a:gd name="T98" fmla="*/ 650 w 772"/>
                <a:gd name="T99" fmla="*/ 1353 h 1976"/>
                <a:gd name="T100" fmla="*/ 688 w 772"/>
                <a:gd name="T101" fmla="*/ 1265 h 1976"/>
                <a:gd name="T102" fmla="*/ 606 w 772"/>
                <a:gd name="T103" fmla="*/ 1221 h 1976"/>
                <a:gd name="T104" fmla="*/ 690 w 772"/>
                <a:gd name="T105" fmla="*/ 1189 h 1976"/>
                <a:gd name="T106" fmla="*/ 693 w 772"/>
                <a:gd name="T107" fmla="*/ 1125 h 1976"/>
                <a:gd name="T108" fmla="*/ 709 w 772"/>
                <a:gd name="T109" fmla="*/ 1053 h 1976"/>
                <a:gd name="T110" fmla="*/ 767 w 772"/>
                <a:gd name="T111" fmla="*/ 1003 h 1976"/>
                <a:gd name="T112" fmla="*/ 489 w 772"/>
                <a:gd name="T113" fmla="*/ 850 h 1976"/>
                <a:gd name="T114" fmla="*/ 360 w 772"/>
                <a:gd name="T115" fmla="*/ 826 h 1976"/>
                <a:gd name="T116" fmla="*/ 421 w 772"/>
                <a:gd name="T117" fmla="*/ 782 h 1976"/>
                <a:gd name="T118" fmla="*/ 529 w 772"/>
                <a:gd name="T119" fmla="*/ 794 h 1976"/>
                <a:gd name="T120" fmla="*/ 513 w 772"/>
                <a:gd name="T121" fmla="*/ 846 h 1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72"/>
                <a:gd name="T184" fmla="*/ 0 h 1976"/>
                <a:gd name="T185" fmla="*/ 772 w 772"/>
                <a:gd name="T186" fmla="*/ 1976 h 1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72" h="1976">
                  <a:moveTo>
                    <a:pt x="696" y="886"/>
                  </a:moveTo>
                  <a:lnTo>
                    <a:pt x="696" y="886"/>
                  </a:lnTo>
                  <a:lnTo>
                    <a:pt x="670" y="852"/>
                  </a:lnTo>
                  <a:lnTo>
                    <a:pt x="656" y="834"/>
                  </a:lnTo>
                  <a:lnTo>
                    <a:pt x="646" y="814"/>
                  </a:lnTo>
                  <a:lnTo>
                    <a:pt x="638" y="794"/>
                  </a:lnTo>
                  <a:lnTo>
                    <a:pt x="636" y="784"/>
                  </a:lnTo>
                  <a:lnTo>
                    <a:pt x="636" y="774"/>
                  </a:lnTo>
                  <a:lnTo>
                    <a:pt x="638" y="764"/>
                  </a:lnTo>
                  <a:lnTo>
                    <a:pt x="642" y="754"/>
                  </a:lnTo>
                  <a:lnTo>
                    <a:pt x="646" y="744"/>
                  </a:lnTo>
                  <a:lnTo>
                    <a:pt x="654" y="734"/>
                  </a:lnTo>
                  <a:lnTo>
                    <a:pt x="670" y="720"/>
                  </a:lnTo>
                  <a:lnTo>
                    <a:pt x="680" y="706"/>
                  </a:lnTo>
                  <a:lnTo>
                    <a:pt x="688" y="690"/>
                  </a:lnTo>
                  <a:lnTo>
                    <a:pt x="690" y="672"/>
                  </a:lnTo>
                  <a:lnTo>
                    <a:pt x="696" y="612"/>
                  </a:lnTo>
                  <a:lnTo>
                    <a:pt x="696" y="566"/>
                  </a:lnTo>
                  <a:lnTo>
                    <a:pt x="692" y="526"/>
                  </a:lnTo>
                  <a:lnTo>
                    <a:pt x="684" y="490"/>
                  </a:lnTo>
                  <a:lnTo>
                    <a:pt x="686" y="488"/>
                  </a:lnTo>
                  <a:lnTo>
                    <a:pt x="690" y="486"/>
                  </a:lnTo>
                  <a:lnTo>
                    <a:pt x="694" y="482"/>
                  </a:lnTo>
                  <a:lnTo>
                    <a:pt x="698" y="474"/>
                  </a:lnTo>
                  <a:lnTo>
                    <a:pt x="700" y="458"/>
                  </a:lnTo>
                  <a:lnTo>
                    <a:pt x="700" y="446"/>
                  </a:lnTo>
                  <a:lnTo>
                    <a:pt x="698" y="438"/>
                  </a:lnTo>
                  <a:lnTo>
                    <a:pt x="694" y="430"/>
                  </a:lnTo>
                  <a:lnTo>
                    <a:pt x="690" y="426"/>
                  </a:lnTo>
                  <a:lnTo>
                    <a:pt x="686" y="422"/>
                  </a:lnTo>
                  <a:lnTo>
                    <a:pt x="684" y="420"/>
                  </a:lnTo>
                  <a:lnTo>
                    <a:pt x="690" y="412"/>
                  </a:lnTo>
                  <a:lnTo>
                    <a:pt x="694" y="402"/>
                  </a:lnTo>
                  <a:lnTo>
                    <a:pt x="696" y="388"/>
                  </a:lnTo>
                  <a:lnTo>
                    <a:pt x="694" y="376"/>
                  </a:lnTo>
                  <a:lnTo>
                    <a:pt x="692" y="362"/>
                  </a:lnTo>
                  <a:lnTo>
                    <a:pt x="688" y="352"/>
                  </a:lnTo>
                  <a:lnTo>
                    <a:pt x="680" y="344"/>
                  </a:lnTo>
                  <a:lnTo>
                    <a:pt x="676" y="342"/>
                  </a:lnTo>
                  <a:lnTo>
                    <a:pt x="670" y="342"/>
                  </a:lnTo>
                  <a:lnTo>
                    <a:pt x="674" y="332"/>
                  </a:lnTo>
                  <a:lnTo>
                    <a:pt x="676" y="320"/>
                  </a:lnTo>
                  <a:lnTo>
                    <a:pt x="676" y="308"/>
                  </a:lnTo>
                  <a:lnTo>
                    <a:pt x="674" y="298"/>
                  </a:lnTo>
                  <a:lnTo>
                    <a:pt x="668" y="290"/>
                  </a:lnTo>
                  <a:lnTo>
                    <a:pt x="662" y="282"/>
                  </a:lnTo>
                  <a:lnTo>
                    <a:pt x="654" y="280"/>
                  </a:lnTo>
                  <a:lnTo>
                    <a:pt x="642" y="280"/>
                  </a:lnTo>
                  <a:lnTo>
                    <a:pt x="646" y="280"/>
                  </a:lnTo>
                  <a:lnTo>
                    <a:pt x="650" y="274"/>
                  </a:lnTo>
                  <a:lnTo>
                    <a:pt x="654" y="266"/>
                  </a:lnTo>
                  <a:lnTo>
                    <a:pt x="656" y="260"/>
                  </a:lnTo>
                  <a:lnTo>
                    <a:pt x="656" y="254"/>
                  </a:lnTo>
                  <a:lnTo>
                    <a:pt x="654" y="246"/>
                  </a:lnTo>
                  <a:lnTo>
                    <a:pt x="652" y="242"/>
                  </a:lnTo>
                  <a:lnTo>
                    <a:pt x="648" y="238"/>
                  </a:lnTo>
                  <a:lnTo>
                    <a:pt x="644" y="236"/>
                  </a:lnTo>
                  <a:lnTo>
                    <a:pt x="636" y="234"/>
                  </a:lnTo>
                  <a:lnTo>
                    <a:pt x="626" y="234"/>
                  </a:lnTo>
                  <a:lnTo>
                    <a:pt x="618" y="236"/>
                  </a:lnTo>
                  <a:lnTo>
                    <a:pt x="610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10" y="226"/>
                  </a:lnTo>
                  <a:lnTo>
                    <a:pt x="612" y="220"/>
                  </a:lnTo>
                  <a:lnTo>
                    <a:pt x="610" y="212"/>
                  </a:lnTo>
                  <a:lnTo>
                    <a:pt x="604" y="204"/>
                  </a:lnTo>
                  <a:lnTo>
                    <a:pt x="598" y="196"/>
                  </a:lnTo>
                  <a:lnTo>
                    <a:pt x="592" y="190"/>
                  </a:lnTo>
                  <a:lnTo>
                    <a:pt x="584" y="188"/>
                  </a:lnTo>
                  <a:lnTo>
                    <a:pt x="580" y="190"/>
                  </a:lnTo>
                  <a:lnTo>
                    <a:pt x="576" y="192"/>
                  </a:lnTo>
                  <a:lnTo>
                    <a:pt x="574" y="196"/>
                  </a:lnTo>
                  <a:lnTo>
                    <a:pt x="570" y="202"/>
                  </a:lnTo>
                  <a:lnTo>
                    <a:pt x="568" y="200"/>
                  </a:lnTo>
                  <a:lnTo>
                    <a:pt x="566" y="194"/>
                  </a:lnTo>
                  <a:lnTo>
                    <a:pt x="568" y="184"/>
                  </a:lnTo>
                  <a:lnTo>
                    <a:pt x="568" y="180"/>
                  </a:lnTo>
                  <a:lnTo>
                    <a:pt x="566" y="174"/>
                  </a:lnTo>
                  <a:lnTo>
                    <a:pt x="564" y="170"/>
                  </a:lnTo>
                  <a:lnTo>
                    <a:pt x="560" y="166"/>
                  </a:lnTo>
                  <a:lnTo>
                    <a:pt x="552" y="168"/>
                  </a:lnTo>
                  <a:lnTo>
                    <a:pt x="544" y="172"/>
                  </a:lnTo>
                  <a:lnTo>
                    <a:pt x="526" y="182"/>
                  </a:lnTo>
                  <a:lnTo>
                    <a:pt x="526" y="176"/>
                  </a:lnTo>
                  <a:lnTo>
                    <a:pt x="526" y="172"/>
                  </a:lnTo>
                  <a:lnTo>
                    <a:pt x="528" y="162"/>
                  </a:lnTo>
                  <a:lnTo>
                    <a:pt x="528" y="158"/>
                  </a:lnTo>
                  <a:lnTo>
                    <a:pt x="528" y="152"/>
                  </a:lnTo>
                  <a:lnTo>
                    <a:pt x="524" y="146"/>
                  </a:lnTo>
                  <a:lnTo>
                    <a:pt x="518" y="138"/>
                  </a:lnTo>
                  <a:lnTo>
                    <a:pt x="510" y="134"/>
                  </a:lnTo>
                  <a:lnTo>
                    <a:pt x="502" y="132"/>
                  </a:lnTo>
                  <a:lnTo>
                    <a:pt x="498" y="134"/>
                  </a:lnTo>
                  <a:lnTo>
                    <a:pt x="492" y="136"/>
                  </a:lnTo>
                  <a:lnTo>
                    <a:pt x="484" y="146"/>
                  </a:lnTo>
                  <a:lnTo>
                    <a:pt x="478" y="152"/>
                  </a:lnTo>
                  <a:lnTo>
                    <a:pt x="472" y="156"/>
                  </a:lnTo>
                  <a:lnTo>
                    <a:pt x="466" y="154"/>
                  </a:lnTo>
                  <a:lnTo>
                    <a:pt x="464" y="150"/>
                  </a:lnTo>
                  <a:lnTo>
                    <a:pt x="464" y="148"/>
                  </a:lnTo>
                  <a:lnTo>
                    <a:pt x="474" y="136"/>
                  </a:lnTo>
                  <a:lnTo>
                    <a:pt x="478" y="128"/>
                  </a:lnTo>
                  <a:lnTo>
                    <a:pt x="478" y="124"/>
                  </a:lnTo>
                  <a:lnTo>
                    <a:pt x="476" y="120"/>
                  </a:lnTo>
                  <a:lnTo>
                    <a:pt x="474" y="116"/>
                  </a:lnTo>
                  <a:lnTo>
                    <a:pt x="468" y="110"/>
                  </a:lnTo>
                  <a:lnTo>
                    <a:pt x="460" y="106"/>
                  </a:lnTo>
                  <a:lnTo>
                    <a:pt x="448" y="100"/>
                  </a:lnTo>
                  <a:lnTo>
                    <a:pt x="442" y="112"/>
                  </a:lnTo>
                  <a:lnTo>
                    <a:pt x="438" y="120"/>
                  </a:lnTo>
                  <a:lnTo>
                    <a:pt x="434" y="122"/>
                  </a:lnTo>
                  <a:lnTo>
                    <a:pt x="432" y="120"/>
                  </a:lnTo>
                  <a:lnTo>
                    <a:pt x="428" y="112"/>
                  </a:lnTo>
                  <a:lnTo>
                    <a:pt x="426" y="108"/>
                  </a:lnTo>
                  <a:lnTo>
                    <a:pt x="424" y="106"/>
                  </a:lnTo>
                  <a:lnTo>
                    <a:pt x="422" y="104"/>
                  </a:lnTo>
                  <a:lnTo>
                    <a:pt x="418" y="106"/>
                  </a:lnTo>
                  <a:lnTo>
                    <a:pt x="412" y="110"/>
                  </a:lnTo>
                  <a:lnTo>
                    <a:pt x="388" y="132"/>
                  </a:lnTo>
                  <a:lnTo>
                    <a:pt x="398" y="112"/>
                  </a:lnTo>
                  <a:lnTo>
                    <a:pt x="404" y="92"/>
                  </a:lnTo>
                  <a:lnTo>
                    <a:pt x="406" y="84"/>
                  </a:lnTo>
                  <a:lnTo>
                    <a:pt x="404" y="80"/>
                  </a:lnTo>
                  <a:lnTo>
                    <a:pt x="398" y="78"/>
                  </a:lnTo>
                  <a:lnTo>
                    <a:pt x="388" y="80"/>
                  </a:lnTo>
                  <a:lnTo>
                    <a:pt x="376" y="84"/>
                  </a:lnTo>
                  <a:lnTo>
                    <a:pt x="368" y="86"/>
                  </a:lnTo>
                  <a:lnTo>
                    <a:pt x="366" y="86"/>
                  </a:lnTo>
                  <a:lnTo>
                    <a:pt x="364" y="84"/>
                  </a:lnTo>
                  <a:lnTo>
                    <a:pt x="368" y="76"/>
                  </a:lnTo>
                  <a:lnTo>
                    <a:pt x="370" y="72"/>
                  </a:lnTo>
                  <a:lnTo>
                    <a:pt x="376" y="68"/>
                  </a:lnTo>
                  <a:lnTo>
                    <a:pt x="380" y="64"/>
                  </a:lnTo>
                  <a:lnTo>
                    <a:pt x="380" y="62"/>
                  </a:lnTo>
                  <a:lnTo>
                    <a:pt x="380" y="58"/>
                  </a:lnTo>
                  <a:lnTo>
                    <a:pt x="376" y="50"/>
                  </a:lnTo>
                  <a:lnTo>
                    <a:pt x="368" y="44"/>
                  </a:lnTo>
                  <a:lnTo>
                    <a:pt x="358" y="42"/>
                  </a:lnTo>
                  <a:lnTo>
                    <a:pt x="350" y="42"/>
                  </a:lnTo>
                  <a:lnTo>
                    <a:pt x="346" y="44"/>
                  </a:lnTo>
                  <a:lnTo>
                    <a:pt x="344" y="46"/>
                  </a:lnTo>
                  <a:lnTo>
                    <a:pt x="342" y="52"/>
                  </a:lnTo>
                  <a:lnTo>
                    <a:pt x="342" y="58"/>
                  </a:lnTo>
                  <a:lnTo>
                    <a:pt x="340" y="68"/>
                  </a:lnTo>
                  <a:lnTo>
                    <a:pt x="332" y="76"/>
                  </a:lnTo>
                  <a:lnTo>
                    <a:pt x="324" y="84"/>
                  </a:lnTo>
                  <a:lnTo>
                    <a:pt x="314" y="88"/>
                  </a:lnTo>
                  <a:lnTo>
                    <a:pt x="306" y="90"/>
                  </a:lnTo>
                  <a:lnTo>
                    <a:pt x="300" y="90"/>
                  </a:lnTo>
                  <a:lnTo>
                    <a:pt x="298" y="88"/>
                  </a:lnTo>
                  <a:lnTo>
                    <a:pt x="298" y="84"/>
                  </a:lnTo>
                  <a:lnTo>
                    <a:pt x="300" y="76"/>
                  </a:lnTo>
                  <a:lnTo>
                    <a:pt x="302" y="68"/>
                  </a:lnTo>
                  <a:lnTo>
                    <a:pt x="306" y="64"/>
                  </a:lnTo>
                  <a:lnTo>
                    <a:pt x="310" y="62"/>
                  </a:lnTo>
                  <a:lnTo>
                    <a:pt x="314" y="60"/>
                  </a:lnTo>
                  <a:lnTo>
                    <a:pt x="322" y="60"/>
                  </a:lnTo>
                  <a:lnTo>
                    <a:pt x="328" y="62"/>
                  </a:lnTo>
                  <a:lnTo>
                    <a:pt x="334" y="62"/>
                  </a:lnTo>
                  <a:lnTo>
                    <a:pt x="334" y="60"/>
                  </a:lnTo>
                  <a:lnTo>
                    <a:pt x="334" y="58"/>
                  </a:lnTo>
                  <a:lnTo>
                    <a:pt x="330" y="46"/>
                  </a:lnTo>
                  <a:lnTo>
                    <a:pt x="318" y="26"/>
                  </a:lnTo>
                  <a:lnTo>
                    <a:pt x="284" y="62"/>
                  </a:lnTo>
                  <a:lnTo>
                    <a:pt x="272" y="76"/>
                  </a:lnTo>
                  <a:lnTo>
                    <a:pt x="266" y="86"/>
                  </a:lnTo>
                  <a:lnTo>
                    <a:pt x="260" y="110"/>
                  </a:lnTo>
                  <a:lnTo>
                    <a:pt x="256" y="122"/>
                  </a:lnTo>
                  <a:lnTo>
                    <a:pt x="254" y="124"/>
                  </a:lnTo>
                  <a:lnTo>
                    <a:pt x="252" y="124"/>
                  </a:lnTo>
                  <a:lnTo>
                    <a:pt x="250" y="120"/>
                  </a:lnTo>
                  <a:lnTo>
                    <a:pt x="246" y="102"/>
                  </a:lnTo>
                  <a:lnTo>
                    <a:pt x="242" y="96"/>
                  </a:lnTo>
                  <a:lnTo>
                    <a:pt x="238" y="92"/>
                  </a:lnTo>
                  <a:lnTo>
                    <a:pt x="236" y="92"/>
                  </a:lnTo>
                  <a:lnTo>
                    <a:pt x="258" y="76"/>
                  </a:lnTo>
                  <a:lnTo>
                    <a:pt x="268" y="66"/>
                  </a:lnTo>
                  <a:lnTo>
                    <a:pt x="276" y="56"/>
                  </a:lnTo>
                  <a:lnTo>
                    <a:pt x="284" y="46"/>
                  </a:lnTo>
                  <a:lnTo>
                    <a:pt x="290" y="36"/>
                  </a:lnTo>
                  <a:lnTo>
                    <a:pt x="292" y="26"/>
                  </a:lnTo>
                  <a:lnTo>
                    <a:pt x="290" y="18"/>
                  </a:lnTo>
                  <a:lnTo>
                    <a:pt x="276" y="18"/>
                  </a:lnTo>
                  <a:lnTo>
                    <a:pt x="262" y="24"/>
                  </a:lnTo>
                  <a:lnTo>
                    <a:pt x="246" y="32"/>
                  </a:lnTo>
                  <a:lnTo>
                    <a:pt x="232" y="40"/>
                  </a:lnTo>
                  <a:lnTo>
                    <a:pt x="222" y="50"/>
                  </a:lnTo>
                  <a:lnTo>
                    <a:pt x="220" y="54"/>
                  </a:lnTo>
                  <a:lnTo>
                    <a:pt x="218" y="58"/>
                  </a:lnTo>
                  <a:lnTo>
                    <a:pt x="218" y="62"/>
                  </a:lnTo>
                  <a:lnTo>
                    <a:pt x="220" y="66"/>
                  </a:lnTo>
                  <a:lnTo>
                    <a:pt x="226" y="68"/>
                  </a:lnTo>
                  <a:lnTo>
                    <a:pt x="232" y="70"/>
                  </a:lnTo>
                  <a:lnTo>
                    <a:pt x="230" y="76"/>
                  </a:lnTo>
                  <a:lnTo>
                    <a:pt x="226" y="80"/>
                  </a:lnTo>
                  <a:lnTo>
                    <a:pt x="222" y="86"/>
                  </a:lnTo>
                  <a:lnTo>
                    <a:pt x="214" y="90"/>
                  </a:lnTo>
                  <a:lnTo>
                    <a:pt x="208" y="90"/>
                  </a:lnTo>
                  <a:lnTo>
                    <a:pt x="202" y="90"/>
                  </a:lnTo>
                  <a:lnTo>
                    <a:pt x="194" y="84"/>
                  </a:lnTo>
                  <a:lnTo>
                    <a:pt x="188" y="76"/>
                  </a:lnTo>
                  <a:lnTo>
                    <a:pt x="194" y="74"/>
                  </a:lnTo>
                  <a:lnTo>
                    <a:pt x="198" y="70"/>
                  </a:lnTo>
                  <a:lnTo>
                    <a:pt x="208" y="60"/>
                  </a:lnTo>
                  <a:lnTo>
                    <a:pt x="218" y="46"/>
                  </a:lnTo>
                  <a:lnTo>
                    <a:pt x="224" y="32"/>
                  </a:lnTo>
                  <a:lnTo>
                    <a:pt x="228" y="20"/>
                  </a:lnTo>
                  <a:lnTo>
                    <a:pt x="228" y="14"/>
                  </a:lnTo>
                  <a:lnTo>
                    <a:pt x="226" y="10"/>
                  </a:lnTo>
                  <a:lnTo>
                    <a:pt x="224" y="8"/>
                  </a:lnTo>
                  <a:lnTo>
                    <a:pt x="218" y="6"/>
                  </a:lnTo>
                  <a:lnTo>
                    <a:pt x="212" y="8"/>
                  </a:lnTo>
                  <a:lnTo>
                    <a:pt x="202" y="12"/>
                  </a:lnTo>
                  <a:lnTo>
                    <a:pt x="200" y="16"/>
                  </a:lnTo>
                  <a:lnTo>
                    <a:pt x="198" y="24"/>
                  </a:lnTo>
                  <a:lnTo>
                    <a:pt x="194" y="34"/>
                  </a:lnTo>
                  <a:lnTo>
                    <a:pt x="188" y="44"/>
                  </a:lnTo>
                  <a:lnTo>
                    <a:pt x="184" y="40"/>
                  </a:lnTo>
                  <a:lnTo>
                    <a:pt x="182" y="36"/>
                  </a:lnTo>
                  <a:lnTo>
                    <a:pt x="182" y="26"/>
                  </a:lnTo>
                  <a:lnTo>
                    <a:pt x="182" y="16"/>
                  </a:lnTo>
                  <a:lnTo>
                    <a:pt x="182" y="8"/>
                  </a:lnTo>
                  <a:lnTo>
                    <a:pt x="174" y="4"/>
                  </a:lnTo>
                  <a:lnTo>
                    <a:pt x="168" y="0"/>
                  </a:lnTo>
                  <a:lnTo>
                    <a:pt x="162" y="0"/>
                  </a:lnTo>
                  <a:lnTo>
                    <a:pt x="160" y="2"/>
                  </a:lnTo>
                  <a:lnTo>
                    <a:pt x="156" y="6"/>
                  </a:lnTo>
                  <a:lnTo>
                    <a:pt x="154" y="12"/>
                  </a:lnTo>
                  <a:lnTo>
                    <a:pt x="152" y="28"/>
                  </a:lnTo>
                  <a:lnTo>
                    <a:pt x="152" y="46"/>
                  </a:lnTo>
                  <a:lnTo>
                    <a:pt x="152" y="66"/>
                  </a:lnTo>
                  <a:lnTo>
                    <a:pt x="156" y="94"/>
                  </a:lnTo>
                  <a:lnTo>
                    <a:pt x="140" y="82"/>
                  </a:lnTo>
                  <a:lnTo>
                    <a:pt x="132" y="74"/>
                  </a:lnTo>
                  <a:lnTo>
                    <a:pt x="130" y="68"/>
                  </a:lnTo>
                  <a:lnTo>
                    <a:pt x="130" y="62"/>
                  </a:lnTo>
                  <a:lnTo>
                    <a:pt x="134" y="54"/>
                  </a:lnTo>
                  <a:lnTo>
                    <a:pt x="138" y="44"/>
                  </a:lnTo>
                  <a:lnTo>
                    <a:pt x="140" y="30"/>
                  </a:lnTo>
                  <a:lnTo>
                    <a:pt x="138" y="12"/>
                  </a:lnTo>
                  <a:lnTo>
                    <a:pt x="122" y="16"/>
                  </a:lnTo>
                  <a:lnTo>
                    <a:pt x="110" y="20"/>
                  </a:lnTo>
                  <a:lnTo>
                    <a:pt x="100" y="28"/>
                  </a:lnTo>
                  <a:lnTo>
                    <a:pt x="92" y="36"/>
                  </a:lnTo>
                  <a:lnTo>
                    <a:pt x="88" y="46"/>
                  </a:lnTo>
                  <a:lnTo>
                    <a:pt x="84" y="58"/>
                  </a:lnTo>
                  <a:lnTo>
                    <a:pt x="84" y="74"/>
                  </a:lnTo>
                  <a:lnTo>
                    <a:pt x="86" y="92"/>
                  </a:lnTo>
                  <a:lnTo>
                    <a:pt x="82" y="102"/>
                  </a:lnTo>
                  <a:lnTo>
                    <a:pt x="74" y="112"/>
                  </a:lnTo>
                  <a:lnTo>
                    <a:pt x="72" y="114"/>
                  </a:lnTo>
                  <a:lnTo>
                    <a:pt x="68" y="114"/>
                  </a:lnTo>
                  <a:lnTo>
                    <a:pt x="64" y="108"/>
                  </a:lnTo>
                  <a:lnTo>
                    <a:pt x="62" y="98"/>
                  </a:lnTo>
                  <a:lnTo>
                    <a:pt x="70" y="84"/>
                  </a:lnTo>
                  <a:lnTo>
                    <a:pt x="74" y="72"/>
                  </a:lnTo>
                  <a:lnTo>
                    <a:pt x="78" y="58"/>
                  </a:lnTo>
                  <a:lnTo>
                    <a:pt x="76" y="46"/>
                  </a:lnTo>
                  <a:lnTo>
                    <a:pt x="72" y="34"/>
                  </a:lnTo>
                  <a:lnTo>
                    <a:pt x="66" y="26"/>
                  </a:lnTo>
                  <a:lnTo>
                    <a:pt x="54" y="20"/>
                  </a:lnTo>
                  <a:lnTo>
                    <a:pt x="40" y="16"/>
                  </a:lnTo>
                  <a:lnTo>
                    <a:pt x="52" y="136"/>
                  </a:lnTo>
                  <a:lnTo>
                    <a:pt x="64" y="258"/>
                  </a:lnTo>
                  <a:lnTo>
                    <a:pt x="72" y="378"/>
                  </a:lnTo>
                  <a:lnTo>
                    <a:pt x="78" y="498"/>
                  </a:lnTo>
                  <a:lnTo>
                    <a:pt x="84" y="618"/>
                  </a:lnTo>
                  <a:lnTo>
                    <a:pt x="86" y="738"/>
                  </a:lnTo>
                  <a:lnTo>
                    <a:pt x="88" y="860"/>
                  </a:lnTo>
                  <a:lnTo>
                    <a:pt x="86" y="980"/>
                  </a:lnTo>
                  <a:lnTo>
                    <a:pt x="84" y="1100"/>
                  </a:lnTo>
                  <a:lnTo>
                    <a:pt x="78" y="1220"/>
                  </a:lnTo>
                  <a:lnTo>
                    <a:pt x="72" y="1340"/>
                  </a:lnTo>
                  <a:lnTo>
                    <a:pt x="62" y="1460"/>
                  </a:lnTo>
                  <a:lnTo>
                    <a:pt x="52" y="1580"/>
                  </a:lnTo>
                  <a:lnTo>
                    <a:pt x="38" y="1700"/>
                  </a:lnTo>
                  <a:lnTo>
                    <a:pt x="24" y="1820"/>
                  </a:lnTo>
                  <a:lnTo>
                    <a:pt x="6" y="1938"/>
                  </a:lnTo>
                  <a:lnTo>
                    <a:pt x="0" y="1972"/>
                  </a:lnTo>
                  <a:lnTo>
                    <a:pt x="42" y="1970"/>
                  </a:lnTo>
                  <a:lnTo>
                    <a:pt x="88" y="1964"/>
                  </a:lnTo>
                  <a:lnTo>
                    <a:pt x="134" y="1958"/>
                  </a:lnTo>
                  <a:lnTo>
                    <a:pt x="176" y="1954"/>
                  </a:lnTo>
                  <a:lnTo>
                    <a:pt x="226" y="1956"/>
                  </a:lnTo>
                  <a:lnTo>
                    <a:pt x="268" y="1960"/>
                  </a:lnTo>
                  <a:lnTo>
                    <a:pt x="338" y="1968"/>
                  </a:lnTo>
                  <a:lnTo>
                    <a:pt x="378" y="1972"/>
                  </a:lnTo>
                  <a:lnTo>
                    <a:pt x="428" y="1974"/>
                  </a:lnTo>
                  <a:lnTo>
                    <a:pt x="492" y="1976"/>
                  </a:lnTo>
                  <a:lnTo>
                    <a:pt x="576" y="1976"/>
                  </a:lnTo>
                  <a:lnTo>
                    <a:pt x="612" y="1972"/>
                  </a:lnTo>
                  <a:lnTo>
                    <a:pt x="636" y="1966"/>
                  </a:lnTo>
                  <a:lnTo>
                    <a:pt x="654" y="1962"/>
                  </a:lnTo>
                  <a:lnTo>
                    <a:pt x="668" y="1962"/>
                  </a:lnTo>
                  <a:lnTo>
                    <a:pt x="664" y="1948"/>
                  </a:lnTo>
                  <a:lnTo>
                    <a:pt x="656" y="1938"/>
                  </a:lnTo>
                  <a:lnTo>
                    <a:pt x="648" y="1930"/>
                  </a:lnTo>
                  <a:lnTo>
                    <a:pt x="638" y="1924"/>
                  </a:lnTo>
                  <a:lnTo>
                    <a:pt x="624" y="1918"/>
                  </a:lnTo>
                  <a:lnTo>
                    <a:pt x="612" y="1916"/>
                  </a:lnTo>
                  <a:lnTo>
                    <a:pt x="582" y="1912"/>
                  </a:lnTo>
                  <a:lnTo>
                    <a:pt x="516" y="1912"/>
                  </a:lnTo>
                  <a:lnTo>
                    <a:pt x="486" y="1912"/>
                  </a:lnTo>
                  <a:lnTo>
                    <a:pt x="472" y="1910"/>
                  </a:lnTo>
                  <a:lnTo>
                    <a:pt x="458" y="1906"/>
                  </a:lnTo>
                  <a:lnTo>
                    <a:pt x="440" y="1904"/>
                  </a:lnTo>
                  <a:lnTo>
                    <a:pt x="422" y="1900"/>
                  </a:lnTo>
                  <a:lnTo>
                    <a:pt x="406" y="1894"/>
                  </a:lnTo>
                  <a:lnTo>
                    <a:pt x="392" y="1888"/>
                  </a:lnTo>
                  <a:lnTo>
                    <a:pt x="380" y="1882"/>
                  </a:lnTo>
                  <a:lnTo>
                    <a:pt x="368" y="1874"/>
                  </a:lnTo>
                  <a:lnTo>
                    <a:pt x="350" y="1858"/>
                  </a:lnTo>
                  <a:lnTo>
                    <a:pt x="334" y="1840"/>
                  </a:lnTo>
                  <a:lnTo>
                    <a:pt x="322" y="1820"/>
                  </a:lnTo>
                  <a:lnTo>
                    <a:pt x="296" y="1782"/>
                  </a:lnTo>
                  <a:lnTo>
                    <a:pt x="284" y="1760"/>
                  </a:lnTo>
                  <a:lnTo>
                    <a:pt x="272" y="1734"/>
                  </a:lnTo>
                  <a:lnTo>
                    <a:pt x="266" y="1722"/>
                  </a:lnTo>
                  <a:lnTo>
                    <a:pt x="262" y="1706"/>
                  </a:lnTo>
                  <a:lnTo>
                    <a:pt x="260" y="1692"/>
                  </a:lnTo>
                  <a:lnTo>
                    <a:pt x="258" y="1676"/>
                  </a:lnTo>
                  <a:lnTo>
                    <a:pt x="256" y="1654"/>
                  </a:lnTo>
                  <a:lnTo>
                    <a:pt x="256" y="1636"/>
                  </a:lnTo>
                  <a:lnTo>
                    <a:pt x="256" y="1602"/>
                  </a:lnTo>
                  <a:lnTo>
                    <a:pt x="260" y="1568"/>
                  </a:lnTo>
                  <a:lnTo>
                    <a:pt x="260" y="1528"/>
                  </a:lnTo>
                  <a:lnTo>
                    <a:pt x="262" y="1522"/>
                  </a:lnTo>
                  <a:lnTo>
                    <a:pt x="264" y="1516"/>
                  </a:lnTo>
                  <a:lnTo>
                    <a:pt x="272" y="1506"/>
                  </a:lnTo>
                  <a:lnTo>
                    <a:pt x="280" y="1500"/>
                  </a:lnTo>
                  <a:lnTo>
                    <a:pt x="292" y="1496"/>
                  </a:lnTo>
                  <a:lnTo>
                    <a:pt x="304" y="1496"/>
                  </a:lnTo>
                  <a:lnTo>
                    <a:pt x="318" y="1496"/>
                  </a:lnTo>
                  <a:lnTo>
                    <a:pt x="342" y="1498"/>
                  </a:lnTo>
                  <a:lnTo>
                    <a:pt x="380" y="1502"/>
                  </a:lnTo>
                  <a:lnTo>
                    <a:pt x="422" y="1502"/>
                  </a:lnTo>
                  <a:lnTo>
                    <a:pt x="466" y="1500"/>
                  </a:lnTo>
                  <a:lnTo>
                    <a:pt x="510" y="1498"/>
                  </a:lnTo>
                  <a:lnTo>
                    <a:pt x="552" y="1494"/>
                  </a:lnTo>
                  <a:lnTo>
                    <a:pt x="588" y="1490"/>
                  </a:lnTo>
                  <a:lnTo>
                    <a:pt x="618" y="1486"/>
                  </a:lnTo>
                  <a:lnTo>
                    <a:pt x="638" y="1480"/>
                  </a:lnTo>
                  <a:lnTo>
                    <a:pt x="658" y="1472"/>
                  </a:lnTo>
                  <a:lnTo>
                    <a:pt x="672" y="1464"/>
                  </a:lnTo>
                  <a:lnTo>
                    <a:pt x="678" y="1458"/>
                  </a:lnTo>
                  <a:lnTo>
                    <a:pt x="682" y="1452"/>
                  </a:lnTo>
                  <a:lnTo>
                    <a:pt x="684" y="1446"/>
                  </a:lnTo>
                  <a:lnTo>
                    <a:pt x="686" y="1440"/>
                  </a:lnTo>
                  <a:lnTo>
                    <a:pt x="686" y="1424"/>
                  </a:lnTo>
                  <a:lnTo>
                    <a:pt x="680" y="1408"/>
                  </a:lnTo>
                  <a:lnTo>
                    <a:pt x="672" y="1390"/>
                  </a:lnTo>
                  <a:lnTo>
                    <a:pt x="658" y="1370"/>
                  </a:lnTo>
                  <a:lnTo>
                    <a:pt x="654" y="1352"/>
                  </a:lnTo>
                  <a:lnTo>
                    <a:pt x="654" y="1334"/>
                  </a:lnTo>
                  <a:lnTo>
                    <a:pt x="656" y="1318"/>
                  </a:lnTo>
                  <a:lnTo>
                    <a:pt x="664" y="1302"/>
                  </a:lnTo>
                  <a:lnTo>
                    <a:pt x="676" y="1288"/>
                  </a:lnTo>
                  <a:lnTo>
                    <a:pt x="686" y="1276"/>
                  </a:lnTo>
                  <a:lnTo>
                    <a:pt x="690" y="1270"/>
                  </a:lnTo>
                  <a:lnTo>
                    <a:pt x="692" y="1264"/>
                  </a:lnTo>
                  <a:lnTo>
                    <a:pt x="690" y="1256"/>
                  </a:lnTo>
                  <a:lnTo>
                    <a:pt x="686" y="1248"/>
                  </a:lnTo>
                  <a:lnTo>
                    <a:pt x="666" y="1244"/>
                  </a:lnTo>
                  <a:lnTo>
                    <a:pt x="648" y="1238"/>
                  </a:lnTo>
                  <a:lnTo>
                    <a:pt x="628" y="1232"/>
                  </a:lnTo>
                  <a:lnTo>
                    <a:pt x="614" y="1224"/>
                  </a:lnTo>
                  <a:lnTo>
                    <a:pt x="610" y="1220"/>
                  </a:lnTo>
                  <a:lnTo>
                    <a:pt x="610" y="1216"/>
                  </a:lnTo>
                  <a:lnTo>
                    <a:pt x="612" y="1214"/>
                  </a:lnTo>
                  <a:lnTo>
                    <a:pt x="618" y="1210"/>
                  </a:lnTo>
                  <a:lnTo>
                    <a:pt x="628" y="1206"/>
                  </a:lnTo>
                  <a:lnTo>
                    <a:pt x="642" y="1204"/>
                  </a:lnTo>
                  <a:lnTo>
                    <a:pt x="674" y="1196"/>
                  </a:lnTo>
                  <a:lnTo>
                    <a:pt x="694" y="1188"/>
                  </a:lnTo>
                  <a:lnTo>
                    <a:pt x="700" y="1184"/>
                  </a:lnTo>
                  <a:lnTo>
                    <a:pt x="706" y="1178"/>
                  </a:lnTo>
                  <a:lnTo>
                    <a:pt x="712" y="1170"/>
                  </a:lnTo>
                  <a:lnTo>
                    <a:pt x="712" y="1160"/>
                  </a:lnTo>
                  <a:lnTo>
                    <a:pt x="710" y="1154"/>
                  </a:lnTo>
                  <a:lnTo>
                    <a:pt x="708" y="1148"/>
                  </a:lnTo>
                  <a:lnTo>
                    <a:pt x="698" y="1124"/>
                  </a:lnTo>
                  <a:lnTo>
                    <a:pt x="676" y="1078"/>
                  </a:lnTo>
                  <a:lnTo>
                    <a:pt x="676" y="1074"/>
                  </a:lnTo>
                  <a:lnTo>
                    <a:pt x="676" y="1070"/>
                  </a:lnTo>
                  <a:lnTo>
                    <a:pt x="680" y="1068"/>
                  </a:lnTo>
                  <a:lnTo>
                    <a:pt x="684" y="1064"/>
                  </a:lnTo>
                  <a:lnTo>
                    <a:pt x="698" y="1058"/>
                  </a:lnTo>
                  <a:lnTo>
                    <a:pt x="714" y="1052"/>
                  </a:lnTo>
                  <a:lnTo>
                    <a:pt x="732" y="1044"/>
                  </a:lnTo>
                  <a:lnTo>
                    <a:pt x="748" y="1036"/>
                  </a:lnTo>
                  <a:lnTo>
                    <a:pt x="760" y="1026"/>
                  </a:lnTo>
                  <a:lnTo>
                    <a:pt x="764" y="1020"/>
                  </a:lnTo>
                  <a:lnTo>
                    <a:pt x="768" y="1014"/>
                  </a:lnTo>
                  <a:lnTo>
                    <a:pt x="770" y="1008"/>
                  </a:lnTo>
                  <a:lnTo>
                    <a:pt x="772" y="1002"/>
                  </a:lnTo>
                  <a:lnTo>
                    <a:pt x="770" y="994"/>
                  </a:lnTo>
                  <a:lnTo>
                    <a:pt x="768" y="986"/>
                  </a:lnTo>
                  <a:lnTo>
                    <a:pt x="760" y="970"/>
                  </a:lnTo>
                  <a:lnTo>
                    <a:pt x="748" y="952"/>
                  </a:lnTo>
                  <a:lnTo>
                    <a:pt x="720" y="916"/>
                  </a:lnTo>
                  <a:lnTo>
                    <a:pt x="696" y="886"/>
                  </a:lnTo>
                  <a:close/>
                  <a:moveTo>
                    <a:pt x="492" y="850"/>
                  </a:moveTo>
                  <a:lnTo>
                    <a:pt x="492" y="850"/>
                  </a:lnTo>
                  <a:lnTo>
                    <a:pt x="480" y="852"/>
                  </a:lnTo>
                  <a:lnTo>
                    <a:pt x="468" y="852"/>
                  </a:lnTo>
                  <a:lnTo>
                    <a:pt x="444" y="850"/>
                  </a:lnTo>
                  <a:lnTo>
                    <a:pt x="420" y="846"/>
                  </a:lnTo>
                  <a:lnTo>
                    <a:pt x="396" y="840"/>
                  </a:lnTo>
                  <a:lnTo>
                    <a:pt x="378" y="832"/>
                  </a:lnTo>
                  <a:lnTo>
                    <a:pt x="362" y="826"/>
                  </a:lnTo>
                  <a:lnTo>
                    <a:pt x="354" y="818"/>
                  </a:lnTo>
                  <a:lnTo>
                    <a:pt x="354" y="816"/>
                  </a:lnTo>
                  <a:lnTo>
                    <a:pt x="354" y="814"/>
                  </a:lnTo>
                  <a:lnTo>
                    <a:pt x="368" y="806"/>
                  </a:lnTo>
                  <a:lnTo>
                    <a:pt x="384" y="798"/>
                  </a:lnTo>
                  <a:lnTo>
                    <a:pt x="402" y="790"/>
                  </a:lnTo>
                  <a:lnTo>
                    <a:pt x="424" y="782"/>
                  </a:lnTo>
                  <a:lnTo>
                    <a:pt x="446" y="776"/>
                  </a:lnTo>
                  <a:lnTo>
                    <a:pt x="470" y="774"/>
                  </a:lnTo>
                  <a:lnTo>
                    <a:pt x="494" y="776"/>
                  </a:lnTo>
                  <a:lnTo>
                    <a:pt x="508" y="778"/>
                  </a:lnTo>
                  <a:lnTo>
                    <a:pt x="520" y="782"/>
                  </a:lnTo>
                  <a:lnTo>
                    <a:pt x="528" y="786"/>
                  </a:lnTo>
                  <a:lnTo>
                    <a:pt x="532" y="794"/>
                  </a:lnTo>
                  <a:lnTo>
                    <a:pt x="536" y="802"/>
                  </a:lnTo>
                  <a:lnTo>
                    <a:pt x="536" y="812"/>
                  </a:lnTo>
                  <a:lnTo>
                    <a:pt x="536" y="824"/>
                  </a:lnTo>
                  <a:lnTo>
                    <a:pt x="534" y="832"/>
                  </a:lnTo>
                  <a:lnTo>
                    <a:pt x="530" y="838"/>
                  </a:lnTo>
                  <a:lnTo>
                    <a:pt x="524" y="842"/>
                  </a:lnTo>
                  <a:lnTo>
                    <a:pt x="516" y="846"/>
                  </a:lnTo>
                  <a:lnTo>
                    <a:pt x="508" y="848"/>
                  </a:lnTo>
                  <a:lnTo>
                    <a:pt x="492" y="850"/>
                  </a:lnTo>
                  <a:close/>
                </a:path>
              </a:pathLst>
            </a:custGeom>
            <a:solidFill>
              <a:srgbClr val="415A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7" name="Freeform 70"/>
            <p:cNvSpPr>
              <a:spLocks/>
            </p:cNvSpPr>
            <p:nvPr userDrawn="1"/>
          </p:nvSpPr>
          <p:spPr bwMode="gray">
            <a:xfrm>
              <a:off x="1020" y="346"/>
              <a:ext cx="2187" cy="3756"/>
            </a:xfrm>
            <a:custGeom>
              <a:avLst/>
              <a:gdLst>
                <a:gd name="T0" fmla="*/ 1907 w 2188"/>
                <a:gd name="T1" fmla="*/ 3290 h 3756"/>
                <a:gd name="T2" fmla="*/ 2187 w 2188"/>
                <a:gd name="T3" fmla="*/ 336 h 3756"/>
                <a:gd name="T4" fmla="*/ 2157 w 2188"/>
                <a:gd name="T5" fmla="*/ 426 h 3756"/>
                <a:gd name="T6" fmla="*/ 2087 w 2188"/>
                <a:gd name="T7" fmla="*/ 368 h 3756"/>
                <a:gd name="T8" fmla="*/ 2079 w 2188"/>
                <a:gd name="T9" fmla="*/ 432 h 3756"/>
                <a:gd name="T10" fmla="*/ 2031 w 2188"/>
                <a:gd name="T11" fmla="*/ 374 h 3756"/>
                <a:gd name="T12" fmla="*/ 1991 w 2188"/>
                <a:gd name="T13" fmla="*/ 446 h 3756"/>
                <a:gd name="T14" fmla="*/ 1961 w 2188"/>
                <a:gd name="T15" fmla="*/ 396 h 3756"/>
                <a:gd name="T16" fmla="*/ 1915 w 2188"/>
                <a:gd name="T17" fmla="*/ 472 h 3756"/>
                <a:gd name="T18" fmla="*/ 1881 w 2188"/>
                <a:gd name="T19" fmla="*/ 416 h 3756"/>
                <a:gd name="T20" fmla="*/ 1851 w 2188"/>
                <a:gd name="T21" fmla="*/ 538 h 3756"/>
                <a:gd name="T22" fmla="*/ 1827 w 2188"/>
                <a:gd name="T23" fmla="*/ 458 h 3756"/>
                <a:gd name="T24" fmla="*/ 1771 w 2188"/>
                <a:gd name="T25" fmla="*/ 502 h 3756"/>
                <a:gd name="T26" fmla="*/ 1749 w 2188"/>
                <a:gd name="T27" fmla="*/ 544 h 3756"/>
                <a:gd name="T28" fmla="*/ 1663 w 2188"/>
                <a:gd name="T29" fmla="*/ 534 h 3756"/>
                <a:gd name="T30" fmla="*/ 1669 w 2188"/>
                <a:gd name="T31" fmla="*/ 594 h 3756"/>
                <a:gd name="T32" fmla="*/ 1557 w 2188"/>
                <a:gd name="T33" fmla="*/ 570 h 3756"/>
                <a:gd name="T34" fmla="*/ 1619 w 2188"/>
                <a:gd name="T35" fmla="*/ 638 h 3756"/>
                <a:gd name="T36" fmla="*/ 1631 w 2188"/>
                <a:gd name="T37" fmla="*/ 668 h 3756"/>
                <a:gd name="T38" fmla="*/ 1539 w 2188"/>
                <a:gd name="T39" fmla="*/ 638 h 3756"/>
                <a:gd name="T40" fmla="*/ 1545 w 2188"/>
                <a:gd name="T41" fmla="*/ 702 h 3756"/>
                <a:gd name="T42" fmla="*/ 1593 w 2188"/>
                <a:gd name="T43" fmla="*/ 762 h 3756"/>
                <a:gd name="T44" fmla="*/ 1421 w 2188"/>
                <a:gd name="T45" fmla="*/ 704 h 3756"/>
                <a:gd name="T46" fmla="*/ 1513 w 2188"/>
                <a:gd name="T47" fmla="*/ 784 h 3756"/>
                <a:gd name="T48" fmla="*/ 1533 w 2188"/>
                <a:gd name="T49" fmla="*/ 848 h 3756"/>
                <a:gd name="T50" fmla="*/ 1503 w 2188"/>
                <a:gd name="T51" fmla="*/ 890 h 3756"/>
                <a:gd name="T52" fmla="*/ 1425 w 2188"/>
                <a:gd name="T53" fmla="*/ 844 h 3756"/>
                <a:gd name="T54" fmla="*/ 1361 w 2188"/>
                <a:gd name="T55" fmla="*/ 830 h 3756"/>
                <a:gd name="T56" fmla="*/ 1309 w 2188"/>
                <a:gd name="T57" fmla="*/ 904 h 3756"/>
                <a:gd name="T58" fmla="*/ 1471 w 2188"/>
                <a:gd name="T59" fmla="*/ 920 h 3756"/>
                <a:gd name="T60" fmla="*/ 1385 w 2188"/>
                <a:gd name="T61" fmla="*/ 982 h 3756"/>
                <a:gd name="T62" fmla="*/ 1421 w 2188"/>
                <a:gd name="T63" fmla="*/ 1038 h 3756"/>
                <a:gd name="T64" fmla="*/ 1453 w 2188"/>
                <a:gd name="T65" fmla="*/ 1058 h 3756"/>
                <a:gd name="T66" fmla="*/ 1435 w 2188"/>
                <a:gd name="T67" fmla="*/ 1156 h 3756"/>
                <a:gd name="T68" fmla="*/ 1367 w 2188"/>
                <a:gd name="T69" fmla="*/ 1182 h 3756"/>
                <a:gd name="T70" fmla="*/ 1373 w 2188"/>
                <a:gd name="T71" fmla="*/ 1242 h 3756"/>
                <a:gd name="T72" fmla="*/ 1395 w 2188"/>
                <a:gd name="T73" fmla="*/ 1290 h 3756"/>
                <a:gd name="T74" fmla="*/ 1391 w 2188"/>
                <a:gd name="T75" fmla="*/ 1342 h 3756"/>
                <a:gd name="T76" fmla="*/ 1409 w 2188"/>
                <a:gd name="T77" fmla="*/ 1384 h 3756"/>
                <a:gd name="T78" fmla="*/ 1437 w 2188"/>
                <a:gd name="T79" fmla="*/ 1404 h 3756"/>
                <a:gd name="T80" fmla="*/ 1483 w 2188"/>
                <a:gd name="T81" fmla="*/ 1472 h 3756"/>
                <a:gd name="T82" fmla="*/ 1539 w 2188"/>
                <a:gd name="T83" fmla="*/ 1486 h 3756"/>
                <a:gd name="T84" fmla="*/ 1575 w 2188"/>
                <a:gd name="T85" fmla="*/ 1588 h 3756"/>
                <a:gd name="T86" fmla="*/ 1631 w 2188"/>
                <a:gd name="T87" fmla="*/ 1496 h 3756"/>
                <a:gd name="T88" fmla="*/ 1643 w 2188"/>
                <a:gd name="T89" fmla="*/ 1570 h 3756"/>
                <a:gd name="T90" fmla="*/ 1731 w 2188"/>
                <a:gd name="T91" fmla="*/ 1560 h 3756"/>
                <a:gd name="T92" fmla="*/ 1719 w 2188"/>
                <a:gd name="T93" fmla="*/ 1614 h 3756"/>
                <a:gd name="T94" fmla="*/ 1723 w 2188"/>
                <a:gd name="T95" fmla="*/ 1660 h 3756"/>
                <a:gd name="T96" fmla="*/ 1759 w 2188"/>
                <a:gd name="T97" fmla="*/ 1698 h 3756"/>
                <a:gd name="T98" fmla="*/ 1795 w 2188"/>
                <a:gd name="T99" fmla="*/ 1742 h 3756"/>
                <a:gd name="T100" fmla="*/ 1851 w 2188"/>
                <a:gd name="T101" fmla="*/ 1692 h 3756"/>
                <a:gd name="T102" fmla="*/ 1885 w 2188"/>
                <a:gd name="T103" fmla="*/ 1682 h 3756"/>
                <a:gd name="T104" fmla="*/ 1915 w 2188"/>
                <a:gd name="T105" fmla="*/ 1748 h 3756"/>
                <a:gd name="T106" fmla="*/ 1935 w 2188"/>
                <a:gd name="T107" fmla="*/ 1794 h 3756"/>
                <a:gd name="T108" fmla="*/ 1965 w 2188"/>
                <a:gd name="T109" fmla="*/ 1864 h 3756"/>
                <a:gd name="T110" fmla="*/ 2031 w 2188"/>
                <a:gd name="T111" fmla="*/ 1936 h 3756"/>
                <a:gd name="T112" fmla="*/ 1959 w 2188"/>
                <a:gd name="T113" fmla="*/ 2136 h 3756"/>
                <a:gd name="T114" fmla="*/ 1751 w 2188"/>
                <a:gd name="T115" fmla="*/ 2224 h 3756"/>
                <a:gd name="T116" fmla="*/ 1623 w 2188"/>
                <a:gd name="T117" fmla="*/ 2286 h 3756"/>
                <a:gd name="T118" fmla="*/ 1819 w 2188"/>
                <a:gd name="T119" fmla="*/ 2290 h 37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188"/>
                <a:gd name="T181" fmla="*/ 0 h 3756"/>
                <a:gd name="T182" fmla="*/ 2188 w 2188"/>
                <a:gd name="T183" fmla="*/ 3756 h 375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188" h="3756">
                  <a:moveTo>
                    <a:pt x="2148" y="2292"/>
                  </a:moveTo>
                  <a:lnTo>
                    <a:pt x="2148" y="2292"/>
                  </a:lnTo>
                  <a:lnTo>
                    <a:pt x="2132" y="2382"/>
                  </a:lnTo>
                  <a:lnTo>
                    <a:pt x="2116" y="2472"/>
                  </a:lnTo>
                  <a:lnTo>
                    <a:pt x="2098" y="2562"/>
                  </a:lnTo>
                  <a:lnTo>
                    <a:pt x="2080" y="2652"/>
                  </a:lnTo>
                  <a:lnTo>
                    <a:pt x="2060" y="2742"/>
                  </a:lnTo>
                  <a:lnTo>
                    <a:pt x="2038" y="2832"/>
                  </a:lnTo>
                  <a:lnTo>
                    <a:pt x="2014" y="2922"/>
                  </a:lnTo>
                  <a:lnTo>
                    <a:pt x="1990" y="3014"/>
                  </a:lnTo>
                  <a:lnTo>
                    <a:pt x="1964" y="3106"/>
                  </a:lnTo>
                  <a:lnTo>
                    <a:pt x="1936" y="3198"/>
                  </a:lnTo>
                  <a:lnTo>
                    <a:pt x="1908" y="3290"/>
                  </a:lnTo>
                  <a:lnTo>
                    <a:pt x="1878" y="3382"/>
                  </a:lnTo>
                  <a:lnTo>
                    <a:pt x="1846" y="3474"/>
                  </a:lnTo>
                  <a:lnTo>
                    <a:pt x="1814" y="3568"/>
                  </a:lnTo>
                  <a:lnTo>
                    <a:pt x="1780" y="3662"/>
                  </a:lnTo>
                  <a:lnTo>
                    <a:pt x="1744" y="3756"/>
                  </a:lnTo>
                  <a:lnTo>
                    <a:pt x="0" y="3756"/>
                  </a:lnTo>
                  <a:lnTo>
                    <a:pt x="0" y="0"/>
                  </a:lnTo>
                  <a:lnTo>
                    <a:pt x="2146" y="0"/>
                  </a:lnTo>
                  <a:lnTo>
                    <a:pt x="2168" y="170"/>
                  </a:lnTo>
                  <a:lnTo>
                    <a:pt x="2188" y="336"/>
                  </a:lnTo>
                  <a:lnTo>
                    <a:pt x="2182" y="340"/>
                  </a:lnTo>
                  <a:lnTo>
                    <a:pt x="2170" y="346"/>
                  </a:lnTo>
                  <a:lnTo>
                    <a:pt x="2164" y="352"/>
                  </a:lnTo>
                  <a:lnTo>
                    <a:pt x="2158" y="360"/>
                  </a:lnTo>
                  <a:lnTo>
                    <a:pt x="2156" y="368"/>
                  </a:lnTo>
                  <a:lnTo>
                    <a:pt x="2154" y="378"/>
                  </a:lnTo>
                  <a:lnTo>
                    <a:pt x="2156" y="390"/>
                  </a:lnTo>
                  <a:lnTo>
                    <a:pt x="2160" y="398"/>
                  </a:lnTo>
                  <a:lnTo>
                    <a:pt x="2166" y="412"/>
                  </a:lnTo>
                  <a:lnTo>
                    <a:pt x="2170" y="418"/>
                  </a:lnTo>
                  <a:lnTo>
                    <a:pt x="2174" y="420"/>
                  </a:lnTo>
                  <a:lnTo>
                    <a:pt x="2158" y="426"/>
                  </a:lnTo>
                  <a:lnTo>
                    <a:pt x="2140" y="402"/>
                  </a:lnTo>
                  <a:lnTo>
                    <a:pt x="2140" y="382"/>
                  </a:lnTo>
                  <a:lnTo>
                    <a:pt x="2140" y="372"/>
                  </a:lnTo>
                  <a:lnTo>
                    <a:pt x="2138" y="362"/>
                  </a:lnTo>
                  <a:lnTo>
                    <a:pt x="2132" y="356"/>
                  </a:lnTo>
                  <a:lnTo>
                    <a:pt x="2124" y="352"/>
                  </a:lnTo>
                  <a:lnTo>
                    <a:pt x="2110" y="350"/>
                  </a:lnTo>
                  <a:lnTo>
                    <a:pt x="2092" y="354"/>
                  </a:lnTo>
                  <a:lnTo>
                    <a:pt x="2090" y="360"/>
                  </a:lnTo>
                  <a:lnTo>
                    <a:pt x="2088" y="368"/>
                  </a:lnTo>
                  <a:lnTo>
                    <a:pt x="2088" y="380"/>
                  </a:lnTo>
                  <a:lnTo>
                    <a:pt x="2092" y="392"/>
                  </a:lnTo>
                  <a:lnTo>
                    <a:pt x="2098" y="400"/>
                  </a:lnTo>
                  <a:lnTo>
                    <a:pt x="2106" y="408"/>
                  </a:lnTo>
                  <a:lnTo>
                    <a:pt x="2110" y="418"/>
                  </a:lnTo>
                  <a:lnTo>
                    <a:pt x="2112" y="426"/>
                  </a:lnTo>
                  <a:lnTo>
                    <a:pt x="2112" y="432"/>
                  </a:lnTo>
                  <a:lnTo>
                    <a:pt x="2110" y="438"/>
                  </a:lnTo>
                  <a:lnTo>
                    <a:pt x="2100" y="438"/>
                  </a:lnTo>
                  <a:lnTo>
                    <a:pt x="2092" y="436"/>
                  </a:lnTo>
                  <a:lnTo>
                    <a:pt x="2086" y="434"/>
                  </a:lnTo>
                  <a:lnTo>
                    <a:pt x="2080" y="432"/>
                  </a:lnTo>
                  <a:lnTo>
                    <a:pt x="2076" y="426"/>
                  </a:lnTo>
                  <a:lnTo>
                    <a:pt x="2072" y="418"/>
                  </a:lnTo>
                  <a:lnTo>
                    <a:pt x="2070" y="414"/>
                  </a:lnTo>
                  <a:lnTo>
                    <a:pt x="2068" y="412"/>
                  </a:lnTo>
                  <a:lnTo>
                    <a:pt x="2066" y="410"/>
                  </a:lnTo>
                  <a:lnTo>
                    <a:pt x="2058" y="412"/>
                  </a:lnTo>
                  <a:lnTo>
                    <a:pt x="2044" y="418"/>
                  </a:lnTo>
                  <a:lnTo>
                    <a:pt x="2044" y="412"/>
                  </a:lnTo>
                  <a:lnTo>
                    <a:pt x="2044" y="404"/>
                  </a:lnTo>
                  <a:lnTo>
                    <a:pt x="2038" y="388"/>
                  </a:lnTo>
                  <a:lnTo>
                    <a:pt x="2036" y="380"/>
                  </a:lnTo>
                  <a:lnTo>
                    <a:pt x="2032" y="374"/>
                  </a:lnTo>
                  <a:lnTo>
                    <a:pt x="2026" y="370"/>
                  </a:lnTo>
                  <a:lnTo>
                    <a:pt x="2020" y="368"/>
                  </a:lnTo>
                  <a:lnTo>
                    <a:pt x="2014" y="388"/>
                  </a:lnTo>
                  <a:lnTo>
                    <a:pt x="2010" y="408"/>
                  </a:lnTo>
                  <a:lnTo>
                    <a:pt x="2010" y="420"/>
                  </a:lnTo>
                  <a:lnTo>
                    <a:pt x="2010" y="430"/>
                  </a:lnTo>
                  <a:lnTo>
                    <a:pt x="2014" y="440"/>
                  </a:lnTo>
                  <a:lnTo>
                    <a:pt x="2022" y="448"/>
                  </a:lnTo>
                  <a:lnTo>
                    <a:pt x="2014" y="450"/>
                  </a:lnTo>
                  <a:lnTo>
                    <a:pt x="2004" y="450"/>
                  </a:lnTo>
                  <a:lnTo>
                    <a:pt x="1992" y="446"/>
                  </a:lnTo>
                  <a:lnTo>
                    <a:pt x="1986" y="442"/>
                  </a:lnTo>
                  <a:lnTo>
                    <a:pt x="1984" y="438"/>
                  </a:lnTo>
                  <a:lnTo>
                    <a:pt x="1986" y="432"/>
                  </a:lnTo>
                  <a:lnTo>
                    <a:pt x="1990" y="420"/>
                  </a:lnTo>
                  <a:lnTo>
                    <a:pt x="1990" y="412"/>
                  </a:lnTo>
                  <a:lnTo>
                    <a:pt x="1990" y="402"/>
                  </a:lnTo>
                  <a:lnTo>
                    <a:pt x="1988" y="392"/>
                  </a:lnTo>
                  <a:lnTo>
                    <a:pt x="1984" y="380"/>
                  </a:lnTo>
                  <a:lnTo>
                    <a:pt x="1974" y="384"/>
                  </a:lnTo>
                  <a:lnTo>
                    <a:pt x="1968" y="390"/>
                  </a:lnTo>
                  <a:lnTo>
                    <a:pt x="1962" y="396"/>
                  </a:lnTo>
                  <a:lnTo>
                    <a:pt x="1958" y="402"/>
                  </a:lnTo>
                  <a:lnTo>
                    <a:pt x="1954" y="416"/>
                  </a:lnTo>
                  <a:lnTo>
                    <a:pt x="1954" y="432"/>
                  </a:lnTo>
                  <a:lnTo>
                    <a:pt x="1954" y="446"/>
                  </a:lnTo>
                  <a:lnTo>
                    <a:pt x="1952" y="458"/>
                  </a:lnTo>
                  <a:lnTo>
                    <a:pt x="1950" y="464"/>
                  </a:lnTo>
                  <a:lnTo>
                    <a:pt x="1946" y="470"/>
                  </a:lnTo>
                  <a:lnTo>
                    <a:pt x="1940" y="476"/>
                  </a:lnTo>
                  <a:lnTo>
                    <a:pt x="1932" y="480"/>
                  </a:lnTo>
                  <a:lnTo>
                    <a:pt x="1924" y="478"/>
                  </a:lnTo>
                  <a:lnTo>
                    <a:pt x="1918" y="476"/>
                  </a:lnTo>
                  <a:lnTo>
                    <a:pt x="1916" y="472"/>
                  </a:lnTo>
                  <a:lnTo>
                    <a:pt x="1914" y="468"/>
                  </a:lnTo>
                  <a:lnTo>
                    <a:pt x="1918" y="458"/>
                  </a:lnTo>
                  <a:lnTo>
                    <a:pt x="1922" y="448"/>
                  </a:lnTo>
                  <a:lnTo>
                    <a:pt x="1930" y="434"/>
                  </a:lnTo>
                  <a:lnTo>
                    <a:pt x="1934" y="420"/>
                  </a:lnTo>
                  <a:lnTo>
                    <a:pt x="1934" y="414"/>
                  </a:lnTo>
                  <a:lnTo>
                    <a:pt x="1932" y="406"/>
                  </a:lnTo>
                  <a:lnTo>
                    <a:pt x="1928" y="398"/>
                  </a:lnTo>
                  <a:lnTo>
                    <a:pt x="1922" y="392"/>
                  </a:lnTo>
                  <a:lnTo>
                    <a:pt x="1906" y="398"/>
                  </a:lnTo>
                  <a:lnTo>
                    <a:pt x="1892" y="406"/>
                  </a:lnTo>
                  <a:lnTo>
                    <a:pt x="1882" y="416"/>
                  </a:lnTo>
                  <a:lnTo>
                    <a:pt x="1874" y="428"/>
                  </a:lnTo>
                  <a:lnTo>
                    <a:pt x="1870" y="442"/>
                  </a:lnTo>
                  <a:lnTo>
                    <a:pt x="1868" y="454"/>
                  </a:lnTo>
                  <a:lnTo>
                    <a:pt x="1870" y="468"/>
                  </a:lnTo>
                  <a:lnTo>
                    <a:pt x="1876" y="478"/>
                  </a:lnTo>
                  <a:lnTo>
                    <a:pt x="1874" y="488"/>
                  </a:lnTo>
                  <a:lnTo>
                    <a:pt x="1872" y="496"/>
                  </a:lnTo>
                  <a:lnTo>
                    <a:pt x="1864" y="510"/>
                  </a:lnTo>
                  <a:lnTo>
                    <a:pt x="1858" y="524"/>
                  </a:lnTo>
                  <a:lnTo>
                    <a:pt x="1854" y="530"/>
                  </a:lnTo>
                  <a:lnTo>
                    <a:pt x="1852" y="538"/>
                  </a:lnTo>
                  <a:lnTo>
                    <a:pt x="1838" y="534"/>
                  </a:lnTo>
                  <a:lnTo>
                    <a:pt x="1826" y="530"/>
                  </a:lnTo>
                  <a:lnTo>
                    <a:pt x="1820" y="524"/>
                  </a:lnTo>
                  <a:lnTo>
                    <a:pt x="1816" y="518"/>
                  </a:lnTo>
                  <a:lnTo>
                    <a:pt x="1818" y="512"/>
                  </a:lnTo>
                  <a:lnTo>
                    <a:pt x="1822" y="506"/>
                  </a:lnTo>
                  <a:lnTo>
                    <a:pt x="1832" y="494"/>
                  </a:lnTo>
                  <a:lnTo>
                    <a:pt x="1838" y="488"/>
                  </a:lnTo>
                  <a:lnTo>
                    <a:pt x="1838" y="480"/>
                  </a:lnTo>
                  <a:lnTo>
                    <a:pt x="1836" y="470"/>
                  </a:lnTo>
                  <a:lnTo>
                    <a:pt x="1828" y="458"/>
                  </a:lnTo>
                  <a:lnTo>
                    <a:pt x="1820" y="460"/>
                  </a:lnTo>
                  <a:lnTo>
                    <a:pt x="1814" y="464"/>
                  </a:lnTo>
                  <a:lnTo>
                    <a:pt x="1808" y="468"/>
                  </a:lnTo>
                  <a:lnTo>
                    <a:pt x="1804" y="474"/>
                  </a:lnTo>
                  <a:lnTo>
                    <a:pt x="1800" y="486"/>
                  </a:lnTo>
                  <a:lnTo>
                    <a:pt x="1796" y="498"/>
                  </a:lnTo>
                  <a:lnTo>
                    <a:pt x="1794" y="508"/>
                  </a:lnTo>
                  <a:lnTo>
                    <a:pt x="1794" y="512"/>
                  </a:lnTo>
                  <a:lnTo>
                    <a:pt x="1792" y="514"/>
                  </a:lnTo>
                  <a:lnTo>
                    <a:pt x="1788" y="514"/>
                  </a:lnTo>
                  <a:lnTo>
                    <a:pt x="1784" y="512"/>
                  </a:lnTo>
                  <a:lnTo>
                    <a:pt x="1772" y="502"/>
                  </a:lnTo>
                  <a:lnTo>
                    <a:pt x="1768" y="488"/>
                  </a:lnTo>
                  <a:lnTo>
                    <a:pt x="1762" y="478"/>
                  </a:lnTo>
                  <a:lnTo>
                    <a:pt x="1754" y="470"/>
                  </a:lnTo>
                  <a:lnTo>
                    <a:pt x="1746" y="466"/>
                  </a:lnTo>
                  <a:lnTo>
                    <a:pt x="1734" y="476"/>
                  </a:lnTo>
                  <a:lnTo>
                    <a:pt x="1730" y="484"/>
                  </a:lnTo>
                  <a:lnTo>
                    <a:pt x="1728" y="490"/>
                  </a:lnTo>
                  <a:lnTo>
                    <a:pt x="1726" y="496"/>
                  </a:lnTo>
                  <a:lnTo>
                    <a:pt x="1726" y="504"/>
                  </a:lnTo>
                  <a:lnTo>
                    <a:pt x="1728" y="512"/>
                  </a:lnTo>
                  <a:lnTo>
                    <a:pt x="1732" y="518"/>
                  </a:lnTo>
                  <a:lnTo>
                    <a:pt x="1750" y="544"/>
                  </a:lnTo>
                  <a:lnTo>
                    <a:pt x="1752" y="546"/>
                  </a:lnTo>
                  <a:lnTo>
                    <a:pt x="1754" y="550"/>
                  </a:lnTo>
                  <a:lnTo>
                    <a:pt x="1756" y="556"/>
                  </a:lnTo>
                  <a:lnTo>
                    <a:pt x="1756" y="558"/>
                  </a:lnTo>
                  <a:lnTo>
                    <a:pt x="1744" y="548"/>
                  </a:lnTo>
                  <a:lnTo>
                    <a:pt x="1730" y="540"/>
                  </a:lnTo>
                  <a:lnTo>
                    <a:pt x="1718" y="534"/>
                  </a:lnTo>
                  <a:lnTo>
                    <a:pt x="1704" y="530"/>
                  </a:lnTo>
                  <a:lnTo>
                    <a:pt x="1690" y="528"/>
                  </a:lnTo>
                  <a:lnTo>
                    <a:pt x="1676" y="530"/>
                  </a:lnTo>
                  <a:lnTo>
                    <a:pt x="1664" y="534"/>
                  </a:lnTo>
                  <a:lnTo>
                    <a:pt x="1654" y="542"/>
                  </a:lnTo>
                  <a:lnTo>
                    <a:pt x="1656" y="552"/>
                  </a:lnTo>
                  <a:lnTo>
                    <a:pt x="1660" y="560"/>
                  </a:lnTo>
                  <a:lnTo>
                    <a:pt x="1666" y="564"/>
                  </a:lnTo>
                  <a:lnTo>
                    <a:pt x="1672" y="568"/>
                  </a:lnTo>
                  <a:lnTo>
                    <a:pt x="1692" y="574"/>
                  </a:lnTo>
                  <a:lnTo>
                    <a:pt x="1718" y="580"/>
                  </a:lnTo>
                  <a:lnTo>
                    <a:pt x="1702" y="582"/>
                  </a:lnTo>
                  <a:lnTo>
                    <a:pt x="1688" y="586"/>
                  </a:lnTo>
                  <a:lnTo>
                    <a:pt x="1678" y="590"/>
                  </a:lnTo>
                  <a:lnTo>
                    <a:pt x="1670" y="594"/>
                  </a:lnTo>
                  <a:lnTo>
                    <a:pt x="1658" y="602"/>
                  </a:lnTo>
                  <a:lnTo>
                    <a:pt x="1646" y="610"/>
                  </a:lnTo>
                  <a:lnTo>
                    <a:pt x="1644" y="600"/>
                  </a:lnTo>
                  <a:lnTo>
                    <a:pt x="1638" y="592"/>
                  </a:lnTo>
                  <a:lnTo>
                    <a:pt x="1630" y="586"/>
                  </a:lnTo>
                  <a:lnTo>
                    <a:pt x="1620" y="580"/>
                  </a:lnTo>
                  <a:lnTo>
                    <a:pt x="1608" y="576"/>
                  </a:lnTo>
                  <a:lnTo>
                    <a:pt x="1596" y="574"/>
                  </a:lnTo>
                  <a:lnTo>
                    <a:pt x="1570" y="570"/>
                  </a:lnTo>
                  <a:lnTo>
                    <a:pt x="1564" y="570"/>
                  </a:lnTo>
                  <a:lnTo>
                    <a:pt x="1558" y="570"/>
                  </a:lnTo>
                  <a:lnTo>
                    <a:pt x="1546" y="568"/>
                  </a:lnTo>
                  <a:lnTo>
                    <a:pt x="1538" y="566"/>
                  </a:lnTo>
                  <a:lnTo>
                    <a:pt x="1534" y="566"/>
                  </a:lnTo>
                  <a:lnTo>
                    <a:pt x="1530" y="568"/>
                  </a:lnTo>
                  <a:lnTo>
                    <a:pt x="1536" y="580"/>
                  </a:lnTo>
                  <a:lnTo>
                    <a:pt x="1544" y="592"/>
                  </a:lnTo>
                  <a:lnTo>
                    <a:pt x="1554" y="604"/>
                  </a:lnTo>
                  <a:lnTo>
                    <a:pt x="1566" y="612"/>
                  </a:lnTo>
                  <a:lnTo>
                    <a:pt x="1578" y="622"/>
                  </a:lnTo>
                  <a:lnTo>
                    <a:pt x="1592" y="628"/>
                  </a:lnTo>
                  <a:lnTo>
                    <a:pt x="1606" y="634"/>
                  </a:lnTo>
                  <a:lnTo>
                    <a:pt x="1620" y="638"/>
                  </a:lnTo>
                  <a:lnTo>
                    <a:pt x="1640" y="636"/>
                  </a:lnTo>
                  <a:lnTo>
                    <a:pt x="1656" y="630"/>
                  </a:lnTo>
                  <a:lnTo>
                    <a:pt x="1670" y="636"/>
                  </a:lnTo>
                  <a:lnTo>
                    <a:pt x="1676" y="644"/>
                  </a:lnTo>
                  <a:lnTo>
                    <a:pt x="1680" y="652"/>
                  </a:lnTo>
                  <a:lnTo>
                    <a:pt x="1684" y="662"/>
                  </a:lnTo>
                  <a:lnTo>
                    <a:pt x="1670" y="666"/>
                  </a:lnTo>
                  <a:lnTo>
                    <a:pt x="1658" y="668"/>
                  </a:lnTo>
                  <a:lnTo>
                    <a:pt x="1644" y="668"/>
                  </a:lnTo>
                  <a:lnTo>
                    <a:pt x="1632" y="668"/>
                  </a:lnTo>
                  <a:lnTo>
                    <a:pt x="1608" y="664"/>
                  </a:lnTo>
                  <a:lnTo>
                    <a:pt x="1594" y="664"/>
                  </a:lnTo>
                  <a:lnTo>
                    <a:pt x="1582" y="668"/>
                  </a:lnTo>
                  <a:lnTo>
                    <a:pt x="1576" y="668"/>
                  </a:lnTo>
                  <a:lnTo>
                    <a:pt x="1572" y="668"/>
                  </a:lnTo>
                  <a:lnTo>
                    <a:pt x="1572" y="666"/>
                  </a:lnTo>
                  <a:lnTo>
                    <a:pt x="1568" y="656"/>
                  </a:lnTo>
                  <a:lnTo>
                    <a:pt x="1560" y="648"/>
                  </a:lnTo>
                  <a:lnTo>
                    <a:pt x="1552" y="642"/>
                  </a:lnTo>
                  <a:lnTo>
                    <a:pt x="1540" y="638"/>
                  </a:lnTo>
                  <a:lnTo>
                    <a:pt x="1530" y="636"/>
                  </a:lnTo>
                  <a:lnTo>
                    <a:pt x="1518" y="638"/>
                  </a:lnTo>
                  <a:lnTo>
                    <a:pt x="1506" y="640"/>
                  </a:lnTo>
                  <a:lnTo>
                    <a:pt x="1486" y="644"/>
                  </a:lnTo>
                  <a:lnTo>
                    <a:pt x="1486" y="654"/>
                  </a:lnTo>
                  <a:lnTo>
                    <a:pt x="1488" y="662"/>
                  </a:lnTo>
                  <a:lnTo>
                    <a:pt x="1492" y="670"/>
                  </a:lnTo>
                  <a:lnTo>
                    <a:pt x="1498" y="676"/>
                  </a:lnTo>
                  <a:lnTo>
                    <a:pt x="1512" y="688"/>
                  </a:lnTo>
                  <a:lnTo>
                    <a:pt x="1528" y="696"/>
                  </a:lnTo>
                  <a:lnTo>
                    <a:pt x="1546" y="702"/>
                  </a:lnTo>
                  <a:lnTo>
                    <a:pt x="1556" y="702"/>
                  </a:lnTo>
                  <a:lnTo>
                    <a:pt x="1562" y="700"/>
                  </a:lnTo>
                  <a:lnTo>
                    <a:pt x="1564" y="698"/>
                  </a:lnTo>
                  <a:lnTo>
                    <a:pt x="1576" y="688"/>
                  </a:lnTo>
                  <a:lnTo>
                    <a:pt x="1580" y="702"/>
                  </a:lnTo>
                  <a:lnTo>
                    <a:pt x="1584" y="714"/>
                  </a:lnTo>
                  <a:lnTo>
                    <a:pt x="1590" y="722"/>
                  </a:lnTo>
                  <a:lnTo>
                    <a:pt x="1596" y="730"/>
                  </a:lnTo>
                  <a:lnTo>
                    <a:pt x="1610" y="740"/>
                  </a:lnTo>
                  <a:lnTo>
                    <a:pt x="1626" y="752"/>
                  </a:lnTo>
                  <a:lnTo>
                    <a:pt x="1594" y="762"/>
                  </a:lnTo>
                  <a:lnTo>
                    <a:pt x="1580" y="766"/>
                  </a:lnTo>
                  <a:lnTo>
                    <a:pt x="1560" y="766"/>
                  </a:lnTo>
                  <a:lnTo>
                    <a:pt x="1552" y="756"/>
                  </a:lnTo>
                  <a:lnTo>
                    <a:pt x="1542" y="746"/>
                  </a:lnTo>
                  <a:lnTo>
                    <a:pt x="1532" y="738"/>
                  </a:lnTo>
                  <a:lnTo>
                    <a:pt x="1522" y="730"/>
                  </a:lnTo>
                  <a:lnTo>
                    <a:pt x="1498" y="718"/>
                  </a:lnTo>
                  <a:lnTo>
                    <a:pt x="1474" y="708"/>
                  </a:lnTo>
                  <a:lnTo>
                    <a:pt x="1452" y="704"/>
                  </a:lnTo>
                  <a:lnTo>
                    <a:pt x="1434" y="702"/>
                  </a:lnTo>
                  <a:lnTo>
                    <a:pt x="1428" y="702"/>
                  </a:lnTo>
                  <a:lnTo>
                    <a:pt x="1422" y="704"/>
                  </a:lnTo>
                  <a:lnTo>
                    <a:pt x="1420" y="708"/>
                  </a:lnTo>
                  <a:lnTo>
                    <a:pt x="1420" y="712"/>
                  </a:lnTo>
                  <a:lnTo>
                    <a:pt x="1424" y="722"/>
                  </a:lnTo>
                  <a:lnTo>
                    <a:pt x="1428" y="732"/>
                  </a:lnTo>
                  <a:lnTo>
                    <a:pt x="1434" y="740"/>
                  </a:lnTo>
                  <a:lnTo>
                    <a:pt x="1440" y="748"/>
                  </a:lnTo>
                  <a:lnTo>
                    <a:pt x="1456" y="760"/>
                  </a:lnTo>
                  <a:lnTo>
                    <a:pt x="1472" y="770"/>
                  </a:lnTo>
                  <a:lnTo>
                    <a:pt x="1488" y="776"/>
                  </a:lnTo>
                  <a:lnTo>
                    <a:pt x="1502" y="780"/>
                  </a:lnTo>
                  <a:lnTo>
                    <a:pt x="1514" y="784"/>
                  </a:lnTo>
                  <a:lnTo>
                    <a:pt x="1508" y="786"/>
                  </a:lnTo>
                  <a:lnTo>
                    <a:pt x="1494" y="792"/>
                  </a:lnTo>
                  <a:lnTo>
                    <a:pt x="1488" y="798"/>
                  </a:lnTo>
                  <a:lnTo>
                    <a:pt x="1482" y="802"/>
                  </a:lnTo>
                  <a:lnTo>
                    <a:pt x="1480" y="806"/>
                  </a:lnTo>
                  <a:lnTo>
                    <a:pt x="1480" y="812"/>
                  </a:lnTo>
                  <a:lnTo>
                    <a:pt x="1484" y="816"/>
                  </a:lnTo>
                  <a:lnTo>
                    <a:pt x="1492" y="822"/>
                  </a:lnTo>
                  <a:lnTo>
                    <a:pt x="1512" y="830"/>
                  </a:lnTo>
                  <a:lnTo>
                    <a:pt x="1522" y="836"/>
                  </a:lnTo>
                  <a:lnTo>
                    <a:pt x="1530" y="842"/>
                  </a:lnTo>
                  <a:lnTo>
                    <a:pt x="1534" y="848"/>
                  </a:lnTo>
                  <a:lnTo>
                    <a:pt x="1534" y="852"/>
                  </a:lnTo>
                  <a:lnTo>
                    <a:pt x="1534" y="854"/>
                  </a:lnTo>
                  <a:lnTo>
                    <a:pt x="1514" y="848"/>
                  </a:lnTo>
                  <a:lnTo>
                    <a:pt x="1500" y="842"/>
                  </a:lnTo>
                  <a:lnTo>
                    <a:pt x="1490" y="842"/>
                  </a:lnTo>
                  <a:lnTo>
                    <a:pt x="1486" y="842"/>
                  </a:lnTo>
                  <a:lnTo>
                    <a:pt x="1484" y="844"/>
                  </a:lnTo>
                  <a:lnTo>
                    <a:pt x="1482" y="846"/>
                  </a:lnTo>
                  <a:lnTo>
                    <a:pt x="1482" y="850"/>
                  </a:lnTo>
                  <a:lnTo>
                    <a:pt x="1484" y="860"/>
                  </a:lnTo>
                  <a:lnTo>
                    <a:pt x="1492" y="872"/>
                  </a:lnTo>
                  <a:lnTo>
                    <a:pt x="1504" y="890"/>
                  </a:lnTo>
                  <a:lnTo>
                    <a:pt x="1496" y="890"/>
                  </a:lnTo>
                  <a:lnTo>
                    <a:pt x="1490" y="888"/>
                  </a:lnTo>
                  <a:lnTo>
                    <a:pt x="1484" y="886"/>
                  </a:lnTo>
                  <a:lnTo>
                    <a:pt x="1478" y="882"/>
                  </a:lnTo>
                  <a:lnTo>
                    <a:pt x="1470" y="874"/>
                  </a:lnTo>
                  <a:lnTo>
                    <a:pt x="1464" y="864"/>
                  </a:lnTo>
                  <a:lnTo>
                    <a:pt x="1454" y="844"/>
                  </a:lnTo>
                  <a:lnTo>
                    <a:pt x="1446" y="834"/>
                  </a:lnTo>
                  <a:lnTo>
                    <a:pt x="1438" y="828"/>
                  </a:lnTo>
                  <a:lnTo>
                    <a:pt x="1430" y="836"/>
                  </a:lnTo>
                  <a:lnTo>
                    <a:pt x="1426" y="844"/>
                  </a:lnTo>
                  <a:lnTo>
                    <a:pt x="1424" y="852"/>
                  </a:lnTo>
                  <a:lnTo>
                    <a:pt x="1424" y="860"/>
                  </a:lnTo>
                  <a:lnTo>
                    <a:pt x="1426" y="872"/>
                  </a:lnTo>
                  <a:lnTo>
                    <a:pt x="1428" y="878"/>
                  </a:lnTo>
                  <a:lnTo>
                    <a:pt x="1418" y="866"/>
                  </a:lnTo>
                  <a:lnTo>
                    <a:pt x="1402" y="848"/>
                  </a:lnTo>
                  <a:lnTo>
                    <a:pt x="1392" y="838"/>
                  </a:lnTo>
                  <a:lnTo>
                    <a:pt x="1384" y="832"/>
                  </a:lnTo>
                  <a:lnTo>
                    <a:pt x="1374" y="828"/>
                  </a:lnTo>
                  <a:lnTo>
                    <a:pt x="1366" y="828"/>
                  </a:lnTo>
                  <a:lnTo>
                    <a:pt x="1362" y="830"/>
                  </a:lnTo>
                  <a:lnTo>
                    <a:pt x="1362" y="836"/>
                  </a:lnTo>
                  <a:lnTo>
                    <a:pt x="1360" y="848"/>
                  </a:lnTo>
                  <a:lnTo>
                    <a:pt x="1362" y="856"/>
                  </a:lnTo>
                  <a:lnTo>
                    <a:pt x="1366" y="862"/>
                  </a:lnTo>
                  <a:lnTo>
                    <a:pt x="1370" y="870"/>
                  </a:lnTo>
                  <a:lnTo>
                    <a:pt x="1376" y="876"/>
                  </a:lnTo>
                  <a:lnTo>
                    <a:pt x="1358" y="880"/>
                  </a:lnTo>
                  <a:lnTo>
                    <a:pt x="1338" y="882"/>
                  </a:lnTo>
                  <a:lnTo>
                    <a:pt x="1328" y="886"/>
                  </a:lnTo>
                  <a:lnTo>
                    <a:pt x="1320" y="890"/>
                  </a:lnTo>
                  <a:lnTo>
                    <a:pt x="1314" y="896"/>
                  </a:lnTo>
                  <a:lnTo>
                    <a:pt x="1310" y="904"/>
                  </a:lnTo>
                  <a:lnTo>
                    <a:pt x="1324" y="912"/>
                  </a:lnTo>
                  <a:lnTo>
                    <a:pt x="1340" y="920"/>
                  </a:lnTo>
                  <a:lnTo>
                    <a:pt x="1354" y="924"/>
                  </a:lnTo>
                  <a:lnTo>
                    <a:pt x="1370" y="928"/>
                  </a:lnTo>
                  <a:lnTo>
                    <a:pt x="1388" y="928"/>
                  </a:lnTo>
                  <a:lnTo>
                    <a:pt x="1406" y="928"/>
                  </a:lnTo>
                  <a:lnTo>
                    <a:pt x="1446" y="924"/>
                  </a:lnTo>
                  <a:lnTo>
                    <a:pt x="1454" y="924"/>
                  </a:lnTo>
                  <a:lnTo>
                    <a:pt x="1468" y="920"/>
                  </a:lnTo>
                  <a:lnTo>
                    <a:pt x="1472" y="920"/>
                  </a:lnTo>
                  <a:lnTo>
                    <a:pt x="1478" y="920"/>
                  </a:lnTo>
                  <a:lnTo>
                    <a:pt x="1486" y="924"/>
                  </a:lnTo>
                  <a:lnTo>
                    <a:pt x="1496" y="932"/>
                  </a:lnTo>
                  <a:lnTo>
                    <a:pt x="1486" y="934"/>
                  </a:lnTo>
                  <a:lnTo>
                    <a:pt x="1480" y="938"/>
                  </a:lnTo>
                  <a:lnTo>
                    <a:pt x="1470" y="944"/>
                  </a:lnTo>
                  <a:lnTo>
                    <a:pt x="1454" y="952"/>
                  </a:lnTo>
                  <a:lnTo>
                    <a:pt x="1440" y="956"/>
                  </a:lnTo>
                  <a:lnTo>
                    <a:pt x="1422" y="960"/>
                  </a:lnTo>
                  <a:lnTo>
                    <a:pt x="1396" y="974"/>
                  </a:lnTo>
                  <a:lnTo>
                    <a:pt x="1386" y="982"/>
                  </a:lnTo>
                  <a:lnTo>
                    <a:pt x="1376" y="992"/>
                  </a:lnTo>
                  <a:lnTo>
                    <a:pt x="1368" y="1002"/>
                  </a:lnTo>
                  <a:lnTo>
                    <a:pt x="1362" y="1012"/>
                  </a:lnTo>
                  <a:lnTo>
                    <a:pt x="1358" y="1024"/>
                  </a:lnTo>
                  <a:lnTo>
                    <a:pt x="1356" y="1038"/>
                  </a:lnTo>
                  <a:lnTo>
                    <a:pt x="1374" y="1046"/>
                  </a:lnTo>
                  <a:lnTo>
                    <a:pt x="1384" y="1048"/>
                  </a:lnTo>
                  <a:lnTo>
                    <a:pt x="1392" y="1050"/>
                  </a:lnTo>
                  <a:lnTo>
                    <a:pt x="1400" y="1050"/>
                  </a:lnTo>
                  <a:lnTo>
                    <a:pt x="1410" y="1048"/>
                  </a:lnTo>
                  <a:lnTo>
                    <a:pt x="1416" y="1044"/>
                  </a:lnTo>
                  <a:lnTo>
                    <a:pt x="1422" y="1038"/>
                  </a:lnTo>
                  <a:lnTo>
                    <a:pt x="1430" y="1028"/>
                  </a:lnTo>
                  <a:lnTo>
                    <a:pt x="1436" y="1022"/>
                  </a:lnTo>
                  <a:lnTo>
                    <a:pt x="1440" y="1020"/>
                  </a:lnTo>
                  <a:lnTo>
                    <a:pt x="1444" y="1020"/>
                  </a:lnTo>
                  <a:lnTo>
                    <a:pt x="1448" y="1026"/>
                  </a:lnTo>
                  <a:lnTo>
                    <a:pt x="1452" y="1028"/>
                  </a:lnTo>
                  <a:lnTo>
                    <a:pt x="1458" y="1030"/>
                  </a:lnTo>
                  <a:lnTo>
                    <a:pt x="1478" y="1036"/>
                  </a:lnTo>
                  <a:lnTo>
                    <a:pt x="1474" y="1042"/>
                  </a:lnTo>
                  <a:lnTo>
                    <a:pt x="1468" y="1048"/>
                  </a:lnTo>
                  <a:lnTo>
                    <a:pt x="1454" y="1058"/>
                  </a:lnTo>
                  <a:lnTo>
                    <a:pt x="1438" y="1066"/>
                  </a:lnTo>
                  <a:lnTo>
                    <a:pt x="1422" y="1072"/>
                  </a:lnTo>
                  <a:lnTo>
                    <a:pt x="1408" y="1078"/>
                  </a:lnTo>
                  <a:lnTo>
                    <a:pt x="1396" y="1084"/>
                  </a:lnTo>
                  <a:lnTo>
                    <a:pt x="1392" y="1088"/>
                  </a:lnTo>
                  <a:lnTo>
                    <a:pt x="1390" y="1092"/>
                  </a:lnTo>
                  <a:lnTo>
                    <a:pt x="1390" y="1096"/>
                  </a:lnTo>
                  <a:lnTo>
                    <a:pt x="1392" y="1100"/>
                  </a:lnTo>
                  <a:lnTo>
                    <a:pt x="1406" y="1120"/>
                  </a:lnTo>
                  <a:lnTo>
                    <a:pt x="1420" y="1138"/>
                  </a:lnTo>
                  <a:lnTo>
                    <a:pt x="1436" y="1156"/>
                  </a:lnTo>
                  <a:lnTo>
                    <a:pt x="1426" y="1150"/>
                  </a:lnTo>
                  <a:lnTo>
                    <a:pt x="1402" y="1142"/>
                  </a:lnTo>
                  <a:lnTo>
                    <a:pt x="1388" y="1140"/>
                  </a:lnTo>
                  <a:lnTo>
                    <a:pt x="1376" y="1138"/>
                  </a:lnTo>
                  <a:lnTo>
                    <a:pt x="1364" y="1140"/>
                  </a:lnTo>
                  <a:lnTo>
                    <a:pt x="1360" y="1142"/>
                  </a:lnTo>
                  <a:lnTo>
                    <a:pt x="1356" y="1146"/>
                  </a:lnTo>
                  <a:lnTo>
                    <a:pt x="1354" y="1150"/>
                  </a:lnTo>
                  <a:lnTo>
                    <a:pt x="1352" y="1154"/>
                  </a:lnTo>
                  <a:lnTo>
                    <a:pt x="1354" y="1164"/>
                  </a:lnTo>
                  <a:lnTo>
                    <a:pt x="1358" y="1174"/>
                  </a:lnTo>
                  <a:lnTo>
                    <a:pt x="1368" y="1182"/>
                  </a:lnTo>
                  <a:lnTo>
                    <a:pt x="1382" y="1192"/>
                  </a:lnTo>
                  <a:lnTo>
                    <a:pt x="1398" y="1200"/>
                  </a:lnTo>
                  <a:lnTo>
                    <a:pt x="1418" y="1208"/>
                  </a:lnTo>
                  <a:lnTo>
                    <a:pt x="1440" y="1214"/>
                  </a:lnTo>
                  <a:lnTo>
                    <a:pt x="1430" y="1218"/>
                  </a:lnTo>
                  <a:lnTo>
                    <a:pt x="1416" y="1220"/>
                  </a:lnTo>
                  <a:lnTo>
                    <a:pt x="1402" y="1222"/>
                  </a:lnTo>
                  <a:lnTo>
                    <a:pt x="1388" y="1226"/>
                  </a:lnTo>
                  <a:lnTo>
                    <a:pt x="1378" y="1230"/>
                  </a:lnTo>
                  <a:lnTo>
                    <a:pt x="1376" y="1232"/>
                  </a:lnTo>
                  <a:lnTo>
                    <a:pt x="1374" y="1236"/>
                  </a:lnTo>
                  <a:lnTo>
                    <a:pt x="1374" y="1242"/>
                  </a:lnTo>
                  <a:lnTo>
                    <a:pt x="1376" y="1248"/>
                  </a:lnTo>
                  <a:lnTo>
                    <a:pt x="1380" y="1254"/>
                  </a:lnTo>
                  <a:lnTo>
                    <a:pt x="1388" y="1262"/>
                  </a:lnTo>
                  <a:lnTo>
                    <a:pt x="1370" y="1272"/>
                  </a:lnTo>
                  <a:lnTo>
                    <a:pt x="1360" y="1278"/>
                  </a:lnTo>
                  <a:lnTo>
                    <a:pt x="1354" y="1286"/>
                  </a:lnTo>
                  <a:lnTo>
                    <a:pt x="1354" y="1288"/>
                  </a:lnTo>
                  <a:lnTo>
                    <a:pt x="1354" y="1290"/>
                  </a:lnTo>
                  <a:lnTo>
                    <a:pt x="1360" y="1294"/>
                  </a:lnTo>
                  <a:lnTo>
                    <a:pt x="1368" y="1294"/>
                  </a:lnTo>
                  <a:lnTo>
                    <a:pt x="1380" y="1294"/>
                  </a:lnTo>
                  <a:lnTo>
                    <a:pt x="1396" y="1290"/>
                  </a:lnTo>
                  <a:lnTo>
                    <a:pt x="1418" y="1294"/>
                  </a:lnTo>
                  <a:lnTo>
                    <a:pt x="1386" y="1312"/>
                  </a:lnTo>
                  <a:lnTo>
                    <a:pt x="1378" y="1318"/>
                  </a:lnTo>
                  <a:lnTo>
                    <a:pt x="1372" y="1324"/>
                  </a:lnTo>
                  <a:lnTo>
                    <a:pt x="1368" y="1330"/>
                  </a:lnTo>
                  <a:lnTo>
                    <a:pt x="1368" y="1336"/>
                  </a:lnTo>
                  <a:lnTo>
                    <a:pt x="1368" y="1338"/>
                  </a:lnTo>
                  <a:lnTo>
                    <a:pt x="1370" y="1340"/>
                  </a:lnTo>
                  <a:lnTo>
                    <a:pt x="1376" y="1342"/>
                  </a:lnTo>
                  <a:lnTo>
                    <a:pt x="1384" y="1342"/>
                  </a:lnTo>
                  <a:lnTo>
                    <a:pt x="1392" y="1342"/>
                  </a:lnTo>
                  <a:lnTo>
                    <a:pt x="1410" y="1340"/>
                  </a:lnTo>
                  <a:lnTo>
                    <a:pt x="1418" y="1340"/>
                  </a:lnTo>
                  <a:lnTo>
                    <a:pt x="1422" y="1344"/>
                  </a:lnTo>
                  <a:lnTo>
                    <a:pt x="1422" y="1352"/>
                  </a:lnTo>
                  <a:lnTo>
                    <a:pt x="1420" y="1358"/>
                  </a:lnTo>
                  <a:lnTo>
                    <a:pt x="1416" y="1364"/>
                  </a:lnTo>
                  <a:lnTo>
                    <a:pt x="1412" y="1368"/>
                  </a:lnTo>
                  <a:lnTo>
                    <a:pt x="1404" y="1374"/>
                  </a:lnTo>
                  <a:lnTo>
                    <a:pt x="1398" y="1380"/>
                  </a:lnTo>
                  <a:lnTo>
                    <a:pt x="1404" y="1382"/>
                  </a:lnTo>
                  <a:lnTo>
                    <a:pt x="1410" y="1384"/>
                  </a:lnTo>
                  <a:lnTo>
                    <a:pt x="1420" y="1384"/>
                  </a:lnTo>
                  <a:lnTo>
                    <a:pt x="1430" y="1382"/>
                  </a:lnTo>
                  <a:lnTo>
                    <a:pt x="1438" y="1376"/>
                  </a:lnTo>
                  <a:lnTo>
                    <a:pt x="1448" y="1372"/>
                  </a:lnTo>
                  <a:lnTo>
                    <a:pt x="1458" y="1370"/>
                  </a:lnTo>
                  <a:lnTo>
                    <a:pt x="1466" y="1372"/>
                  </a:lnTo>
                  <a:lnTo>
                    <a:pt x="1472" y="1376"/>
                  </a:lnTo>
                  <a:lnTo>
                    <a:pt x="1478" y="1380"/>
                  </a:lnTo>
                  <a:lnTo>
                    <a:pt x="1472" y="1386"/>
                  </a:lnTo>
                  <a:lnTo>
                    <a:pt x="1464" y="1392"/>
                  </a:lnTo>
                  <a:lnTo>
                    <a:pt x="1446" y="1400"/>
                  </a:lnTo>
                  <a:lnTo>
                    <a:pt x="1438" y="1404"/>
                  </a:lnTo>
                  <a:lnTo>
                    <a:pt x="1432" y="1410"/>
                  </a:lnTo>
                  <a:lnTo>
                    <a:pt x="1428" y="1418"/>
                  </a:lnTo>
                  <a:lnTo>
                    <a:pt x="1430" y="1428"/>
                  </a:lnTo>
                  <a:lnTo>
                    <a:pt x="1436" y="1432"/>
                  </a:lnTo>
                  <a:lnTo>
                    <a:pt x="1444" y="1434"/>
                  </a:lnTo>
                  <a:lnTo>
                    <a:pt x="1462" y="1438"/>
                  </a:lnTo>
                  <a:lnTo>
                    <a:pt x="1478" y="1442"/>
                  </a:lnTo>
                  <a:lnTo>
                    <a:pt x="1486" y="1444"/>
                  </a:lnTo>
                  <a:lnTo>
                    <a:pt x="1494" y="1448"/>
                  </a:lnTo>
                  <a:lnTo>
                    <a:pt x="1490" y="1454"/>
                  </a:lnTo>
                  <a:lnTo>
                    <a:pt x="1484" y="1472"/>
                  </a:lnTo>
                  <a:lnTo>
                    <a:pt x="1478" y="1488"/>
                  </a:lnTo>
                  <a:lnTo>
                    <a:pt x="1480" y="1494"/>
                  </a:lnTo>
                  <a:lnTo>
                    <a:pt x="1482" y="1498"/>
                  </a:lnTo>
                  <a:lnTo>
                    <a:pt x="1492" y="1502"/>
                  </a:lnTo>
                  <a:lnTo>
                    <a:pt x="1500" y="1500"/>
                  </a:lnTo>
                  <a:lnTo>
                    <a:pt x="1510" y="1496"/>
                  </a:lnTo>
                  <a:lnTo>
                    <a:pt x="1518" y="1490"/>
                  </a:lnTo>
                  <a:lnTo>
                    <a:pt x="1532" y="1476"/>
                  </a:lnTo>
                  <a:lnTo>
                    <a:pt x="1536" y="1472"/>
                  </a:lnTo>
                  <a:lnTo>
                    <a:pt x="1540" y="1468"/>
                  </a:lnTo>
                  <a:lnTo>
                    <a:pt x="1540" y="1486"/>
                  </a:lnTo>
                  <a:lnTo>
                    <a:pt x="1544" y="1496"/>
                  </a:lnTo>
                  <a:lnTo>
                    <a:pt x="1548" y="1504"/>
                  </a:lnTo>
                  <a:lnTo>
                    <a:pt x="1554" y="1510"/>
                  </a:lnTo>
                  <a:lnTo>
                    <a:pt x="1560" y="1514"/>
                  </a:lnTo>
                  <a:lnTo>
                    <a:pt x="1566" y="1520"/>
                  </a:lnTo>
                  <a:lnTo>
                    <a:pt x="1568" y="1528"/>
                  </a:lnTo>
                  <a:lnTo>
                    <a:pt x="1564" y="1538"/>
                  </a:lnTo>
                  <a:lnTo>
                    <a:pt x="1564" y="1554"/>
                  </a:lnTo>
                  <a:lnTo>
                    <a:pt x="1566" y="1570"/>
                  </a:lnTo>
                  <a:lnTo>
                    <a:pt x="1568" y="1576"/>
                  </a:lnTo>
                  <a:lnTo>
                    <a:pt x="1572" y="1584"/>
                  </a:lnTo>
                  <a:lnTo>
                    <a:pt x="1576" y="1588"/>
                  </a:lnTo>
                  <a:lnTo>
                    <a:pt x="1582" y="1594"/>
                  </a:lnTo>
                  <a:lnTo>
                    <a:pt x="1596" y="1588"/>
                  </a:lnTo>
                  <a:lnTo>
                    <a:pt x="1606" y="1580"/>
                  </a:lnTo>
                  <a:lnTo>
                    <a:pt x="1614" y="1572"/>
                  </a:lnTo>
                  <a:lnTo>
                    <a:pt x="1620" y="1560"/>
                  </a:lnTo>
                  <a:lnTo>
                    <a:pt x="1622" y="1548"/>
                  </a:lnTo>
                  <a:lnTo>
                    <a:pt x="1624" y="1534"/>
                  </a:lnTo>
                  <a:lnTo>
                    <a:pt x="1626" y="1502"/>
                  </a:lnTo>
                  <a:lnTo>
                    <a:pt x="1626" y="1500"/>
                  </a:lnTo>
                  <a:lnTo>
                    <a:pt x="1628" y="1498"/>
                  </a:lnTo>
                  <a:lnTo>
                    <a:pt x="1632" y="1496"/>
                  </a:lnTo>
                  <a:lnTo>
                    <a:pt x="1640" y="1498"/>
                  </a:lnTo>
                  <a:lnTo>
                    <a:pt x="1648" y="1500"/>
                  </a:lnTo>
                  <a:lnTo>
                    <a:pt x="1664" y="1508"/>
                  </a:lnTo>
                  <a:lnTo>
                    <a:pt x="1672" y="1512"/>
                  </a:lnTo>
                  <a:lnTo>
                    <a:pt x="1676" y="1516"/>
                  </a:lnTo>
                  <a:lnTo>
                    <a:pt x="1678" y="1520"/>
                  </a:lnTo>
                  <a:lnTo>
                    <a:pt x="1678" y="1526"/>
                  </a:lnTo>
                  <a:lnTo>
                    <a:pt x="1676" y="1530"/>
                  </a:lnTo>
                  <a:lnTo>
                    <a:pt x="1670" y="1538"/>
                  </a:lnTo>
                  <a:lnTo>
                    <a:pt x="1662" y="1548"/>
                  </a:lnTo>
                  <a:lnTo>
                    <a:pt x="1652" y="1558"/>
                  </a:lnTo>
                  <a:lnTo>
                    <a:pt x="1644" y="1570"/>
                  </a:lnTo>
                  <a:lnTo>
                    <a:pt x="1642" y="1578"/>
                  </a:lnTo>
                  <a:lnTo>
                    <a:pt x="1642" y="1584"/>
                  </a:lnTo>
                  <a:lnTo>
                    <a:pt x="1644" y="1592"/>
                  </a:lnTo>
                  <a:lnTo>
                    <a:pt x="1646" y="1602"/>
                  </a:lnTo>
                  <a:lnTo>
                    <a:pt x="1658" y="1602"/>
                  </a:lnTo>
                  <a:lnTo>
                    <a:pt x="1668" y="1602"/>
                  </a:lnTo>
                  <a:lnTo>
                    <a:pt x="1676" y="1600"/>
                  </a:lnTo>
                  <a:lnTo>
                    <a:pt x="1684" y="1598"/>
                  </a:lnTo>
                  <a:lnTo>
                    <a:pt x="1698" y="1590"/>
                  </a:lnTo>
                  <a:lnTo>
                    <a:pt x="1710" y="1580"/>
                  </a:lnTo>
                  <a:lnTo>
                    <a:pt x="1720" y="1570"/>
                  </a:lnTo>
                  <a:lnTo>
                    <a:pt x="1732" y="1560"/>
                  </a:lnTo>
                  <a:lnTo>
                    <a:pt x="1746" y="1550"/>
                  </a:lnTo>
                  <a:lnTo>
                    <a:pt x="1754" y="1548"/>
                  </a:lnTo>
                  <a:lnTo>
                    <a:pt x="1764" y="1544"/>
                  </a:lnTo>
                  <a:lnTo>
                    <a:pt x="1770" y="1552"/>
                  </a:lnTo>
                  <a:lnTo>
                    <a:pt x="1772" y="1558"/>
                  </a:lnTo>
                  <a:lnTo>
                    <a:pt x="1770" y="1566"/>
                  </a:lnTo>
                  <a:lnTo>
                    <a:pt x="1766" y="1574"/>
                  </a:lnTo>
                  <a:lnTo>
                    <a:pt x="1756" y="1590"/>
                  </a:lnTo>
                  <a:lnTo>
                    <a:pt x="1746" y="1606"/>
                  </a:lnTo>
                  <a:lnTo>
                    <a:pt x="1734" y="1610"/>
                  </a:lnTo>
                  <a:lnTo>
                    <a:pt x="1720" y="1614"/>
                  </a:lnTo>
                  <a:lnTo>
                    <a:pt x="1694" y="1618"/>
                  </a:lnTo>
                  <a:lnTo>
                    <a:pt x="1680" y="1624"/>
                  </a:lnTo>
                  <a:lnTo>
                    <a:pt x="1666" y="1632"/>
                  </a:lnTo>
                  <a:lnTo>
                    <a:pt x="1654" y="1646"/>
                  </a:lnTo>
                  <a:lnTo>
                    <a:pt x="1642" y="1666"/>
                  </a:lnTo>
                  <a:lnTo>
                    <a:pt x="1658" y="1670"/>
                  </a:lnTo>
                  <a:lnTo>
                    <a:pt x="1672" y="1674"/>
                  </a:lnTo>
                  <a:lnTo>
                    <a:pt x="1684" y="1674"/>
                  </a:lnTo>
                  <a:lnTo>
                    <a:pt x="1694" y="1674"/>
                  </a:lnTo>
                  <a:lnTo>
                    <a:pt x="1704" y="1670"/>
                  </a:lnTo>
                  <a:lnTo>
                    <a:pt x="1710" y="1668"/>
                  </a:lnTo>
                  <a:lnTo>
                    <a:pt x="1724" y="1660"/>
                  </a:lnTo>
                  <a:lnTo>
                    <a:pt x="1732" y="1654"/>
                  </a:lnTo>
                  <a:lnTo>
                    <a:pt x="1736" y="1648"/>
                  </a:lnTo>
                  <a:lnTo>
                    <a:pt x="1742" y="1644"/>
                  </a:lnTo>
                  <a:lnTo>
                    <a:pt x="1748" y="1642"/>
                  </a:lnTo>
                  <a:lnTo>
                    <a:pt x="1748" y="1656"/>
                  </a:lnTo>
                  <a:lnTo>
                    <a:pt x="1748" y="1674"/>
                  </a:lnTo>
                  <a:lnTo>
                    <a:pt x="1750" y="1682"/>
                  </a:lnTo>
                  <a:lnTo>
                    <a:pt x="1752" y="1688"/>
                  </a:lnTo>
                  <a:lnTo>
                    <a:pt x="1756" y="1694"/>
                  </a:lnTo>
                  <a:lnTo>
                    <a:pt x="1760" y="1698"/>
                  </a:lnTo>
                  <a:lnTo>
                    <a:pt x="1770" y="1696"/>
                  </a:lnTo>
                  <a:lnTo>
                    <a:pt x="1776" y="1694"/>
                  </a:lnTo>
                  <a:lnTo>
                    <a:pt x="1790" y="1684"/>
                  </a:lnTo>
                  <a:lnTo>
                    <a:pt x="1792" y="1690"/>
                  </a:lnTo>
                  <a:lnTo>
                    <a:pt x="1792" y="1696"/>
                  </a:lnTo>
                  <a:lnTo>
                    <a:pt x="1786" y="1714"/>
                  </a:lnTo>
                  <a:lnTo>
                    <a:pt x="1784" y="1722"/>
                  </a:lnTo>
                  <a:lnTo>
                    <a:pt x="1782" y="1730"/>
                  </a:lnTo>
                  <a:lnTo>
                    <a:pt x="1784" y="1738"/>
                  </a:lnTo>
                  <a:lnTo>
                    <a:pt x="1788" y="1744"/>
                  </a:lnTo>
                  <a:lnTo>
                    <a:pt x="1796" y="1742"/>
                  </a:lnTo>
                  <a:lnTo>
                    <a:pt x="1800" y="1740"/>
                  </a:lnTo>
                  <a:lnTo>
                    <a:pt x="1808" y="1732"/>
                  </a:lnTo>
                  <a:lnTo>
                    <a:pt x="1812" y="1726"/>
                  </a:lnTo>
                  <a:lnTo>
                    <a:pt x="1814" y="1724"/>
                  </a:lnTo>
                  <a:lnTo>
                    <a:pt x="1822" y="1732"/>
                  </a:lnTo>
                  <a:lnTo>
                    <a:pt x="1832" y="1738"/>
                  </a:lnTo>
                  <a:lnTo>
                    <a:pt x="1840" y="1738"/>
                  </a:lnTo>
                  <a:lnTo>
                    <a:pt x="1850" y="1736"/>
                  </a:lnTo>
                  <a:lnTo>
                    <a:pt x="1854" y="1720"/>
                  </a:lnTo>
                  <a:lnTo>
                    <a:pt x="1854" y="1702"/>
                  </a:lnTo>
                  <a:lnTo>
                    <a:pt x="1852" y="1692"/>
                  </a:lnTo>
                  <a:lnTo>
                    <a:pt x="1848" y="1682"/>
                  </a:lnTo>
                  <a:lnTo>
                    <a:pt x="1844" y="1676"/>
                  </a:lnTo>
                  <a:lnTo>
                    <a:pt x="1836" y="1670"/>
                  </a:lnTo>
                  <a:lnTo>
                    <a:pt x="1842" y="1666"/>
                  </a:lnTo>
                  <a:lnTo>
                    <a:pt x="1846" y="1666"/>
                  </a:lnTo>
                  <a:lnTo>
                    <a:pt x="1858" y="1670"/>
                  </a:lnTo>
                  <a:lnTo>
                    <a:pt x="1872" y="1674"/>
                  </a:lnTo>
                  <a:lnTo>
                    <a:pt x="1878" y="1674"/>
                  </a:lnTo>
                  <a:lnTo>
                    <a:pt x="1882" y="1672"/>
                  </a:lnTo>
                  <a:lnTo>
                    <a:pt x="1884" y="1676"/>
                  </a:lnTo>
                  <a:lnTo>
                    <a:pt x="1886" y="1682"/>
                  </a:lnTo>
                  <a:lnTo>
                    <a:pt x="1886" y="1694"/>
                  </a:lnTo>
                  <a:lnTo>
                    <a:pt x="1884" y="1706"/>
                  </a:lnTo>
                  <a:lnTo>
                    <a:pt x="1880" y="1718"/>
                  </a:lnTo>
                  <a:lnTo>
                    <a:pt x="1878" y="1732"/>
                  </a:lnTo>
                  <a:lnTo>
                    <a:pt x="1878" y="1744"/>
                  </a:lnTo>
                  <a:lnTo>
                    <a:pt x="1878" y="1748"/>
                  </a:lnTo>
                  <a:lnTo>
                    <a:pt x="1880" y="1754"/>
                  </a:lnTo>
                  <a:lnTo>
                    <a:pt x="1884" y="1758"/>
                  </a:lnTo>
                  <a:lnTo>
                    <a:pt x="1890" y="1762"/>
                  </a:lnTo>
                  <a:lnTo>
                    <a:pt x="1900" y="1760"/>
                  </a:lnTo>
                  <a:lnTo>
                    <a:pt x="1908" y="1756"/>
                  </a:lnTo>
                  <a:lnTo>
                    <a:pt x="1916" y="1748"/>
                  </a:lnTo>
                  <a:lnTo>
                    <a:pt x="1922" y="1742"/>
                  </a:lnTo>
                  <a:lnTo>
                    <a:pt x="1934" y="1726"/>
                  </a:lnTo>
                  <a:lnTo>
                    <a:pt x="1942" y="1720"/>
                  </a:lnTo>
                  <a:lnTo>
                    <a:pt x="1952" y="1714"/>
                  </a:lnTo>
                  <a:lnTo>
                    <a:pt x="1952" y="1726"/>
                  </a:lnTo>
                  <a:lnTo>
                    <a:pt x="1954" y="1736"/>
                  </a:lnTo>
                  <a:lnTo>
                    <a:pt x="1960" y="1758"/>
                  </a:lnTo>
                  <a:lnTo>
                    <a:pt x="1962" y="1766"/>
                  </a:lnTo>
                  <a:lnTo>
                    <a:pt x="1958" y="1776"/>
                  </a:lnTo>
                  <a:lnTo>
                    <a:pt x="1950" y="1786"/>
                  </a:lnTo>
                  <a:lnTo>
                    <a:pt x="1936" y="1794"/>
                  </a:lnTo>
                  <a:lnTo>
                    <a:pt x="1936" y="1800"/>
                  </a:lnTo>
                  <a:lnTo>
                    <a:pt x="1938" y="1804"/>
                  </a:lnTo>
                  <a:lnTo>
                    <a:pt x="1944" y="1812"/>
                  </a:lnTo>
                  <a:lnTo>
                    <a:pt x="1954" y="1818"/>
                  </a:lnTo>
                  <a:lnTo>
                    <a:pt x="1962" y="1824"/>
                  </a:lnTo>
                  <a:lnTo>
                    <a:pt x="1970" y="1830"/>
                  </a:lnTo>
                  <a:lnTo>
                    <a:pt x="1972" y="1834"/>
                  </a:lnTo>
                  <a:lnTo>
                    <a:pt x="1974" y="1838"/>
                  </a:lnTo>
                  <a:lnTo>
                    <a:pt x="1974" y="1842"/>
                  </a:lnTo>
                  <a:lnTo>
                    <a:pt x="1974" y="1848"/>
                  </a:lnTo>
                  <a:lnTo>
                    <a:pt x="1972" y="1856"/>
                  </a:lnTo>
                  <a:lnTo>
                    <a:pt x="1966" y="1864"/>
                  </a:lnTo>
                  <a:lnTo>
                    <a:pt x="1972" y="1868"/>
                  </a:lnTo>
                  <a:lnTo>
                    <a:pt x="1976" y="1872"/>
                  </a:lnTo>
                  <a:lnTo>
                    <a:pt x="1980" y="1874"/>
                  </a:lnTo>
                  <a:lnTo>
                    <a:pt x="1986" y="1874"/>
                  </a:lnTo>
                  <a:lnTo>
                    <a:pt x="1996" y="1874"/>
                  </a:lnTo>
                  <a:lnTo>
                    <a:pt x="2006" y="1870"/>
                  </a:lnTo>
                  <a:lnTo>
                    <a:pt x="2034" y="1838"/>
                  </a:lnTo>
                  <a:lnTo>
                    <a:pt x="2030" y="1860"/>
                  </a:lnTo>
                  <a:lnTo>
                    <a:pt x="2028" y="1886"/>
                  </a:lnTo>
                  <a:lnTo>
                    <a:pt x="2028" y="1912"/>
                  </a:lnTo>
                  <a:lnTo>
                    <a:pt x="2032" y="1936"/>
                  </a:lnTo>
                  <a:lnTo>
                    <a:pt x="2030" y="1944"/>
                  </a:lnTo>
                  <a:lnTo>
                    <a:pt x="2028" y="1954"/>
                  </a:lnTo>
                  <a:lnTo>
                    <a:pt x="2030" y="1974"/>
                  </a:lnTo>
                  <a:lnTo>
                    <a:pt x="2028" y="1982"/>
                  </a:lnTo>
                  <a:lnTo>
                    <a:pt x="2022" y="1992"/>
                  </a:lnTo>
                  <a:lnTo>
                    <a:pt x="2014" y="2000"/>
                  </a:lnTo>
                  <a:lnTo>
                    <a:pt x="2000" y="2008"/>
                  </a:lnTo>
                  <a:lnTo>
                    <a:pt x="1992" y="2054"/>
                  </a:lnTo>
                  <a:lnTo>
                    <a:pt x="1988" y="2076"/>
                  </a:lnTo>
                  <a:lnTo>
                    <a:pt x="1982" y="2096"/>
                  </a:lnTo>
                  <a:lnTo>
                    <a:pt x="1972" y="2116"/>
                  </a:lnTo>
                  <a:lnTo>
                    <a:pt x="1960" y="2136"/>
                  </a:lnTo>
                  <a:lnTo>
                    <a:pt x="1950" y="2144"/>
                  </a:lnTo>
                  <a:lnTo>
                    <a:pt x="1942" y="2154"/>
                  </a:lnTo>
                  <a:lnTo>
                    <a:pt x="1930" y="2162"/>
                  </a:lnTo>
                  <a:lnTo>
                    <a:pt x="1918" y="2168"/>
                  </a:lnTo>
                  <a:lnTo>
                    <a:pt x="1914" y="2176"/>
                  </a:lnTo>
                  <a:lnTo>
                    <a:pt x="1908" y="2182"/>
                  </a:lnTo>
                  <a:lnTo>
                    <a:pt x="1894" y="2192"/>
                  </a:lnTo>
                  <a:lnTo>
                    <a:pt x="1876" y="2200"/>
                  </a:lnTo>
                  <a:lnTo>
                    <a:pt x="1856" y="2206"/>
                  </a:lnTo>
                  <a:lnTo>
                    <a:pt x="1832" y="2212"/>
                  </a:lnTo>
                  <a:lnTo>
                    <a:pt x="1806" y="2216"/>
                  </a:lnTo>
                  <a:lnTo>
                    <a:pt x="1752" y="2224"/>
                  </a:lnTo>
                  <a:lnTo>
                    <a:pt x="1696" y="2230"/>
                  </a:lnTo>
                  <a:lnTo>
                    <a:pt x="1670" y="2234"/>
                  </a:lnTo>
                  <a:lnTo>
                    <a:pt x="1646" y="2240"/>
                  </a:lnTo>
                  <a:lnTo>
                    <a:pt x="1622" y="2246"/>
                  </a:lnTo>
                  <a:lnTo>
                    <a:pt x="1602" y="2254"/>
                  </a:lnTo>
                  <a:lnTo>
                    <a:pt x="1586" y="2266"/>
                  </a:lnTo>
                  <a:lnTo>
                    <a:pt x="1580" y="2272"/>
                  </a:lnTo>
                  <a:lnTo>
                    <a:pt x="1574" y="2278"/>
                  </a:lnTo>
                  <a:lnTo>
                    <a:pt x="1578" y="2280"/>
                  </a:lnTo>
                  <a:lnTo>
                    <a:pt x="1584" y="2282"/>
                  </a:lnTo>
                  <a:lnTo>
                    <a:pt x="1602" y="2284"/>
                  </a:lnTo>
                  <a:lnTo>
                    <a:pt x="1624" y="2286"/>
                  </a:lnTo>
                  <a:lnTo>
                    <a:pt x="1652" y="2286"/>
                  </a:lnTo>
                  <a:lnTo>
                    <a:pt x="1702" y="2286"/>
                  </a:lnTo>
                  <a:lnTo>
                    <a:pt x="1732" y="2282"/>
                  </a:lnTo>
                  <a:lnTo>
                    <a:pt x="1740" y="2278"/>
                  </a:lnTo>
                  <a:lnTo>
                    <a:pt x="1748" y="2278"/>
                  </a:lnTo>
                  <a:lnTo>
                    <a:pt x="1756" y="2280"/>
                  </a:lnTo>
                  <a:lnTo>
                    <a:pt x="1764" y="2282"/>
                  </a:lnTo>
                  <a:lnTo>
                    <a:pt x="1782" y="2288"/>
                  </a:lnTo>
                  <a:lnTo>
                    <a:pt x="1790" y="2290"/>
                  </a:lnTo>
                  <a:lnTo>
                    <a:pt x="1800" y="2290"/>
                  </a:lnTo>
                  <a:lnTo>
                    <a:pt x="1820" y="2290"/>
                  </a:lnTo>
                  <a:lnTo>
                    <a:pt x="1844" y="2288"/>
                  </a:lnTo>
                  <a:lnTo>
                    <a:pt x="1888" y="2284"/>
                  </a:lnTo>
                  <a:lnTo>
                    <a:pt x="1910" y="2282"/>
                  </a:lnTo>
                  <a:lnTo>
                    <a:pt x="1930" y="2282"/>
                  </a:lnTo>
                  <a:lnTo>
                    <a:pt x="1950" y="2284"/>
                  </a:lnTo>
                  <a:lnTo>
                    <a:pt x="1968" y="2290"/>
                  </a:lnTo>
                  <a:lnTo>
                    <a:pt x="2060" y="2290"/>
                  </a:lnTo>
                  <a:lnTo>
                    <a:pt x="2148" y="2292"/>
                  </a:lnTo>
                  <a:close/>
                </a:path>
              </a:pathLst>
            </a:custGeom>
            <a:solidFill>
              <a:srgbClr val="415A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 71"/>
            <p:cNvSpPr>
              <a:spLocks noEditPoints="1"/>
            </p:cNvSpPr>
            <p:nvPr userDrawn="1"/>
          </p:nvSpPr>
          <p:spPr bwMode="gray">
            <a:xfrm>
              <a:off x="3267" y="2812"/>
              <a:ext cx="695" cy="687"/>
            </a:xfrm>
            <a:custGeom>
              <a:avLst/>
              <a:gdLst>
                <a:gd name="T0" fmla="*/ 176 w 696"/>
                <a:gd name="T1" fmla="*/ 312 h 676"/>
                <a:gd name="T2" fmla="*/ 186 w 696"/>
                <a:gd name="T3" fmla="*/ 252 h 676"/>
                <a:gd name="T4" fmla="*/ 208 w 696"/>
                <a:gd name="T5" fmla="*/ 204 h 676"/>
                <a:gd name="T6" fmla="*/ 242 w 696"/>
                <a:gd name="T7" fmla="*/ 168 h 676"/>
                <a:gd name="T8" fmla="*/ 290 w 696"/>
                <a:gd name="T9" fmla="*/ 144 h 676"/>
                <a:gd name="T10" fmla="*/ 348 w 696"/>
                <a:gd name="T11" fmla="*/ 136 h 676"/>
                <a:gd name="T12" fmla="*/ 388 w 696"/>
                <a:gd name="T13" fmla="*/ 140 h 676"/>
                <a:gd name="T14" fmla="*/ 438 w 696"/>
                <a:gd name="T15" fmla="*/ 158 h 676"/>
                <a:gd name="T16" fmla="*/ 476 w 696"/>
                <a:gd name="T17" fmla="*/ 188 h 676"/>
                <a:gd name="T18" fmla="*/ 502 w 696"/>
                <a:gd name="T19" fmla="*/ 232 h 676"/>
                <a:gd name="T20" fmla="*/ 516 w 696"/>
                <a:gd name="T21" fmla="*/ 290 h 676"/>
                <a:gd name="T22" fmla="*/ 518 w 696"/>
                <a:gd name="T23" fmla="*/ 334 h 676"/>
                <a:gd name="T24" fmla="*/ 512 w 696"/>
                <a:gd name="T25" fmla="*/ 396 h 676"/>
                <a:gd name="T26" fmla="*/ 494 w 696"/>
                <a:gd name="T27" fmla="*/ 450 h 676"/>
                <a:gd name="T28" fmla="*/ 466 w 696"/>
                <a:gd name="T29" fmla="*/ 492 h 676"/>
                <a:gd name="T30" fmla="*/ 424 w 696"/>
                <a:gd name="T31" fmla="*/ 522 h 676"/>
                <a:gd name="T32" fmla="*/ 370 w 696"/>
                <a:gd name="T33" fmla="*/ 538 h 676"/>
                <a:gd name="T34" fmla="*/ 328 w 696"/>
                <a:gd name="T35" fmla="*/ 538 h 676"/>
                <a:gd name="T36" fmla="*/ 276 w 696"/>
                <a:gd name="T37" fmla="*/ 524 h 676"/>
                <a:gd name="T38" fmla="*/ 232 w 696"/>
                <a:gd name="T39" fmla="*/ 494 h 676"/>
                <a:gd name="T40" fmla="*/ 202 w 696"/>
                <a:gd name="T41" fmla="*/ 450 h 676"/>
                <a:gd name="T42" fmla="*/ 182 w 696"/>
                <a:gd name="T43" fmla="*/ 396 h 676"/>
                <a:gd name="T44" fmla="*/ 176 w 696"/>
                <a:gd name="T45" fmla="*/ 334 h 676"/>
                <a:gd name="T46" fmla="*/ 348 w 696"/>
                <a:gd name="T47" fmla="*/ 676 h 676"/>
                <a:gd name="T48" fmla="*/ 458 w 696"/>
                <a:gd name="T49" fmla="*/ 660 h 676"/>
                <a:gd name="T50" fmla="*/ 550 w 696"/>
                <a:gd name="T51" fmla="*/ 618 h 676"/>
                <a:gd name="T52" fmla="*/ 622 w 696"/>
                <a:gd name="T53" fmla="*/ 552 h 676"/>
                <a:gd name="T54" fmla="*/ 670 w 696"/>
                <a:gd name="T55" fmla="*/ 466 h 676"/>
                <a:gd name="T56" fmla="*/ 694 w 696"/>
                <a:gd name="T57" fmla="*/ 368 h 676"/>
                <a:gd name="T58" fmla="*/ 694 w 696"/>
                <a:gd name="T59" fmla="*/ 298 h 676"/>
                <a:gd name="T60" fmla="*/ 670 w 696"/>
                <a:gd name="T61" fmla="*/ 198 h 676"/>
                <a:gd name="T62" fmla="*/ 620 w 696"/>
                <a:gd name="T63" fmla="*/ 116 h 676"/>
                <a:gd name="T64" fmla="*/ 548 w 696"/>
                <a:gd name="T65" fmla="*/ 52 h 676"/>
                <a:gd name="T66" fmla="*/ 458 w 696"/>
                <a:gd name="T67" fmla="*/ 14 h 676"/>
                <a:gd name="T68" fmla="*/ 348 w 696"/>
                <a:gd name="T69" fmla="*/ 0 h 676"/>
                <a:gd name="T70" fmla="*/ 274 w 696"/>
                <a:gd name="T71" fmla="*/ 6 h 676"/>
                <a:gd name="T72" fmla="*/ 176 w 696"/>
                <a:gd name="T73" fmla="*/ 36 h 676"/>
                <a:gd name="T74" fmla="*/ 96 w 696"/>
                <a:gd name="T75" fmla="*/ 90 h 676"/>
                <a:gd name="T76" fmla="*/ 38 w 696"/>
                <a:gd name="T77" fmla="*/ 166 h 676"/>
                <a:gd name="T78" fmla="*/ 6 w 696"/>
                <a:gd name="T79" fmla="*/ 262 h 676"/>
                <a:gd name="T80" fmla="*/ 0 w 696"/>
                <a:gd name="T81" fmla="*/ 334 h 676"/>
                <a:gd name="T82" fmla="*/ 14 w 696"/>
                <a:gd name="T83" fmla="*/ 438 h 676"/>
                <a:gd name="T84" fmla="*/ 56 w 696"/>
                <a:gd name="T85" fmla="*/ 530 h 676"/>
                <a:gd name="T86" fmla="*/ 122 w 696"/>
                <a:gd name="T87" fmla="*/ 600 h 676"/>
                <a:gd name="T88" fmla="*/ 208 w 696"/>
                <a:gd name="T89" fmla="*/ 650 h 676"/>
                <a:gd name="T90" fmla="*/ 310 w 696"/>
                <a:gd name="T91" fmla="*/ 674 h 6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96"/>
                <a:gd name="T139" fmla="*/ 0 h 676"/>
                <a:gd name="T140" fmla="*/ 696 w 696"/>
                <a:gd name="T141" fmla="*/ 676 h 6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96" h="676">
                  <a:moveTo>
                    <a:pt x="176" y="334"/>
                  </a:moveTo>
                  <a:lnTo>
                    <a:pt x="176" y="334"/>
                  </a:lnTo>
                  <a:lnTo>
                    <a:pt x="176" y="312"/>
                  </a:lnTo>
                  <a:lnTo>
                    <a:pt x="178" y="292"/>
                  </a:lnTo>
                  <a:lnTo>
                    <a:pt x="182" y="272"/>
                  </a:lnTo>
                  <a:lnTo>
                    <a:pt x="186" y="252"/>
                  </a:lnTo>
                  <a:lnTo>
                    <a:pt x="192" y="236"/>
                  </a:lnTo>
                  <a:lnTo>
                    <a:pt x="200" y="220"/>
                  </a:lnTo>
                  <a:lnTo>
                    <a:pt x="208" y="204"/>
                  </a:lnTo>
                  <a:lnTo>
                    <a:pt x="218" y="190"/>
                  </a:lnTo>
                  <a:lnTo>
                    <a:pt x="230" y="178"/>
                  </a:lnTo>
                  <a:lnTo>
                    <a:pt x="242" y="168"/>
                  </a:lnTo>
                  <a:lnTo>
                    <a:pt x="256" y="158"/>
                  </a:lnTo>
                  <a:lnTo>
                    <a:pt x="272" y="150"/>
                  </a:lnTo>
                  <a:lnTo>
                    <a:pt x="290" y="144"/>
                  </a:lnTo>
                  <a:lnTo>
                    <a:pt x="308" y="140"/>
                  </a:lnTo>
                  <a:lnTo>
                    <a:pt x="328" y="138"/>
                  </a:lnTo>
                  <a:lnTo>
                    <a:pt x="348" y="136"/>
                  </a:lnTo>
                  <a:lnTo>
                    <a:pt x="370" y="138"/>
                  </a:lnTo>
                  <a:lnTo>
                    <a:pt x="388" y="140"/>
                  </a:lnTo>
                  <a:lnTo>
                    <a:pt x="406" y="144"/>
                  </a:lnTo>
                  <a:lnTo>
                    <a:pt x="422" y="150"/>
                  </a:lnTo>
                  <a:lnTo>
                    <a:pt x="438" y="158"/>
                  </a:lnTo>
                  <a:lnTo>
                    <a:pt x="452" y="166"/>
                  </a:lnTo>
                  <a:lnTo>
                    <a:pt x="464" y="176"/>
                  </a:lnTo>
                  <a:lnTo>
                    <a:pt x="476" y="188"/>
                  </a:lnTo>
                  <a:lnTo>
                    <a:pt x="486" y="202"/>
                  </a:lnTo>
                  <a:lnTo>
                    <a:pt x="494" y="216"/>
                  </a:lnTo>
                  <a:lnTo>
                    <a:pt x="502" y="232"/>
                  </a:lnTo>
                  <a:lnTo>
                    <a:pt x="508" y="250"/>
                  </a:lnTo>
                  <a:lnTo>
                    <a:pt x="512" y="270"/>
                  </a:lnTo>
                  <a:lnTo>
                    <a:pt x="516" y="290"/>
                  </a:lnTo>
                  <a:lnTo>
                    <a:pt x="518" y="310"/>
                  </a:lnTo>
                  <a:lnTo>
                    <a:pt x="518" y="334"/>
                  </a:lnTo>
                  <a:lnTo>
                    <a:pt x="518" y="356"/>
                  </a:lnTo>
                  <a:lnTo>
                    <a:pt x="516" y="376"/>
                  </a:lnTo>
                  <a:lnTo>
                    <a:pt x="512" y="396"/>
                  </a:lnTo>
                  <a:lnTo>
                    <a:pt x="508" y="414"/>
                  </a:lnTo>
                  <a:lnTo>
                    <a:pt x="502" y="432"/>
                  </a:lnTo>
                  <a:lnTo>
                    <a:pt x="494" y="450"/>
                  </a:lnTo>
                  <a:lnTo>
                    <a:pt x="486" y="466"/>
                  </a:lnTo>
                  <a:lnTo>
                    <a:pt x="476" y="480"/>
                  </a:lnTo>
                  <a:lnTo>
                    <a:pt x="466" y="492"/>
                  </a:lnTo>
                  <a:lnTo>
                    <a:pt x="452" y="504"/>
                  </a:lnTo>
                  <a:lnTo>
                    <a:pt x="438" y="514"/>
                  </a:lnTo>
                  <a:lnTo>
                    <a:pt x="424" y="522"/>
                  </a:lnTo>
                  <a:lnTo>
                    <a:pt x="406" y="530"/>
                  </a:lnTo>
                  <a:lnTo>
                    <a:pt x="388" y="534"/>
                  </a:lnTo>
                  <a:lnTo>
                    <a:pt x="370" y="538"/>
                  </a:lnTo>
                  <a:lnTo>
                    <a:pt x="348" y="538"/>
                  </a:lnTo>
                  <a:lnTo>
                    <a:pt x="328" y="538"/>
                  </a:lnTo>
                  <a:lnTo>
                    <a:pt x="310" y="534"/>
                  </a:lnTo>
                  <a:lnTo>
                    <a:pt x="292" y="530"/>
                  </a:lnTo>
                  <a:lnTo>
                    <a:pt x="276" y="524"/>
                  </a:lnTo>
                  <a:lnTo>
                    <a:pt x="260" y="514"/>
                  </a:lnTo>
                  <a:lnTo>
                    <a:pt x="246" y="504"/>
                  </a:lnTo>
                  <a:lnTo>
                    <a:pt x="232" y="494"/>
                  </a:lnTo>
                  <a:lnTo>
                    <a:pt x="220" y="480"/>
                  </a:lnTo>
                  <a:lnTo>
                    <a:pt x="210" y="466"/>
                  </a:lnTo>
                  <a:lnTo>
                    <a:pt x="202" y="450"/>
                  </a:lnTo>
                  <a:lnTo>
                    <a:pt x="194" y="434"/>
                  </a:lnTo>
                  <a:lnTo>
                    <a:pt x="188" y="416"/>
                  </a:lnTo>
                  <a:lnTo>
                    <a:pt x="182" y="396"/>
                  </a:lnTo>
                  <a:lnTo>
                    <a:pt x="178" y="376"/>
                  </a:lnTo>
                  <a:lnTo>
                    <a:pt x="176" y="356"/>
                  </a:lnTo>
                  <a:lnTo>
                    <a:pt x="176" y="334"/>
                  </a:lnTo>
                  <a:close/>
                  <a:moveTo>
                    <a:pt x="348" y="676"/>
                  </a:moveTo>
                  <a:lnTo>
                    <a:pt x="348" y="676"/>
                  </a:lnTo>
                  <a:lnTo>
                    <a:pt x="386" y="674"/>
                  </a:lnTo>
                  <a:lnTo>
                    <a:pt x="424" y="668"/>
                  </a:lnTo>
                  <a:lnTo>
                    <a:pt x="458" y="660"/>
                  </a:lnTo>
                  <a:lnTo>
                    <a:pt x="490" y="648"/>
                  </a:lnTo>
                  <a:lnTo>
                    <a:pt x="520" y="634"/>
                  </a:lnTo>
                  <a:lnTo>
                    <a:pt x="550" y="618"/>
                  </a:lnTo>
                  <a:lnTo>
                    <a:pt x="576" y="598"/>
                  </a:lnTo>
                  <a:lnTo>
                    <a:pt x="600" y="576"/>
                  </a:lnTo>
                  <a:lnTo>
                    <a:pt x="622" y="552"/>
                  </a:lnTo>
                  <a:lnTo>
                    <a:pt x="640" y="524"/>
                  </a:lnTo>
                  <a:lnTo>
                    <a:pt x="656" y="496"/>
                  </a:lnTo>
                  <a:lnTo>
                    <a:pt x="670" y="466"/>
                  </a:lnTo>
                  <a:lnTo>
                    <a:pt x="680" y="436"/>
                  </a:lnTo>
                  <a:lnTo>
                    <a:pt x="688" y="402"/>
                  </a:lnTo>
                  <a:lnTo>
                    <a:pt x="694" y="368"/>
                  </a:lnTo>
                  <a:lnTo>
                    <a:pt x="696" y="334"/>
                  </a:lnTo>
                  <a:lnTo>
                    <a:pt x="694" y="298"/>
                  </a:lnTo>
                  <a:lnTo>
                    <a:pt x="688" y="262"/>
                  </a:lnTo>
                  <a:lnTo>
                    <a:pt x="680" y="230"/>
                  </a:lnTo>
                  <a:lnTo>
                    <a:pt x="670" y="198"/>
                  </a:lnTo>
                  <a:lnTo>
                    <a:pt x="656" y="168"/>
                  </a:lnTo>
                  <a:lnTo>
                    <a:pt x="640" y="140"/>
                  </a:lnTo>
                  <a:lnTo>
                    <a:pt x="620" y="116"/>
                  </a:lnTo>
                  <a:lnTo>
                    <a:pt x="600" y="92"/>
                  </a:lnTo>
                  <a:lnTo>
                    <a:pt x="576" y="72"/>
                  </a:lnTo>
                  <a:lnTo>
                    <a:pt x="548" y="52"/>
                  </a:lnTo>
                  <a:lnTo>
                    <a:pt x="520" y="36"/>
                  </a:lnTo>
                  <a:lnTo>
                    <a:pt x="490" y="24"/>
                  </a:lnTo>
                  <a:lnTo>
                    <a:pt x="458" y="14"/>
                  </a:lnTo>
                  <a:lnTo>
                    <a:pt x="422" y="6"/>
                  </a:lnTo>
                  <a:lnTo>
                    <a:pt x="386" y="0"/>
                  </a:lnTo>
                  <a:lnTo>
                    <a:pt x="348" y="0"/>
                  </a:lnTo>
                  <a:lnTo>
                    <a:pt x="310" y="0"/>
                  </a:lnTo>
                  <a:lnTo>
                    <a:pt x="274" y="6"/>
                  </a:lnTo>
                  <a:lnTo>
                    <a:pt x="238" y="12"/>
                  </a:lnTo>
                  <a:lnTo>
                    <a:pt x="206" y="24"/>
                  </a:lnTo>
                  <a:lnTo>
                    <a:pt x="176" y="36"/>
                  </a:lnTo>
                  <a:lnTo>
                    <a:pt x="146" y="52"/>
                  </a:lnTo>
                  <a:lnTo>
                    <a:pt x="120" y="70"/>
                  </a:lnTo>
                  <a:lnTo>
                    <a:pt x="96" y="90"/>
                  </a:lnTo>
                  <a:lnTo>
                    <a:pt x="74" y="114"/>
                  </a:lnTo>
                  <a:lnTo>
                    <a:pt x="54" y="140"/>
                  </a:lnTo>
                  <a:lnTo>
                    <a:pt x="38" y="166"/>
                  </a:lnTo>
                  <a:lnTo>
                    <a:pt x="24" y="196"/>
                  </a:lnTo>
                  <a:lnTo>
                    <a:pt x="14" y="228"/>
                  </a:lnTo>
                  <a:lnTo>
                    <a:pt x="6" y="262"/>
                  </a:lnTo>
                  <a:lnTo>
                    <a:pt x="0" y="296"/>
                  </a:lnTo>
                  <a:lnTo>
                    <a:pt x="0" y="334"/>
                  </a:lnTo>
                  <a:lnTo>
                    <a:pt x="0" y="370"/>
                  </a:lnTo>
                  <a:lnTo>
                    <a:pt x="6" y="406"/>
                  </a:lnTo>
                  <a:lnTo>
                    <a:pt x="14" y="438"/>
                  </a:lnTo>
                  <a:lnTo>
                    <a:pt x="24" y="470"/>
                  </a:lnTo>
                  <a:lnTo>
                    <a:pt x="38" y="500"/>
                  </a:lnTo>
                  <a:lnTo>
                    <a:pt x="56" y="530"/>
                  </a:lnTo>
                  <a:lnTo>
                    <a:pt x="74" y="556"/>
                  </a:lnTo>
                  <a:lnTo>
                    <a:pt x="96" y="580"/>
                  </a:lnTo>
                  <a:lnTo>
                    <a:pt x="122" y="600"/>
                  </a:lnTo>
                  <a:lnTo>
                    <a:pt x="148" y="620"/>
                  </a:lnTo>
                  <a:lnTo>
                    <a:pt x="176" y="636"/>
                  </a:lnTo>
                  <a:lnTo>
                    <a:pt x="208" y="650"/>
                  </a:lnTo>
                  <a:lnTo>
                    <a:pt x="240" y="662"/>
                  </a:lnTo>
                  <a:lnTo>
                    <a:pt x="274" y="670"/>
                  </a:lnTo>
                  <a:lnTo>
                    <a:pt x="310" y="674"/>
                  </a:lnTo>
                  <a:lnTo>
                    <a:pt x="348" y="6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9" name="Freeform 72"/>
            <p:cNvSpPr>
              <a:spLocks/>
            </p:cNvSpPr>
            <p:nvPr userDrawn="1"/>
          </p:nvSpPr>
          <p:spPr bwMode="gray">
            <a:xfrm>
              <a:off x="4048" y="2812"/>
              <a:ext cx="486" cy="687"/>
            </a:xfrm>
            <a:custGeom>
              <a:avLst/>
              <a:gdLst>
                <a:gd name="T0" fmla="*/ 412 w 480"/>
                <a:gd name="T1" fmla="*/ 138 h 676"/>
                <a:gd name="T2" fmla="*/ 324 w 480"/>
                <a:gd name="T3" fmla="*/ 126 h 676"/>
                <a:gd name="T4" fmla="*/ 294 w 480"/>
                <a:gd name="T5" fmla="*/ 124 h 676"/>
                <a:gd name="T6" fmla="*/ 248 w 480"/>
                <a:gd name="T7" fmla="*/ 126 h 676"/>
                <a:gd name="T8" fmla="*/ 210 w 480"/>
                <a:gd name="T9" fmla="*/ 136 h 676"/>
                <a:gd name="T10" fmla="*/ 186 w 480"/>
                <a:gd name="T11" fmla="*/ 152 h 676"/>
                <a:gd name="T12" fmla="*/ 178 w 480"/>
                <a:gd name="T13" fmla="*/ 174 h 676"/>
                <a:gd name="T14" fmla="*/ 178 w 480"/>
                <a:gd name="T15" fmla="*/ 180 h 676"/>
                <a:gd name="T16" fmla="*/ 188 w 480"/>
                <a:gd name="T17" fmla="*/ 202 h 676"/>
                <a:gd name="T18" fmla="*/ 220 w 480"/>
                <a:gd name="T19" fmla="*/ 228 h 676"/>
                <a:gd name="T20" fmla="*/ 264 w 480"/>
                <a:gd name="T21" fmla="*/ 254 h 676"/>
                <a:gd name="T22" fmla="*/ 316 w 480"/>
                <a:gd name="T23" fmla="*/ 282 h 676"/>
                <a:gd name="T24" fmla="*/ 370 w 480"/>
                <a:gd name="T25" fmla="*/ 314 h 676"/>
                <a:gd name="T26" fmla="*/ 424 w 480"/>
                <a:gd name="T27" fmla="*/ 354 h 676"/>
                <a:gd name="T28" fmla="*/ 446 w 480"/>
                <a:gd name="T29" fmla="*/ 380 h 676"/>
                <a:gd name="T30" fmla="*/ 464 w 480"/>
                <a:gd name="T31" fmla="*/ 410 h 676"/>
                <a:gd name="T32" fmla="*/ 476 w 480"/>
                <a:gd name="T33" fmla="*/ 444 h 676"/>
                <a:gd name="T34" fmla="*/ 480 w 480"/>
                <a:gd name="T35" fmla="*/ 482 h 676"/>
                <a:gd name="T36" fmla="*/ 480 w 480"/>
                <a:gd name="T37" fmla="*/ 504 h 676"/>
                <a:gd name="T38" fmla="*/ 470 w 480"/>
                <a:gd name="T39" fmla="*/ 546 h 676"/>
                <a:gd name="T40" fmla="*/ 450 w 480"/>
                <a:gd name="T41" fmla="*/ 582 h 676"/>
                <a:gd name="T42" fmla="*/ 422 w 480"/>
                <a:gd name="T43" fmla="*/ 612 h 676"/>
                <a:gd name="T44" fmla="*/ 386 w 480"/>
                <a:gd name="T45" fmla="*/ 636 h 676"/>
                <a:gd name="T46" fmla="*/ 342 w 480"/>
                <a:gd name="T47" fmla="*/ 656 h 676"/>
                <a:gd name="T48" fmla="*/ 292 w 480"/>
                <a:gd name="T49" fmla="*/ 668 h 676"/>
                <a:gd name="T50" fmla="*/ 234 w 480"/>
                <a:gd name="T51" fmla="*/ 674 h 676"/>
                <a:gd name="T52" fmla="*/ 204 w 480"/>
                <a:gd name="T53" fmla="*/ 676 h 676"/>
                <a:gd name="T54" fmla="*/ 150 w 480"/>
                <a:gd name="T55" fmla="*/ 674 h 676"/>
                <a:gd name="T56" fmla="*/ 58 w 480"/>
                <a:gd name="T57" fmla="*/ 658 h 676"/>
                <a:gd name="T58" fmla="*/ 12 w 480"/>
                <a:gd name="T59" fmla="*/ 510 h 676"/>
                <a:gd name="T60" fmla="*/ 54 w 480"/>
                <a:gd name="T61" fmla="*/ 522 h 676"/>
                <a:gd name="T62" fmla="*/ 130 w 480"/>
                <a:gd name="T63" fmla="*/ 542 h 676"/>
                <a:gd name="T64" fmla="*/ 184 w 480"/>
                <a:gd name="T65" fmla="*/ 550 h 676"/>
                <a:gd name="T66" fmla="*/ 210 w 480"/>
                <a:gd name="T67" fmla="*/ 552 h 676"/>
                <a:gd name="T68" fmla="*/ 244 w 480"/>
                <a:gd name="T69" fmla="*/ 548 h 676"/>
                <a:gd name="T70" fmla="*/ 274 w 480"/>
                <a:gd name="T71" fmla="*/ 536 h 676"/>
                <a:gd name="T72" fmla="*/ 296 w 480"/>
                <a:gd name="T73" fmla="*/ 516 h 676"/>
                <a:gd name="T74" fmla="*/ 304 w 480"/>
                <a:gd name="T75" fmla="*/ 488 h 676"/>
                <a:gd name="T76" fmla="*/ 304 w 480"/>
                <a:gd name="T77" fmla="*/ 480 h 676"/>
                <a:gd name="T78" fmla="*/ 294 w 480"/>
                <a:gd name="T79" fmla="*/ 460 h 676"/>
                <a:gd name="T80" fmla="*/ 266 w 480"/>
                <a:gd name="T81" fmla="*/ 436 h 676"/>
                <a:gd name="T82" fmla="*/ 222 w 480"/>
                <a:gd name="T83" fmla="*/ 410 h 676"/>
                <a:gd name="T84" fmla="*/ 168 w 480"/>
                <a:gd name="T85" fmla="*/ 380 h 676"/>
                <a:gd name="T86" fmla="*/ 110 w 480"/>
                <a:gd name="T87" fmla="*/ 346 h 676"/>
                <a:gd name="T88" fmla="*/ 56 w 480"/>
                <a:gd name="T89" fmla="*/ 298 h 676"/>
                <a:gd name="T90" fmla="*/ 34 w 480"/>
                <a:gd name="T91" fmla="*/ 272 h 676"/>
                <a:gd name="T92" fmla="*/ 16 w 480"/>
                <a:gd name="T93" fmla="*/ 240 h 676"/>
                <a:gd name="T94" fmla="*/ 4 w 480"/>
                <a:gd name="T95" fmla="*/ 208 h 676"/>
                <a:gd name="T96" fmla="*/ 0 w 480"/>
                <a:gd name="T97" fmla="*/ 174 h 676"/>
                <a:gd name="T98" fmla="*/ 2 w 480"/>
                <a:gd name="T99" fmla="*/ 154 h 676"/>
                <a:gd name="T100" fmla="*/ 12 w 480"/>
                <a:gd name="T101" fmla="*/ 116 h 676"/>
                <a:gd name="T102" fmla="*/ 32 w 480"/>
                <a:gd name="T103" fmla="*/ 84 h 676"/>
                <a:gd name="T104" fmla="*/ 60 w 480"/>
                <a:gd name="T105" fmla="*/ 56 h 676"/>
                <a:gd name="T106" fmla="*/ 94 w 480"/>
                <a:gd name="T107" fmla="*/ 34 h 676"/>
                <a:gd name="T108" fmla="*/ 136 w 480"/>
                <a:gd name="T109" fmla="*/ 18 h 676"/>
                <a:gd name="T110" fmla="*/ 184 w 480"/>
                <a:gd name="T111" fmla="*/ 6 h 676"/>
                <a:gd name="T112" fmla="*/ 236 w 480"/>
                <a:gd name="T113" fmla="*/ 0 h 676"/>
                <a:gd name="T114" fmla="*/ 264 w 480"/>
                <a:gd name="T115" fmla="*/ 0 h 676"/>
                <a:gd name="T116" fmla="*/ 338 w 480"/>
                <a:gd name="T117" fmla="*/ 2 h 676"/>
                <a:gd name="T118" fmla="*/ 412 w 480"/>
                <a:gd name="T119" fmla="*/ 138 h 6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80"/>
                <a:gd name="T181" fmla="*/ 0 h 676"/>
                <a:gd name="T182" fmla="*/ 480 w 480"/>
                <a:gd name="T183" fmla="*/ 676 h 6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80" h="676">
                  <a:moveTo>
                    <a:pt x="412" y="138"/>
                  </a:moveTo>
                  <a:lnTo>
                    <a:pt x="412" y="138"/>
                  </a:lnTo>
                  <a:lnTo>
                    <a:pt x="352" y="128"/>
                  </a:lnTo>
                  <a:lnTo>
                    <a:pt x="324" y="126"/>
                  </a:lnTo>
                  <a:lnTo>
                    <a:pt x="294" y="124"/>
                  </a:lnTo>
                  <a:lnTo>
                    <a:pt x="270" y="124"/>
                  </a:lnTo>
                  <a:lnTo>
                    <a:pt x="248" y="126"/>
                  </a:lnTo>
                  <a:lnTo>
                    <a:pt x="228" y="130"/>
                  </a:lnTo>
                  <a:lnTo>
                    <a:pt x="210" y="136"/>
                  </a:lnTo>
                  <a:lnTo>
                    <a:pt x="196" y="144"/>
                  </a:lnTo>
                  <a:lnTo>
                    <a:pt x="186" y="152"/>
                  </a:lnTo>
                  <a:lnTo>
                    <a:pt x="180" y="162"/>
                  </a:lnTo>
                  <a:lnTo>
                    <a:pt x="178" y="174"/>
                  </a:lnTo>
                  <a:lnTo>
                    <a:pt x="178" y="180"/>
                  </a:lnTo>
                  <a:lnTo>
                    <a:pt x="180" y="188"/>
                  </a:lnTo>
                  <a:lnTo>
                    <a:pt x="188" y="202"/>
                  </a:lnTo>
                  <a:lnTo>
                    <a:pt x="202" y="214"/>
                  </a:lnTo>
                  <a:lnTo>
                    <a:pt x="220" y="228"/>
                  </a:lnTo>
                  <a:lnTo>
                    <a:pt x="240" y="242"/>
                  </a:lnTo>
                  <a:lnTo>
                    <a:pt x="264" y="254"/>
                  </a:lnTo>
                  <a:lnTo>
                    <a:pt x="316" y="282"/>
                  </a:lnTo>
                  <a:lnTo>
                    <a:pt x="342" y="298"/>
                  </a:lnTo>
                  <a:lnTo>
                    <a:pt x="370" y="314"/>
                  </a:lnTo>
                  <a:lnTo>
                    <a:pt x="398" y="332"/>
                  </a:lnTo>
                  <a:lnTo>
                    <a:pt x="424" y="354"/>
                  </a:lnTo>
                  <a:lnTo>
                    <a:pt x="436" y="366"/>
                  </a:lnTo>
                  <a:lnTo>
                    <a:pt x="446" y="380"/>
                  </a:lnTo>
                  <a:lnTo>
                    <a:pt x="456" y="394"/>
                  </a:lnTo>
                  <a:lnTo>
                    <a:pt x="464" y="410"/>
                  </a:lnTo>
                  <a:lnTo>
                    <a:pt x="472" y="426"/>
                  </a:lnTo>
                  <a:lnTo>
                    <a:pt x="476" y="444"/>
                  </a:lnTo>
                  <a:lnTo>
                    <a:pt x="480" y="462"/>
                  </a:lnTo>
                  <a:lnTo>
                    <a:pt x="480" y="482"/>
                  </a:lnTo>
                  <a:lnTo>
                    <a:pt x="480" y="504"/>
                  </a:lnTo>
                  <a:lnTo>
                    <a:pt x="476" y="526"/>
                  </a:lnTo>
                  <a:lnTo>
                    <a:pt x="470" y="546"/>
                  </a:lnTo>
                  <a:lnTo>
                    <a:pt x="460" y="564"/>
                  </a:lnTo>
                  <a:lnTo>
                    <a:pt x="450" y="582"/>
                  </a:lnTo>
                  <a:lnTo>
                    <a:pt x="436" y="598"/>
                  </a:lnTo>
                  <a:lnTo>
                    <a:pt x="422" y="612"/>
                  </a:lnTo>
                  <a:lnTo>
                    <a:pt x="404" y="626"/>
                  </a:lnTo>
                  <a:lnTo>
                    <a:pt x="386" y="636"/>
                  </a:lnTo>
                  <a:lnTo>
                    <a:pt x="364" y="648"/>
                  </a:lnTo>
                  <a:lnTo>
                    <a:pt x="342" y="656"/>
                  </a:lnTo>
                  <a:lnTo>
                    <a:pt x="318" y="662"/>
                  </a:lnTo>
                  <a:lnTo>
                    <a:pt x="292" y="668"/>
                  </a:lnTo>
                  <a:lnTo>
                    <a:pt x="264" y="672"/>
                  </a:lnTo>
                  <a:lnTo>
                    <a:pt x="234" y="674"/>
                  </a:lnTo>
                  <a:lnTo>
                    <a:pt x="204" y="676"/>
                  </a:lnTo>
                  <a:lnTo>
                    <a:pt x="176" y="674"/>
                  </a:lnTo>
                  <a:lnTo>
                    <a:pt x="150" y="674"/>
                  </a:lnTo>
                  <a:lnTo>
                    <a:pt x="104" y="666"/>
                  </a:lnTo>
                  <a:lnTo>
                    <a:pt x="58" y="658"/>
                  </a:lnTo>
                  <a:lnTo>
                    <a:pt x="12" y="646"/>
                  </a:lnTo>
                  <a:lnTo>
                    <a:pt x="12" y="510"/>
                  </a:lnTo>
                  <a:lnTo>
                    <a:pt x="54" y="522"/>
                  </a:lnTo>
                  <a:lnTo>
                    <a:pt x="104" y="536"/>
                  </a:lnTo>
                  <a:lnTo>
                    <a:pt x="130" y="542"/>
                  </a:lnTo>
                  <a:lnTo>
                    <a:pt x="156" y="546"/>
                  </a:lnTo>
                  <a:lnTo>
                    <a:pt x="184" y="550"/>
                  </a:lnTo>
                  <a:lnTo>
                    <a:pt x="210" y="552"/>
                  </a:lnTo>
                  <a:lnTo>
                    <a:pt x="228" y="550"/>
                  </a:lnTo>
                  <a:lnTo>
                    <a:pt x="244" y="548"/>
                  </a:lnTo>
                  <a:lnTo>
                    <a:pt x="260" y="542"/>
                  </a:lnTo>
                  <a:lnTo>
                    <a:pt x="274" y="536"/>
                  </a:lnTo>
                  <a:lnTo>
                    <a:pt x="286" y="526"/>
                  </a:lnTo>
                  <a:lnTo>
                    <a:pt x="296" y="516"/>
                  </a:lnTo>
                  <a:lnTo>
                    <a:pt x="302" y="502"/>
                  </a:lnTo>
                  <a:lnTo>
                    <a:pt x="304" y="488"/>
                  </a:lnTo>
                  <a:lnTo>
                    <a:pt x="304" y="480"/>
                  </a:lnTo>
                  <a:lnTo>
                    <a:pt x="302" y="474"/>
                  </a:lnTo>
                  <a:lnTo>
                    <a:pt x="294" y="460"/>
                  </a:lnTo>
                  <a:lnTo>
                    <a:pt x="282" y="448"/>
                  </a:lnTo>
                  <a:lnTo>
                    <a:pt x="266" y="436"/>
                  </a:lnTo>
                  <a:lnTo>
                    <a:pt x="246" y="424"/>
                  </a:lnTo>
                  <a:lnTo>
                    <a:pt x="222" y="410"/>
                  </a:lnTo>
                  <a:lnTo>
                    <a:pt x="168" y="380"/>
                  </a:lnTo>
                  <a:lnTo>
                    <a:pt x="138" y="364"/>
                  </a:lnTo>
                  <a:lnTo>
                    <a:pt x="110" y="346"/>
                  </a:lnTo>
                  <a:lnTo>
                    <a:pt x="82" y="324"/>
                  </a:lnTo>
                  <a:lnTo>
                    <a:pt x="56" y="298"/>
                  </a:lnTo>
                  <a:lnTo>
                    <a:pt x="44" y="286"/>
                  </a:lnTo>
                  <a:lnTo>
                    <a:pt x="34" y="272"/>
                  </a:lnTo>
                  <a:lnTo>
                    <a:pt x="24" y="256"/>
                  </a:lnTo>
                  <a:lnTo>
                    <a:pt x="16" y="240"/>
                  </a:lnTo>
                  <a:lnTo>
                    <a:pt x="10" y="224"/>
                  </a:lnTo>
                  <a:lnTo>
                    <a:pt x="4" y="208"/>
                  </a:lnTo>
                  <a:lnTo>
                    <a:pt x="2" y="192"/>
                  </a:lnTo>
                  <a:lnTo>
                    <a:pt x="0" y="174"/>
                  </a:lnTo>
                  <a:lnTo>
                    <a:pt x="2" y="154"/>
                  </a:lnTo>
                  <a:lnTo>
                    <a:pt x="6" y="134"/>
                  </a:lnTo>
                  <a:lnTo>
                    <a:pt x="12" y="116"/>
                  </a:lnTo>
                  <a:lnTo>
                    <a:pt x="20" y="100"/>
                  </a:lnTo>
                  <a:lnTo>
                    <a:pt x="32" y="84"/>
                  </a:lnTo>
                  <a:lnTo>
                    <a:pt x="44" y="70"/>
                  </a:lnTo>
                  <a:lnTo>
                    <a:pt x="60" y="56"/>
                  </a:lnTo>
                  <a:lnTo>
                    <a:pt x="76" y="44"/>
                  </a:lnTo>
                  <a:lnTo>
                    <a:pt x="94" y="34"/>
                  </a:lnTo>
                  <a:lnTo>
                    <a:pt x="114" y="24"/>
                  </a:lnTo>
                  <a:lnTo>
                    <a:pt x="136" y="18"/>
                  </a:lnTo>
                  <a:lnTo>
                    <a:pt x="160" y="10"/>
                  </a:lnTo>
                  <a:lnTo>
                    <a:pt x="184" y="6"/>
                  </a:lnTo>
                  <a:lnTo>
                    <a:pt x="210" y="2"/>
                  </a:lnTo>
                  <a:lnTo>
                    <a:pt x="236" y="0"/>
                  </a:lnTo>
                  <a:lnTo>
                    <a:pt x="264" y="0"/>
                  </a:lnTo>
                  <a:lnTo>
                    <a:pt x="302" y="0"/>
                  </a:lnTo>
                  <a:lnTo>
                    <a:pt x="338" y="2"/>
                  </a:lnTo>
                  <a:lnTo>
                    <a:pt x="412" y="10"/>
                  </a:lnTo>
                  <a:lnTo>
                    <a:pt x="412" y="1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0" name="Freeform 73"/>
            <p:cNvSpPr>
              <a:spLocks/>
            </p:cNvSpPr>
            <p:nvPr userDrawn="1"/>
          </p:nvSpPr>
          <p:spPr bwMode="gray">
            <a:xfrm>
              <a:off x="1525" y="2586"/>
              <a:ext cx="248" cy="885"/>
            </a:xfrm>
            <a:custGeom>
              <a:avLst/>
              <a:gdLst>
                <a:gd name="T0" fmla="*/ 20 w 250"/>
                <a:gd name="T1" fmla="*/ 890 h 890"/>
                <a:gd name="T2" fmla="*/ 20 w 250"/>
                <a:gd name="T3" fmla="*/ 890 h 890"/>
                <a:gd name="T4" fmla="*/ 26 w 250"/>
                <a:gd name="T5" fmla="*/ 786 h 890"/>
                <a:gd name="T6" fmla="*/ 28 w 250"/>
                <a:gd name="T7" fmla="*/ 660 h 890"/>
                <a:gd name="T8" fmla="*/ 28 w 250"/>
                <a:gd name="T9" fmla="*/ 314 h 890"/>
                <a:gd name="T10" fmla="*/ 28 w 250"/>
                <a:gd name="T11" fmla="*/ 314 h 890"/>
                <a:gd name="T12" fmla="*/ 26 w 250"/>
                <a:gd name="T13" fmla="*/ 224 h 890"/>
                <a:gd name="T14" fmla="*/ 20 w 250"/>
                <a:gd name="T15" fmla="*/ 144 h 890"/>
                <a:gd name="T16" fmla="*/ 12 w 250"/>
                <a:gd name="T17" fmla="*/ 72 h 890"/>
                <a:gd name="T18" fmla="*/ 0 w 250"/>
                <a:gd name="T19" fmla="*/ 0 h 890"/>
                <a:gd name="T20" fmla="*/ 230 w 250"/>
                <a:gd name="T21" fmla="*/ 0 h 890"/>
                <a:gd name="T22" fmla="*/ 230 w 250"/>
                <a:gd name="T23" fmla="*/ 0 h 890"/>
                <a:gd name="T24" fmla="*/ 230 w 250"/>
                <a:gd name="T25" fmla="*/ 54 h 890"/>
                <a:gd name="T26" fmla="*/ 226 w 250"/>
                <a:gd name="T27" fmla="*/ 114 h 890"/>
                <a:gd name="T28" fmla="*/ 224 w 250"/>
                <a:gd name="T29" fmla="*/ 180 h 890"/>
                <a:gd name="T30" fmla="*/ 224 w 250"/>
                <a:gd name="T31" fmla="*/ 254 h 890"/>
                <a:gd name="T32" fmla="*/ 224 w 250"/>
                <a:gd name="T33" fmla="*/ 578 h 890"/>
                <a:gd name="T34" fmla="*/ 224 w 250"/>
                <a:gd name="T35" fmla="*/ 578 h 890"/>
                <a:gd name="T36" fmla="*/ 226 w 250"/>
                <a:gd name="T37" fmla="*/ 654 h 890"/>
                <a:gd name="T38" fmla="*/ 232 w 250"/>
                <a:gd name="T39" fmla="*/ 736 h 890"/>
                <a:gd name="T40" fmla="*/ 240 w 250"/>
                <a:gd name="T41" fmla="*/ 818 h 890"/>
                <a:gd name="T42" fmla="*/ 250 w 250"/>
                <a:gd name="T43" fmla="*/ 890 h 890"/>
                <a:gd name="T44" fmla="*/ 20 w 250"/>
                <a:gd name="T45" fmla="*/ 890 h 8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0"/>
                <a:gd name="T70" fmla="*/ 0 h 890"/>
                <a:gd name="T71" fmla="*/ 250 w 250"/>
                <a:gd name="T72" fmla="*/ 890 h 8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0" h="890">
                  <a:moveTo>
                    <a:pt x="20" y="890"/>
                  </a:moveTo>
                  <a:lnTo>
                    <a:pt x="20" y="890"/>
                  </a:lnTo>
                  <a:lnTo>
                    <a:pt x="26" y="786"/>
                  </a:lnTo>
                  <a:lnTo>
                    <a:pt x="28" y="660"/>
                  </a:lnTo>
                  <a:lnTo>
                    <a:pt x="28" y="314"/>
                  </a:lnTo>
                  <a:lnTo>
                    <a:pt x="26" y="224"/>
                  </a:lnTo>
                  <a:lnTo>
                    <a:pt x="20" y="144"/>
                  </a:lnTo>
                  <a:lnTo>
                    <a:pt x="12" y="72"/>
                  </a:lnTo>
                  <a:lnTo>
                    <a:pt x="0" y="0"/>
                  </a:lnTo>
                  <a:lnTo>
                    <a:pt x="230" y="0"/>
                  </a:lnTo>
                  <a:lnTo>
                    <a:pt x="230" y="54"/>
                  </a:lnTo>
                  <a:lnTo>
                    <a:pt x="226" y="114"/>
                  </a:lnTo>
                  <a:lnTo>
                    <a:pt x="224" y="180"/>
                  </a:lnTo>
                  <a:lnTo>
                    <a:pt x="224" y="254"/>
                  </a:lnTo>
                  <a:lnTo>
                    <a:pt x="224" y="578"/>
                  </a:lnTo>
                  <a:lnTo>
                    <a:pt x="226" y="654"/>
                  </a:lnTo>
                  <a:lnTo>
                    <a:pt x="232" y="736"/>
                  </a:lnTo>
                  <a:lnTo>
                    <a:pt x="240" y="818"/>
                  </a:lnTo>
                  <a:lnTo>
                    <a:pt x="250" y="890"/>
                  </a:lnTo>
                  <a:lnTo>
                    <a:pt x="20" y="89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1" name="Freeform 74"/>
            <p:cNvSpPr>
              <a:spLocks noEditPoints="1"/>
            </p:cNvSpPr>
            <p:nvPr userDrawn="1"/>
          </p:nvSpPr>
          <p:spPr bwMode="gray">
            <a:xfrm>
              <a:off x="1906" y="2812"/>
              <a:ext cx="724" cy="941"/>
            </a:xfrm>
            <a:custGeom>
              <a:avLst/>
              <a:gdLst>
                <a:gd name="T0" fmla="*/ 204 w 722"/>
                <a:gd name="T1" fmla="*/ 328 h 938"/>
                <a:gd name="T2" fmla="*/ 214 w 722"/>
                <a:gd name="T3" fmla="*/ 264 h 938"/>
                <a:gd name="T4" fmla="*/ 236 w 722"/>
                <a:gd name="T5" fmla="*/ 212 h 938"/>
                <a:gd name="T6" fmla="*/ 268 w 722"/>
                <a:gd name="T7" fmla="*/ 170 h 938"/>
                <a:gd name="T8" fmla="*/ 312 w 722"/>
                <a:gd name="T9" fmla="*/ 146 h 938"/>
                <a:gd name="T10" fmla="*/ 370 w 722"/>
                <a:gd name="T11" fmla="*/ 136 h 938"/>
                <a:gd name="T12" fmla="*/ 406 w 722"/>
                <a:gd name="T13" fmla="*/ 140 h 938"/>
                <a:gd name="T14" fmla="*/ 456 w 722"/>
                <a:gd name="T15" fmla="*/ 160 h 938"/>
                <a:gd name="T16" fmla="*/ 496 w 722"/>
                <a:gd name="T17" fmla="*/ 196 h 938"/>
                <a:gd name="T18" fmla="*/ 526 w 722"/>
                <a:gd name="T19" fmla="*/ 246 h 938"/>
                <a:gd name="T20" fmla="*/ 542 w 722"/>
                <a:gd name="T21" fmla="*/ 306 h 938"/>
                <a:gd name="T22" fmla="*/ 546 w 722"/>
                <a:gd name="T23" fmla="*/ 352 h 938"/>
                <a:gd name="T24" fmla="*/ 540 w 722"/>
                <a:gd name="T25" fmla="*/ 410 h 938"/>
                <a:gd name="T26" fmla="*/ 522 w 722"/>
                <a:gd name="T27" fmla="*/ 460 h 938"/>
                <a:gd name="T28" fmla="*/ 492 w 722"/>
                <a:gd name="T29" fmla="*/ 498 h 938"/>
                <a:gd name="T30" fmla="*/ 450 w 722"/>
                <a:gd name="T31" fmla="*/ 526 h 938"/>
                <a:gd name="T32" fmla="*/ 398 w 722"/>
                <a:gd name="T33" fmla="*/ 538 h 938"/>
                <a:gd name="T34" fmla="*/ 358 w 722"/>
                <a:gd name="T35" fmla="*/ 538 h 938"/>
                <a:gd name="T36" fmla="*/ 304 w 722"/>
                <a:gd name="T37" fmla="*/ 526 h 938"/>
                <a:gd name="T38" fmla="*/ 260 w 722"/>
                <a:gd name="T39" fmla="*/ 502 h 938"/>
                <a:gd name="T40" fmla="*/ 230 w 722"/>
                <a:gd name="T41" fmla="*/ 466 h 938"/>
                <a:gd name="T42" fmla="*/ 210 w 722"/>
                <a:gd name="T43" fmla="*/ 414 h 938"/>
                <a:gd name="T44" fmla="*/ 204 w 722"/>
                <a:gd name="T45" fmla="*/ 352 h 938"/>
                <a:gd name="T46" fmla="*/ 230 w 722"/>
                <a:gd name="T47" fmla="*/ 926 h 938"/>
                <a:gd name="T48" fmla="*/ 218 w 722"/>
                <a:gd name="T49" fmla="*/ 726 h 938"/>
                <a:gd name="T50" fmla="*/ 218 w 722"/>
                <a:gd name="T51" fmla="*/ 614 h 938"/>
                <a:gd name="T52" fmla="*/ 296 w 722"/>
                <a:gd name="T53" fmla="*/ 654 h 938"/>
                <a:gd name="T54" fmla="*/ 384 w 722"/>
                <a:gd name="T55" fmla="*/ 674 h 938"/>
                <a:gd name="T56" fmla="*/ 454 w 722"/>
                <a:gd name="T57" fmla="*/ 674 h 938"/>
                <a:gd name="T58" fmla="*/ 544 w 722"/>
                <a:gd name="T59" fmla="*/ 652 h 938"/>
                <a:gd name="T60" fmla="*/ 618 w 722"/>
                <a:gd name="T61" fmla="*/ 604 h 938"/>
                <a:gd name="T62" fmla="*/ 674 w 722"/>
                <a:gd name="T63" fmla="*/ 536 h 938"/>
                <a:gd name="T64" fmla="*/ 710 w 722"/>
                <a:gd name="T65" fmla="*/ 450 h 938"/>
                <a:gd name="T66" fmla="*/ 722 w 722"/>
                <a:gd name="T67" fmla="*/ 350 h 938"/>
                <a:gd name="T68" fmla="*/ 716 w 722"/>
                <a:gd name="T69" fmla="*/ 276 h 938"/>
                <a:gd name="T70" fmla="*/ 686 w 722"/>
                <a:gd name="T71" fmla="*/ 178 h 938"/>
                <a:gd name="T72" fmla="*/ 636 w 722"/>
                <a:gd name="T73" fmla="*/ 98 h 938"/>
                <a:gd name="T74" fmla="*/ 566 w 722"/>
                <a:gd name="T75" fmla="*/ 40 h 938"/>
                <a:gd name="T76" fmla="*/ 478 w 722"/>
                <a:gd name="T77" fmla="*/ 6 h 938"/>
                <a:gd name="T78" fmla="*/ 412 w 722"/>
                <a:gd name="T79" fmla="*/ 0 h 938"/>
                <a:gd name="T80" fmla="*/ 348 w 722"/>
                <a:gd name="T81" fmla="*/ 6 h 938"/>
                <a:gd name="T82" fmla="*/ 298 w 722"/>
                <a:gd name="T83" fmla="*/ 22 h 938"/>
                <a:gd name="T84" fmla="*/ 226 w 722"/>
                <a:gd name="T85" fmla="*/ 70 h 938"/>
                <a:gd name="T86" fmla="*/ 190 w 722"/>
                <a:gd name="T87" fmla="*/ 106 h 938"/>
                <a:gd name="T88" fmla="*/ 168 w 722"/>
                <a:gd name="T89" fmla="*/ 16 h 938"/>
                <a:gd name="T90" fmla="*/ 16 w 722"/>
                <a:gd name="T91" fmla="*/ 110 h 938"/>
                <a:gd name="T92" fmla="*/ 38 w 722"/>
                <a:gd name="T93" fmla="*/ 270 h 938"/>
                <a:gd name="T94" fmla="*/ 40 w 722"/>
                <a:gd name="T95" fmla="*/ 614 h 938"/>
                <a:gd name="T96" fmla="*/ 38 w 722"/>
                <a:gd name="T97" fmla="*/ 694 h 938"/>
                <a:gd name="T98" fmla="*/ 230 w 722"/>
                <a:gd name="T99" fmla="*/ 926 h 93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22"/>
                <a:gd name="T151" fmla="*/ 0 h 938"/>
                <a:gd name="T152" fmla="*/ 722 w 722"/>
                <a:gd name="T153" fmla="*/ 938 h 93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22" h="938">
                  <a:moveTo>
                    <a:pt x="204" y="352"/>
                  </a:moveTo>
                  <a:lnTo>
                    <a:pt x="204" y="352"/>
                  </a:lnTo>
                  <a:lnTo>
                    <a:pt x="204" y="328"/>
                  </a:lnTo>
                  <a:lnTo>
                    <a:pt x="206" y="306"/>
                  </a:lnTo>
                  <a:lnTo>
                    <a:pt x="210" y="284"/>
                  </a:lnTo>
                  <a:lnTo>
                    <a:pt x="214" y="264"/>
                  </a:lnTo>
                  <a:lnTo>
                    <a:pt x="220" y="246"/>
                  </a:lnTo>
                  <a:lnTo>
                    <a:pt x="226" y="228"/>
                  </a:lnTo>
                  <a:lnTo>
                    <a:pt x="236" y="212"/>
                  </a:lnTo>
                  <a:lnTo>
                    <a:pt x="244" y="196"/>
                  </a:lnTo>
                  <a:lnTo>
                    <a:pt x="256" y="182"/>
                  </a:lnTo>
                  <a:lnTo>
                    <a:pt x="268" y="170"/>
                  </a:lnTo>
                  <a:lnTo>
                    <a:pt x="282" y="160"/>
                  </a:lnTo>
                  <a:lnTo>
                    <a:pt x="296" y="152"/>
                  </a:lnTo>
                  <a:lnTo>
                    <a:pt x="312" y="146"/>
                  </a:lnTo>
                  <a:lnTo>
                    <a:pt x="330" y="140"/>
                  </a:lnTo>
                  <a:lnTo>
                    <a:pt x="350" y="138"/>
                  </a:lnTo>
                  <a:lnTo>
                    <a:pt x="370" y="136"/>
                  </a:lnTo>
                  <a:lnTo>
                    <a:pt x="388" y="138"/>
                  </a:lnTo>
                  <a:lnTo>
                    <a:pt x="406" y="140"/>
                  </a:lnTo>
                  <a:lnTo>
                    <a:pt x="424" y="146"/>
                  </a:lnTo>
                  <a:lnTo>
                    <a:pt x="440" y="152"/>
                  </a:lnTo>
                  <a:lnTo>
                    <a:pt x="456" y="160"/>
                  </a:lnTo>
                  <a:lnTo>
                    <a:pt x="470" y="172"/>
                  </a:lnTo>
                  <a:lnTo>
                    <a:pt x="484" y="184"/>
                  </a:lnTo>
                  <a:lnTo>
                    <a:pt x="496" y="196"/>
                  </a:lnTo>
                  <a:lnTo>
                    <a:pt x="506" y="212"/>
                  </a:lnTo>
                  <a:lnTo>
                    <a:pt x="516" y="228"/>
                  </a:lnTo>
                  <a:lnTo>
                    <a:pt x="526" y="246"/>
                  </a:lnTo>
                  <a:lnTo>
                    <a:pt x="532" y="264"/>
                  </a:lnTo>
                  <a:lnTo>
                    <a:pt x="538" y="284"/>
                  </a:lnTo>
                  <a:lnTo>
                    <a:pt x="542" y="306"/>
                  </a:lnTo>
                  <a:lnTo>
                    <a:pt x="544" y="328"/>
                  </a:lnTo>
                  <a:lnTo>
                    <a:pt x="546" y="352"/>
                  </a:lnTo>
                  <a:lnTo>
                    <a:pt x="544" y="372"/>
                  </a:lnTo>
                  <a:lnTo>
                    <a:pt x="542" y="392"/>
                  </a:lnTo>
                  <a:lnTo>
                    <a:pt x="540" y="410"/>
                  </a:lnTo>
                  <a:lnTo>
                    <a:pt x="534" y="428"/>
                  </a:lnTo>
                  <a:lnTo>
                    <a:pt x="528" y="444"/>
                  </a:lnTo>
                  <a:lnTo>
                    <a:pt x="522" y="460"/>
                  </a:lnTo>
                  <a:lnTo>
                    <a:pt x="512" y="474"/>
                  </a:lnTo>
                  <a:lnTo>
                    <a:pt x="502" y="488"/>
                  </a:lnTo>
                  <a:lnTo>
                    <a:pt x="492" y="498"/>
                  </a:lnTo>
                  <a:lnTo>
                    <a:pt x="480" y="508"/>
                  </a:lnTo>
                  <a:lnTo>
                    <a:pt x="466" y="518"/>
                  </a:lnTo>
                  <a:lnTo>
                    <a:pt x="450" y="526"/>
                  </a:lnTo>
                  <a:lnTo>
                    <a:pt x="434" y="530"/>
                  </a:lnTo>
                  <a:lnTo>
                    <a:pt x="416" y="536"/>
                  </a:lnTo>
                  <a:lnTo>
                    <a:pt x="398" y="538"/>
                  </a:lnTo>
                  <a:lnTo>
                    <a:pt x="378" y="538"/>
                  </a:lnTo>
                  <a:lnTo>
                    <a:pt x="358" y="538"/>
                  </a:lnTo>
                  <a:lnTo>
                    <a:pt x="338" y="536"/>
                  </a:lnTo>
                  <a:lnTo>
                    <a:pt x="320" y="532"/>
                  </a:lnTo>
                  <a:lnTo>
                    <a:pt x="304" y="526"/>
                  </a:lnTo>
                  <a:lnTo>
                    <a:pt x="288" y="520"/>
                  </a:lnTo>
                  <a:lnTo>
                    <a:pt x="274" y="512"/>
                  </a:lnTo>
                  <a:lnTo>
                    <a:pt x="260" y="502"/>
                  </a:lnTo>
                  <a:lnTo>
                    <a:pt x="250" y="492"/>
                  </a:lnTo>
                  <a:lnTo>
                    <a:pt x="238" y="478"/>
                  </a:lnTo>
                  <a:lnTo>
                    <a:pt x="230" y="466"/>
                  </a:lnTo>
                  <a:lnTo>
                    <a:pt x="222" y="450"/>
                  </a:lnTo>
                  <a:lnTo>
                    <a:pt x="216" y="432"/>
                  </a:lnTo>
                  <a:lnTo>
                    <a:pt x="210" y="414"/>
                  </a:lnTo>
                  <a:lnTo>
                    <a:pt x="206" y="396"/>
                  </a:lnTo>
                  <a:lnTo>
                    <a:pt x="204" y="374"/>
                  </a:lnTo>
                  <a:lnTo>
                    <a:pt x="204" y="352"/>
                  </a:lnTo>
                  <a:close/>
                  <a:moveTo>
                    <a:pt x="230" y="926"/>
                  </a:moveTo>
                  <a:lnTo>
                    <a:pt x="230" y="926"/>
                  </a:lnTo>
                  <a:lnTo>
                    <a:pt x="222" y="854"/>
                  </a:lnTo>
                  <a:lnTo>
                    <a:pt x="218" y="784"/>
                  </a:lnTo>
                  <a:lnTo>
                    <a:pt x="218" y="726"/>
                  </a:lnTo>
                  <a:lnTo>
                    <a:pt x="218" y="688"/>
                  </a:lnTo>
                  <a:lnTo>
                    <a:pt x="218" y="614"/>
                  </a:lnTo>
                  <a:lnTo>
                    <a:pt x="254" y="634"/>
                  </a:lnTo>
                  <a:lnTo>
                    <a:pt x="274" y="646"/>
                  </a:lnTo>
                  <a:lnTo>
                    <a:pt x="296" y="654"/>
                  </a:lnTo>
                  <a:lnTo>
                    <a:pt x="322" y="664"/>
                  </a:lnTo>
                  <a:lnTo>
                    <a:pt x="350" y="670"/>
                  </a:lnTo>
                  <a:lnTo>
                    <a:pt x="384" y="674"/>
                  </a:lnTo>
                  <a:lnTo>
                    <a:pt x="420" y="676"/>
                  </a:lnTo>
                  <a:lnTo>
                    <a:pt x="454" y="674"/>
                  </a:lnTo>
                  <a:lnTo>
                    <a:pt x="484" y="670"/>
                  </a:lnTo>
                  <a:lnTo>
                    <a:pt x="514" y="662"/>
                  </a:lnTo>
                  <a:lnTo>
                    <a:pt x="544" y="652"/>
                  </a:lnTo>
                  <a:lnTo>
                    <a:pt x="570" y="638"/>
                  </a:lnTo>
                  <a:lnTo>
                    <a:pt x="594" y="622"/>
                  </a:lnTo>
                  <a:lnTo>
                    <a:pt x="618" y="604"/>
                  </a:lnTo>
                  <a:lnTo>
                    <a:pt x="638" y="584"/>
                  </a:lnTo>
                  <a:lnTo>
                    <a:pt x="658" y="560"/>
                  </a:lnTo>
                  <a:lnTo>
                    <a:pt x="674" y="536"/>
                  </a:lnTo>
                  <a:lnTo>
                    <a:pt x="688" y="510"/>
                  </a:lnTo>
                  <a:lnTo>
                    <a:pt x="700" y="480"/>
                  </a:lnTo>
                  <a:lnTo>
                    <a:pt x="710" y="450"/>
                  </a:lnTo>
                  <a:lnTo>
                    <a:pt x="716" y="418"/>
                  </a:lnTo>
                  <a:lnTo>
                    <a:pt x="720" y="384"/>
                  </a:lnTo>
                  <a:lnTo>
                    <a:pt x="722" y="350"/>
                  </a:lnTo>
                  <a:lnTo>
                    <a:pt x="720" y="312"/>
                  </a:lnTo>
                  <a:lnTo>
                    <a:pt x="716" y="276"/>
                  </a:lnTo>
                  <a:lnTo>
                    <a:pt x="708" y="242"/>
                  </a:lnTo>
                  <a:lnTo>
                    <a:pt x="700" y="208"/>
                  </a:lnTo>
                  <a:lnTo>
                    <a:pt x="686" y="178"/>
                  </a:lnTo>
                  <a:lnTo>
                    <a:pt x="672" y="150"/>
                  </a:lnTo>
                  <a:lnTo>
                    <a:pt x="656" y="122"/>
                  </a:lnTo>
                  <a:lnTo>
                    <a:pt x="636" y="98"/>
                  </a:lnTo>
                  <a:lnTo>
                    <a:pt x="614" y="76"/>
                  </a:lnTo>
                  <a:lnTo>
                    <a:pt x="592" y="56"/>
                  </a:lnTo>
                  <a:lnTo>
                    <a:pt x="566" y="40"/>
                  </a:lnTo>
                  <a:lnTo>
                    <a:pt x="538" y="26"/>
                  </a:lnTo>
                  <a:lnTo>
                    <a:pt x="510" y="14"/>
                  </a:lnTo>
                  <a:lnTo>
                    <a:pt x="478" y="6"/>
                  </a:lnTo>
                  <a:lnTo>
                    <a:pt x="446" y="2"/>
                  </a:lnTo>
                  <a:lnTo>
                    <a:pt x="412" y="0"/>
                  </a:lnTo>
                  <a:lnTo>
                    <a:pt x="390" y="0"/>
                  </a:lnTo>
                  <a:lnTo>
                    <a:pt x="368" y="2"/>
                  </a:lnTo>
                  <a:lnTo>
                    <a:pt x="348" y="6"/>
                  </a:lnTo>
                  <a:lnTo>
                    <a:pt x="330" y="10"/>
                  </a:lnTo>
                  <a:lnTo>
                    <a:pt x="314" y="14"/>
                  </a:lnTo>
                  <a:lnTo>
                    <a:pt x="298" y="22"/>
                  </a:lnTo>
                  <a:lnTo>
                    <a:pt x="270" y="36"/>
                  </a:lnTo>
                  <a:lnTo>
                    <a:pt x="246" y="52"/>
                  </a:lnTo>
                  <a:lnTo>
                    <a:pt x="226" y="70"/>
                  </a:lnTo>
                  <a:lnTo>
                    <a:pt x="208" y="88"/>
                  </a:lnTo>
                  <a:lnTo>
                    <a:pt x="190" y="106"/>
                  </a:lnTo>
                  <a:lnTo>
                    <a:pt x="180" y="60"/>
                  </a:lnTo>
                  <a:lnTo>
                    <a:pt x="174" y="38"/>
                  </a:lnTo>
                  <a:lnTo>
                    <a:pt x="168" y="16"/>
                  </a:lnTo>
                  <a:lnTo>
                    <a:pt x="0" y="28"/>
                  </a:lnTo>
                  <a:lnTo>
                    <a:pt x="16" y="110"/>
                  </a:lnTo>
                  <a:lnTo>
                    <a:pt x="28" y="190"/>
                  </a:lnTo>
                  <a:lnTo>
                    <a:pt x="34" y="230"/>
                  </a:lnTo>
                  <a:lnTo>
                    <a:pt x="38" y="270"/>
                  </a:lnTo>
                  <a:lnTo>
                    <a:pt x="40" y="310"/>
                  </a:lnTo>
                  <a:lnTo>
                    <a:pt x="40" y="352"/>
                  </a:lnTo>
                  <a:lnTo>
                    <a:pt x="40" y="614"/>
                  </a:lnTo>
                  <a:lnTo>
                    <a:pt x="40" y="652"/>
                  </a:lnTo>
                  <a:lnTo>
                    <a:pt x="38" y="694"/>
                  </a:lnTo>
                  <a:lnTo>
                    <a:pt x="30" y="788"/>
                  </a:lnTo>
                  <a:lnTo>
                    <a:pt x="14" y="938"/>
                  </a:lnTo>
                  <a:lnTo>
                    <a:pt x="230" y="9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 75"/>
            <p:cNvSpPr>
              <a:spLocks/>
            </p:cNvSpPr>
            <p:nvPr userDrawn="1"/>
          </p:nvSpPr>
          <p:spPr bwMode="gray">
            <a:xfrm>
              <a:off x="2715" y="2812"/>
              <a:ext cx="476" cy="687"/>
            </a:xfrm>
            <a:custGeom>
              <a:avLst/>
              <a:gdLst>
                <a:gd name="T0" fmla="*/ 396 w 480"/>
                <a:gd name="T1" fmla="*/ 136 h 676"/>
                <a:gd name="T2" fmla="*/ 322 w 480"/>
                <a:gd name="T3" fmla="*/ 124 h 676"/>
                <a:gd name="T4" fmla="*/ 294 w 480"/>
                <a:gd name="T5" fmla="*/ 124 h 676"/>
                <a:gd name="T6" fmla="*/ 248 w 480"/>
                <a:gd name="T7" fmla="*/ 126 h 676"/>
                <a:gd name="T8" fmla="*/ 210 w 480"/>
                <a:gd name="T9" fmla="*/ 136 h 676"/>
                <a:gd name="T10" fmla="*/ 186 w 480"/>
                <a:gd name="T11" fmla="*/ 152 h 676"/>
                <a:gd name="T12" fmla="*/ 178 w 480"/>
                <a:gd name="T13" fmla="*/ 174 h 676"/>
                <a:gd name="T14" fmla="*/ 178 w 480"/>
                <a:gd name="T15" fmla="*/ 180 h 676"/>
                <a:gd name="T16" fmla="*/ 188 w 480"/>
                <a:gd name="T17" fmla="*/ 202 h 676"/>
                <a:gd name="T18" fmla="*/ 220 w 480"/>
                <a:gd name="T19" fmla="*/ 228 h 676"/>
                <a:gd name="T20" fmla="*/ 264 w 480"/>
                <a:gd name="T21" fmla="*/ 254 h 676"/>
                <a:gd name="T22" fmla="*/ 316 w 480"/>
                <a:gd name="T23" fmla="*/ 282 h 676"/>
                <a:gd name="T24" fmla="*/ 370 w 480"/>
                <a:gd name="T25" fmla="*/ 314 h 676"/>
                <a:gd name="T26" fmla="*/ 424 w 480"/>
                <a:gd name="T27" fmla="*/ 354 h 676"/>
                <a:gd name="T28" fmla="*/ 446 w 480"/>
                <a:gd name="T29" fmla="*/ 380 h 676"/>
                <a:gd name="T30" fmla="*/ 464 w 480"/>
                <a:gd name="T31" fmla="*/ 410 h 676"/>
                <a:gd name="T32" fmla="*/ 476 w 480"/>
                <a:gd name="T33" fmla="*/ 444 h 676"/>
                <a:gd name="T34" fmla="*/ 480 w 480"/>
                <a:gd name="T35" fmla="*/ 482 h 676"/>
                <a:gd name="T36" fmla="*/ 480 w 480"/>
                <a:gd name="T37" fmla="*/ 504 h 676"/>
                <a:gd name="T38" fmla="*/ 470 w 480"/>
                <a:gd name="T39" fmla="*/ 546 h 676"/>
                <a:gd name="T40" fmla="*/ 450 w 480"/>
                <a:gd name="T41" fmla="*/ 582 h 676"/>
                <a:gd name="T42" fmla="*/ 422 w 480"/>
                <a:gd name="T43" fmla="*/ 612 h 676"/>
                <a:gd name="T44" fmla="*/ 386 w 480"/>
                <a:gd name="T45" fmla="*/ 636 h 676"/>
                <a:gd name="T46" fmla="*/ 342 w 480"/>
                <a:gd name="T47" fmla="*/ 656 h 676"/>
                <a:gd name="T48" fmla="*/ 292 w 480"/>
                <a:gd name="T49" fmla="*/ 668 h 676"/>
                <a:gd name="T50" fmla="*/ 234 w 480"/>
                <a:gd name="T51" fmla="*/ 674 h 676"/>
                <a:gd name="T52" fmla="*/ 204 w 480"/>
                <a:gd name="T53" fmla="*/ 676 h 676"/>
                <a:gd name="T54" fmla="*/ 150 w 480"/>
                <a:gd name="T55" fmla="*/ 674 h 676"/>
                <a:gd name="T56" fmla="*/ 58 w 480"/>
                <a:gd name="T57" fmla="*/ 658 h 676"/>
                <a:gd name="T58" fmla="*/ 12 w 480"/>
                <a:gd name="T59" fmla="*/ 510 h 676"/>
                <a:gd name="T60" fmla="*/ 54 w 480"/>
                <a:gd name="T61" fmla="*/ 522 h 676"/>
                <a:gd name="T62" fmla="*/ 130 w 480"/>
                <a:gd name="T63" fmla="*/ 542 h 676"/>
                <a:gd name="T64" fmla="*/ 184 w 480"/>
                <a:gd name="T65" fmla="*/ 550 h 676"/>
                <a:gd name="T66" fmla="*/ 210 w 480"/>
                <a:gd name="T67" fmla="*/ 552 h 676"/>
                <a:gd name="T68" fmla="*/ 244 w 480"/>
                <a:gd name="T69" fmla="*/ 548 h 676"/>
                <a:gd name="T70" fmla="*/ 274 w 480"/>
                <a:gd name="T71" fmla="*/ 536 h 676"/>
                <a:gd name="T72" fmla="*/ 296 w 480"/>
                <a:gd name="T73" fmla="*/ 516 h 676"/>
                <a:gd name="T74" fmla="*/ 304 w 480"/>
                <a:gd name="T75" fmla="*/ 488 h 676"/>
                <a:gd name="T76" fmla="*/ 304 w 480"/>
                <a:gd name="T77" fmla="*/ 480 h 676"/>
                <a:gd name="T78" fmla="*/ 294 w 480"/>
                <a:gd name="T79" fmla="*/ 460 h 676"/>
                <a:gd name="T80" fmla="*/ 266 w 480"/>
                <a:gd name="T81" fmla="*/ 436 h 676"/>
                <a:gd name="T82" fmla="*/ 222 w 480"/>
                <a:gd name="T83" fmla="*/ 410 h 676"/>
                <a:gd name="T84" fmla="*/ 166 w 480"/>
                <a:gd name="T85" fmla="*/ 380 h 676"/>
                <a:gd name="T86" fmla="*/ 110 w 480"/>
                <a:gd name="T87" fmla="*/ 346 h 676"/>
                <a:gd name="T88" fmla="*/ 56 w 480"/>
                <a:gd name="T89" fmla="*/ 298 h 676"/>
                <a:gd name="T90" fmla="*/ 34 w 480"/>
                <a:gd name="T91" fmla="*/ 272 h 676"/>
                <a:gd name="T92" fmla="*/ 16 w 480"/>
                <a:gd name="T93" fmla="*/ 240 h 676"/>
                <a:gd name="T94" fmla="*/ 4 w 480"/>
                <a:gd name="T95" fmla="*/ 208 h 676"/>
                <a:gd name="T96" fmla="*/ 0 w 480"/>
                <a:gd name="T97" fmla="*/ 174 h 676"/>
                <a:gd name="T98" fmla="*/ 2 w 480"/>
                <a:gd name="T99" fmla="*/ 154 h 676"/>
                <a:gd name="T100" fmla="*/ 12 w 480"/>
                <a:gd name="T101" fmla="*/ 116 h 676"/>
                <a:gd name="T102" fmla="*/ 32 w 480"/>
                <a:gd name="T103" fmla="*/ 84 h 676"/>
                <a:gd name="T104" fmla="*/ 60 w 480"/>
                <a:gd name="T105" fmla="*/ 56 h 676"/>
                <a:gd name="T106" fmla="*/ 94 w 480"/>
                <a:gd name="T107" fmla="*/ 34 h 676"/>
                <a:gd name="T108" fmla="*/ 136 w 480"/>
                <a:gd name="T109" fmla="*/ 18 h 676"/>
                <a:gd name="T110" fmla="*/ 184 w 480"/>
                <a:gd name="T111" fmla="*/ 6 h 676"/>
                <a:gd name="T112" fmla="*/ 236 w 480"/>
                <a:gd name="T113" fmla="*/ 0 h 676"/>
                <a:gd name="T114" fmla="*/ 264 w 480"/>
                <a:gd name="T115" fmla="*/ 0 h 676"/>
                <a:gd name="T116" fmla="*/ 344 w 480"/>
                <a:gd name="T117" fmla="*/ 4 h 676"/>
                <a:gd name="T118" fmla="*/ 396 w 480"/>
                <a:gd name="T119" fmla="*/ 136 h 6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80"/>
                <a:gd name="T181" fmla="*/ 0 h 676"/>
                <a:gd name="T182" fmla="*/ 480 w 480"/>
                <a:gd name="T183" fmla="*/ 676 h 6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80" h="676">
                  <a:moveTo>
                    <a:pt x="396" y="136"/>
                  </a:moveTo>
                  <a:lnTo>
                    <a:pt x="396" y="136"/>
                  </a:lnTo>
                  <a:lnTo>
                    <a:pt x="346" y="128"/>
                  </a:lnTo>
                  <a:lnTo>
                    <a:pt x="322" y="124"/>
                  </a:lnTo>
                  <a:lnTo>
                    <a:pt x="294" y="124"/>
                  </a:lnTo>
                  <a:lnTo>
                    <a:pt x="270" y="124"/>
                  </a:lnTo>
                  <a:lnTo>
                    <a:pt x="248" y="126"/>
                  </a:lnTo>
                  <a:lnTo>
                    <a:pt x="228" y="130"/>
                  </a:lnTo>
                  <a:lnTo>
                    <a:pt x="210" y="136"/>
                  </a:lnTo>
                  <a:lnTo>
                    <a:pt x="196" y="144"/>
                  </a:lnTo>
                  <a:lnTo>
                    <a:pt x="186" y="152"/>
                  </a:lnTo>
                  <a:lnTo>
                    <a:pt x="180" y="162"/>
                  </a:lnTo>
                  <a:lnTo>
                    <a:pt x="178" y="174"/>
                  </a:lnTo>
                  <a:lnTo>
                    <a:pt x="178" y="180"/>
                  </a:lnTo>
                  <a:lnTo>
                    <a:pt x="180" y="188"/>
                  </a:lnTo>
                  <a:lnTo>
                    <a:pt x="188" y="202"/>
                  </a:lnTo>
                  <a:lnTo>
                    <a:pt x="202" y="214"/>
                  </a:lnTo>
                  <a:lnTo>
                    <a:pt x="220" y="228"/>
                  </a:lnTo>
                  <a:lnTo>
                    <a:pt x="240" y="242"/>
                  </a:lnTo>
                  <a:lnTo>
                    <a:pt x="264" y="254"/>
                  </a:lnTo>
                  <a:lnTo>
                    <a:pt x="316" y="282"/>
                  </a:lnTo>
                  <a:lnTo>
                    <a:pt x="342" y="298"/>
                  </a:lnTo>
                  <a:lnTo>
                    <a:pt x="370" y="314"/>
                  </a:lnTo>
                  <a:lnTo>
                    <a:pt x="398" y="332"/>
                  </a:lnTo>
                  <a:lnTo>
                    <a:pt x="424" y="354"/>
                  </a:lnTo>
                  <a:lnTo>
                    <a:pt x="436" y="366"/>
                  </a:lnTo>
                  <a:lnTo>
                    <a:pt x="446" y="380"/>
                  </a:lnTo>
                  <a:lnTo>
                    <a:pt x="456" y="394"/>
                  </a:lnTo>
                  <a:lnTo>
                    <a:pt x="464" y="410"/>
                  </a:lnTo>
                  <a:lnTo>
                    <a:pt x="472" y="426"/>
                  </a:lnTo>
                  <a:lnTo>
                    <a:pt x="476" y="444"/>
                  </a:lnTo>
                  <a:lnTo>
                    <a:pt x="480" y="462"/>
                  </a:lnTo>
                  <a:lnTo>
                    <a:pt x="480" y="482"/>
                  </a:lnTo>
                  <a:lnTo>
                    <a:pt x="480" y="504"/>
                  </a:lnTo>
                  <a:lnTo>
                    <a:pt x="476" y="526"/>
                  </a:lnTo>
                  <a:lnTo>
                    <a:pt x="470" y="546"/>
                  </a:lnTo>
                  <a:lnTo>
                    <a:pt x="460" y="564"/>
                  </a:lnTo>
                  <a:lnTo>
                    <a:pt x="450" y="582"/>
                  </a:lnTo>
                  <a:lnTo>
                    <a:pt x="436" y="598"/>
                  </a:lnTo>
                  <a:lnTo>
                    <a:pt x="422" y="612"/>
                  </a:lnTo>
                  <a:lnTo>
                    <a:pt x="404" y="626"/>
                  </a:lnTo>
                  <a:lnTo>
                    <a:pt x="386" y="636"/>
                  </a:lnTo>
                  <a:lnTo>
                    <a:pt x="364" y="648"/>
                  </a:lnTo>
                  <a:lnTo>
                    <a:pt x="342" y="656"/>
                  </a:lnTo>
                  <a:lnTo>
                    <a:pt x="318" y="662"/>
                  </a:lnTo>
                  <a:lnTo>
                    <a:pt x="292" y="668"/>
                  </a:lnTo>
                  <a:lnTo>
                    <a:pt x="264" y="672"/>
                  </a:lnTo>
                  <a:lnTo>
                    <a:pt x="234" y="674"/>
                  </a:lnTo>
                  <a:lnTo>
                    <a:pt x="204" y="676"/>
                  </a:lnTo>
                  <a:lnTo>
                    <a:pt x="176" y="674"/>
                  </a:lnTo>
                  <a:lnTo>
                    <a:pt x="150" y="674"/>
                  </a:lnTo>
                  <a:lnTo>
                    <a:pt x="104" y="666"/>
                  </a:lnTo>
                  <a:lnTo>
                    <a:pt x="58" y="658"/>
                  </a:lnTo>
                  <a:lnTo>
                    <a:pt x="12" y="646"/>
                  </a:lnTo>
                  <a:lnTo>
                    <a:pt x="12" y="510"/>
                  </a:lnTo>
                  <a:lnTo>
                    <a:pt x="54" y="522"/>
                  </a:lnTo>
                  <a:lnTo>
                    <a:pt x="102" y="536"/>
                  </a:lnTo>
                  <a:lnTo>
                    <a:pt x="130" y="542"/>
                  </a:lnTo>
                  <a:lnTo>
                    <a:pt x="156" y="546"/>
                  </a:lnTo>
                  <a:lnTo>
                    <a:pt x="184" y="550"/>
                  </a:lnTo>
                  <a:lnTo>
                    <a:pt x="210" y="552"/>
                  </a:lnTo>
                  <a:lnTo>
                    <a:pt x="228" y="550"/>
                  </a:lnTo>
                  <a:lnTo>
                    <a:pt x="244" y="548"/>
                  </a:lnTo>
                  <a:lnTo>
                    <a:pt x="260" y="542"/>
                  </a:lnTo>
                  <a:lnTo>
                    <a:pt x="274" y="536"/>
                  </a:lnTo>
                  <a:lnTo>
                    <a:pt x="286" y="526"/>
                  </a:lnTo>
                  <a:lnTo>
                    <a:pt x="296" y="516"/>
                  </a:lnTo>
                  <a:lnTo>
                    <a:pt x="302" y="502"/>
                  </a:lnTo>
                  <a:lnTo>
                    <a:pt x="304" y="488"/>
                  </a:lnTo>
                  <a:lnTo>
                    <a:pt x="304" y="480"/>
                  </a:lnTo>
                  <a:lnTo>
                    <a:pt x="302" y="474"/>
                  </a:lnTo>
                  <a:lnTo>
                    <a:pt x="294" y="460"/>
                  </a:lnTo>
                  <a:lnTo>
                    <a:pt x="282" y="448"/>
                  </a:lnTo>
                  <a:lnTo>
                    <a:pt x="266" y="436"/>
                  </a:lnTo>
                  <a:lnTo>
                    <a:pt x="246" y="424"/>
                  </a:lnTo>
                  <a:lnTo>
                    <a:pt x="222" y="410"/>
                  </a:lnTo>
                  <a:lnTo>
                    <a:pt x="166" y="380"/>
                  </a:lnTo>
                  <a:lnTo>
                    <a:pt x="138" y="364"/>
                  </a:lnTo>
                  <a:lnTo>
                    <a:pt x="110" y="346"/>
                  </a:lnTo>
                  <a:lnTo>
                    <a:pt x="82" y="324"/>
                  </a:lnTo>
                  <a:lnTo>
                    <a:pt x="56" y="298"/>
                  </a:lnTo>
                  <a:lnTo>
                    <a:pt x="44" y="286"/>
                  </a:lnTo>
                  <a:lnTo>
                    <a:pt x="34" y="272"/>
                  </a:lnTo>
                  <a:lnTo>
                    <a:pt x="24" y="256"/>
                  </a:lnTo>
                  <a:lnTo>
                    <a:pt x="16" y="240"/>
                  </a:lnTo>
                  <a:lnTo>
                    <a:pt x="10" y="224"/>
                  </a:lnTo>
                  <a:lnTo>
                    <a:pt x="4" y="208"/>
                  </a:lnTo>
                  <a:lnTo>
                    <a:pt x="2" y="192"/>
                  </a:lnTo>
                  <a:lnTo>
                    <a:pt x="0" y="174"/>
                  </a:lnTo>
                  <a:lnTo>
                    <a:pt x="2" y="154"/>
                  </a:lnTo>
                  <a:lnTo>
                    <a:pt x="6" y="134"/>
                  </a:lnTo>
                  <a:lnTo>
                    <a:pt x="12" y="116"/>
                  </a:lnTo>
                  <a:lnTo>
                    <a:pt x="20" y="100"/>
                  </a:lnTo>
                  <a:lnTo>
                    <a:pt x="32" y="84"/>
                  </a:lnTo>
                  <a:lnTo>
                    <a:pt x="44" y="70"/>
                  </a:lnTo>
                  <a:lnTo>
                    <a:pt x="60" y="56"/>
                  </a:lnTo>
                  <a:lnTo>
                    <a:pt x="76" y="44"/>
                  </a:lnTo>
                  <a:lnTo>
                    <a:pt x="94" y="34"/>
                  </a:lnTo>
                  <a:lnTo>
                    <a:pt x="114" y="24"/>
                  </a:lnTo>
                  <a:lnTo>
                    <a:pt x="136" y="18"/>
                  </a:lnTo>
                  <a:lnTo>
                    <a:pt x="160" y="10"/>
                  </a:lnTo>
                  <a:lnTo>
                    <a:pt x="184" y="6"/>
                  </a:lnTo>
                  <a:lnTo>
                    <a:pt x="210" y="2"/>
                  </a:lnTo>
                  <a:lnTo>
                    <a:pt x="236" y="0"/>
                  </a:lnTo>
                  <a:lnTo>
                    <a:pt x="264" y="0"/>
                  </a:lnTo>
                  <a:lnTo>
                    <a:pt x="304" y="0"/>
                  </a:lnTo>
                  <a:lnTo>
                    <a:pt x="344" y="4"/>
                  </a:lnTo>
                  <a:lnTo>
                    <a:pt x="422" y="12"/>
                  </a:lnTo>
                  <a:lnTo>
                    <a:pt x="396" y="1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35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u"/>
      </p:transition>
    </mc:Choice>
    <mc:Fallback xmlns="">
      <p:transition spd="slow">
        <p:pull dir="ru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1" descr="111004_EU-OSHA_Corporate_PPT_cover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000" y="3564000"/>
            <a:ext cx="7646400" cy="928800"/>
          </a:xfrm>
          <a:prstGeom prst="rect">
            <a:avLst/>
          </a:prstGeom>
        </p:spPr>
        <p:txBody>
          <a:bodyPr lIns="0" tIns="0" rIns="0" bIns="0" anchor="t" anchorCtr="0"/>
          <a:lstStyle>
            <a:lvl1pPr algn="l">
              <a:defRPr sz="3200" b="1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9"/>
          <p:cNvSpPr txBox="1">
            <a:spLocks/>
          </p:cNvSpPr>
          <p:nvPr/>
        </p:nvSpPr>
        <p:spPr>
          <a:xfrm>
            <a:off x="8536261" y="6408723"/>
            <a:ext cx="6099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7" name="Bild 2" descr="111004_EU-OSHA_PPT_Corporate logo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500" y="5508625"/>
            <a:ext cx="11461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ubtitle 2"/>
          <p:cNvSpPr>
            <a:spLocks noGrp="1"/>
          </p:cNvSpPr>
          <p:nvPr>
            <p:ph type="subTitle" idx="10"/>
          </p:nvPr>
        </p:nvSpPr>
        <p:spPr>
          <a:xfrm>
            <a:off x="450000" y="4626000"/>
            <a:ext cx="7646400" cy="675208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buNone/>
              <a:defRPr sz="18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4" name="Bild 4" descr="111004_EU-OSHA_PPT_EU log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27500" y="5908675"/>
            <a:ext cx="474663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60"/>
          <p:cNvGrpSpPr>
            <a:grpSpLocks/>
          </p:cNvGrpSpPr>
          <p:nvPr userDrawn="1"/>
        </p:nvGrpSpPr>
        <p:grpSpPr bwMode="auto">
          <a:xfrm>
            <a:off x="7367515" y="5564188"/>
            <a:ext cx="685800" cy="633412"/>
            <a:chOff x="1020" y="346"/>
            <a:chExt cx="4114" cy="3756"/>
          </a:xfrm>
        </p:grpSpPr>
        <p:sp>
          <p:nvSpPr>
            <p:cNvPr id="16" name="Freeform 61"/>
            <p:cNvSpPr>
              <a:spLocks/>
            </p:cNvSpPr>
            <p:nvPr userDrawn="1"/>
          </p:nvSpPr>
          <p:spPr bwMode="gray">
            <a:xfrm>
              <a:off x="1020" y="346"/>
              <a:ext cx="4114" cy="3756"/>
            </a:xfrm>
            <a:custGeom>
              <a:avLst/>
              <a:gdLst>
                <a:gd name="T0" fmla="*/ 0 w 4114"/>
                <a:gd name="T1" fmla="*/ 3756 h 3756"/>
                <a:gd name="T2" fmla="*/ 0 w 4114"/>
                <a:gd name="T3" fmla="*/ 0 h 3756"/>
                <a:gd name="T4" fmla="*/ 4022 w 4114"/>
                <a:gd name="T5" fmla="*/ 0 h 3756"/>
                <a:gd name="T6" fmla="*/ 4022 w 4114"/>
                <a:gd name="T7" fmla="*/ 0 h 3756"/>
                <a:gd name="T8" fmla="*/ 4040 w 4114"/>
                <a:gd name="T9" fmla="*/ 118 h 3756"/>
                <a:gd name="T10" fmla="*/ 4054 w 4114"/>
                <a:gd name="T11" fmla="*/ 234 h 3756"/>
                <a:gd name="T12" fmla="*/ 4068 w 4114"/>
                <a:gd name="T13" fmla="*/ 350 h 3756"/>
                <a:gd name="T14" fmla="*/ 4078 w 4114"/>
                <a:gd name="T15" fmla="*/ 468 h 3756"/>
                <a:gd name="T16" fmla="*/ 4088 w 4114"/>
                <a:gd name="T17" fmla="*/ 584 h 3756"/>
                <a:gd name="T18" fmla="*/ 4096 w 4114"/>
                <a:gd name="T19" fmla="*/ 700 h 3756"/>
                <a:gd name="T20" fmla="*/ 4104 w 4114"/>
                <a:gd name="T21" fmla="*/ 814 h 3756"/>
                <a:gd name="T22" fmla="*/ 4108 w 4114"/>
                <a:gd name="T23" fmla="*/ 930 h 3756"/>
                <a:gd name="T24" fmla="*/ 4112 w 4114"/>
                <a:gd name="T25" fmla="*/ 1046 h 3756"/>
                <a:gd name="T26" fmla="*/ 4114 w 4114"/>
                <a:gd name="T27" fmla="*/ 1162 h 3756"/>
                <a:gd name="T28" fmla="*/ 4112 w 4114"/>
                <a:gd name="T29" fmla="*/ 1276 h 3756"/>
                <a:gd name="T30" fmla="*/ 4110 w 4114"/>
                <a:gd name="T31" fmla="*/ 1392 h 3756"/>
                <a:gd name="T32" fmla="*/ 4106 w 4114"/>
                <a:gd name="T33" fmla="*/ 1508 h 3756"/>
                <a:gd name="T34" fmla="*/ 4100 w 4114"/>
                <a:gd name="T35" fmla="*/ 1622 h 3756"/>
                <a:gd name="T36" fmla="*/ 4092 w 4114"/>
                <a:gd name="T37" fmla="*/ 1738 h 3756"/>
                <a:gd name="T38" fmla="*/ 4082 w 4114"/>
                <a:gd name="T39" fmla="*/ 1854 h 3756"/>
                <a:gd name="T40" fmla="*/ 4070 w 4114"/>
                <a:gd name="T41" fmla="*/ 1970 h 3756"/>
                <a:gd name="T42" fmla="*/ 4056 w 4114"/>
                <a:gd name="T43" fmla="*/ 2086 h 3756"/>
                <a:gd name="T44" fmla="*/ 4040 w 4114"/>
                <a:gd name="T45" fmla="*/ 2202 h 3756"/>
                <a:gd name="T46" fmla="*/ 4020 w 4114"/>
                <a:gd name="T47" fmla="*/ 2320 h 3756"/>
                <a:gd name="T48" fmla="*/ 4000 w 4114"/>
                <a:gd name="T49" fmla="*/ 2436 h 3756"/>
                <a:gd name="T50" fmla="*/ 3978 w 4114"/>
                <a:gd name="T51" fmla="*/ 2554 h 3756"/>
                <a:gd name="T52" fmla="*/ 3952 w 4114"/>
                <a:gd name="T53" fmla="*/ 2672 h 3756"/>
                <a:gd name="T54" fmla="*/ 3926 w 4114"/>
                <a:gd name="T55" fmla="*/ 2790 h 3756"/>
                <a:gd name="T56" fmla="*/ 3896 w 4114"/>
                <a:gd name="T57" fmla="*/ 2908 h 3756"/>
                <a:gd name="T58" fmla="*/ 3864 w 4114"/>
                <a:gd name="T59" fmla="*/ 3028 h 3756"/>
                <a:gd name="T60" fmla="*/ 3830 w 4114"/>
                <a:gd name="T61" fmla="*/ 3148 h 3756"/>
                <a:gd name="T62" fmla="*/ 3792 w 4114"/>
                <a:gd name="T63" fmla="*/ 3268 h 3756"/>
                <a:gd name="T64" fmla="*/ 3754 w 4114"/>
                <a:gd name="T65" fmla="*/ 3388 h 3756"/>
                <a:gd name="T66" fmla="*/ 3712 w 4114"/>
                <a:gd name="T67" fmla="*/ 3510 h 3756"/>
                <a:gd name="T68" fmla="*/ 3668 w 4114"/>
                <a:gd name="T69" fmla="*/ 3632 h 3756"/>
                <a:gd name="T70" fmla="*/ 3620 w 4114"/>
                <a:gd name="T71" fmla="*/ 3756 h 3756"/>
                <a:gd name="T72" fmla="*/ 0 w 4114"/>
                <a:gd name="T73" fmla="*/ 3756 h 37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114"/>
                <a:gd name="T112" fmla="*/ 0 h 3756"/>
                <a:gd name="T113" fmla="*/ 4114 w 4114"/>
                <a:gd name="T114" fmla="*/ 3756 h 375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114" h="3756">
                  <a:moveTo>
                    <a:pt x="0" y="3756"/>
                  </a:moveTo>
                  <a:lnTo>
                    <a:pt x="0" y="0"/>
                  </a:lnTo>
                  <a:lnTo>
                    <a:pt x="4022" y="0"/>
                  </a:lnTo>
                  <a:lnTo>
                    <a:pt x="4040" y="118"/>
                  </a:lnTo>
                  <a:lnTo>
                    <a:pt x="4054" y="234"/>
                  </a:lnTo>
                  <a:lnTo>
                    <a:pt x="4068" y="350"/>
                  </a:lnTo>
                  <a:lnTo>
                    <a:pt x="4078" y="468"/>
                  </a:lnTo>
                  <a:lnTo>
                    <a:pt x="4088" y="584"/>
                  </a:lnTo>
                  <a:lnTo>
                    <a:pt x="4096" y="700"/>
                  </a:lnTo>
                  <a:lnTo>
                    <a:pt x="4104" y="814"/>
                  </a:lnTo>
                  <a:lnTo>
                    <a:pt x="4108" y="930"/>
                  </a:lnTo>
                  <a:lnTo>
                    <a:pt x="4112" y="1046"/>
                  </a:lnTo>
                  <a:lnTo>
                    <a:pt x="4114" y="1162"/>
                  </a:lnTo>
                  <a:lnTo>
                    <a:pt x="4112" y="1276"/>
                  </a:lnTo>
                  <a:lnTo>
                    <a:pt x="4110" y="1392"/>
                  </a:lnTo>
                  <a:lnTo>
                    <a:pt x="4106" y="1508"/>
                  </a:lnTo>
                  <a:lnTo>
                    <a:pt x="4100" y="1622"/>
                  </a:lnTo>
                  <a:lnTo>
                    <a:pt x="4092" y="1738"/>
                  </a:lnTo>
                  <a:lnTo>
                    <a:pt x="4082" y="1854"/>
                  </a:lnTo>
                  <a:lnTo>
                    <a:pt x="4070" y="1970"/>
                  </a:lnTo>
                  <a:lnTo>
                    <a:pt x="4056" y="2086"/>
                  </a:lnTo>
                  <a:lnTo>
                    <a:pt x="4040" y="2202"/>
                  </a:lnTo>
                  <a:lnTo>
                    <a:pt x="4020" y="2320"/>
                  </a:lnTo>
                  <a:lnTo>
                    <a:pt x="4000" y="2436"/>
                  </a:lnTo>
                  <a:lnTo>
                    <a:pt x="3978" y="2554"/>
                  </a:lnTo>
                  <a:lnTo>
                    <a:pt x="3952" y="2672"/>
                  </a:lnTo>
                  <a:lnTo>
                    <a:pt x="3926" y="2790"/>
                  </a:lnTo>
                  <a:lnTo>
                    <a:pt x="3896" y="2908"/>
                  </a:lnTo>
                  <a:lnTo>
                    <a:pt x="3864" y="3028"/>
                  </a:lnTo>
                  <a:lnTo>
                    <a:pt x="3830" y="3148"/>
                  </a:lnTo>
                  <a:lnTo>
                    <a:pt x="3792" y="3268"/>
                  </a:lnTo>
                  <a:lnTo>
                    <a:pt x="3754" y="3388"/>
                  </a:lnTo>
                  <a:lnTo>
                    <a:pt x="3712" y="3510"/>
                  </a:lnTo>
                  <a:lnTo>
                    <a:pt x="3668" y="3632"/>
                  </a:lnTo>
                  <a:lnTo>
                    <a:pt x="3620" y="3756"/>
                  </a:lnTo>
                  <a:lnTo>
                    <a:pt x="0" y="3756"/>
                  </a:lnTo>
                  <a:close/>
                </a:path>
              </a:pathLst>
            </a:custGeom>
            <a:solidFill>
              <a:srgbClr val="00989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7" name="Freeform 62"/>
            <p:cNvSpPr>
              <a:spLocks/>
            </p:cNvSpPr>
            <p:nvPr userDrawn="1"/>
          </p:nvSpPr>
          <p:spPr bwMode="gray">
            <a:xfrm>
              <a:off x="2629" y="1720"/>
              <a:ext cx="95" cy="66"/>
            </a:xfrm>
            <a:custGeom>
              <a:avLst/>
              <a:gdLst>
                <a:gd name="T0" fmla="*/ 18 w 88"/>
                <a:gd name="T1" fmla="*/ 44 h 62"/>
                <a:gd name="T2" fmla="*/ 0 w 88"/>
                <a:gd name="T3" fmla="*/ 58 h 62"/>
                <a:gd name="T4" fmla="*/ 0 w 88"/>
                <a:gd name="T5" fmla="*/ 58 h 62"/>
                <a:gd name="T6" fmla="*/ 14 w 88"/>
                <a:gd name="T7" fmla="*/ 60 h 62"/>
                <a:gd name="T8" fmla="*/ 28 w 88"/>
                <a:gd name="T9" fmla="*/ 62 h 62"/>
                <a:gd name="T10" fmla="*/ 42 w 88"/>
                <a:gd name="T11" fmla="*/ 58 h 62"/>
                <a:gd name="T12" fmla="*/ 54 w 88"/>
                <a:gd name="T13" fmla="*/ 54 h 62"/>
                <a:gd name="T14" fmla="*/ 66 w 88"/>
                <a:gd name="T15" fmla="*/ 48 h 62"/>
                <a:gd name="T16" fmla="*/ 76 w 88"/>
                <a:gd name="T17" fmla="*/ 40 h 62"/>
                <a:gd name="T18" fmla="*/ 82 w 88"/>
                <a:gd name="T19" fmla="*/ 32 h 62"/>
                <a:gd name="T20" fmla="*/ 88 w 88"/>
                <a:gd name="T21" fmla="*/ 24 h 62"/>
                <a:gd name="T22" fmla="*/ 88 w 88"/>
                <a:gd name="T23" fmla="*/ 0 h 62"/>
                <a:gd name="T24" fmla="*/ 88 w 88"/>
                <a:gd name="T25" fmla="*/ 0 h 62"/>
                <a:gd name="T26" fmla="*/ 66 w 88"/>
                <a:gd name="T27" fmla="*/ 6 h 62"/>
                <a:gd name="T28" fmla="*/ 46 w 88"/>
                <a:gd name="T29" fmla="*/ 16 h 62"/>
                <a:gd name="T30" fmla="*/ 38 w 88"/>
                <a:gd name="T31" fmla="*/ 22 h 62"/>
                <a:gd name="T32" fmla="*/ 30 w 88"/>
                <a:gd name="T33" fmla="*/ 28 h 62"/>
                <a:gd name="T34" fmla="*/ 24 w 88"/>
                <a:gd name="T35" fmla="*/ 36 h 62"/>
                <a:gd name="T36" fmla="*/ 18 w 88"/>
                <a:gd name="T37" fmla="*/ 44 h 62"/>
                <a:gd name="T38" fmla="*/ 18 w 88"/>
                <a:gd name="T39" fmla="*/ 44 h 62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8"/>
                <a:gd name="T61" fmla="*/ 0 h 62"/>
                <a:gd name="T62" fmla="*/ 88 w 88"/>
                <a:gd name="T63" fmla="*/ 62 h 62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8" h="62">
                  <a:moveTo>
                    <a:pt x="18" y="44"/>
                  </a:moveTo>
                  <a:lnTo>
                    <a:pt x="0" y="58"/>
                  </a:lnTo>
                  <a:lnTo>
                    <a:pt x="14" y="60"/>
                  </a:lnTo>
                  <a:lnTo>
                    <a:pt x="28" y="62"/>
                  </a:lnTo>
                  <a:lnTo>
                    <a:pt x="42" y="58"/>
                  </a:lnTo>
                  <a:lnTo>
                    <a:pt x="54" y="54"/>
                  </a:lnTo>
                  <a:lnTo>
                    <a:pt x="66" y="48"/>
                  </a:lnTo>
                  <a:lnTo>
                    <a:pt x="76" y="40"/>
                  </a:lnTo>
                  <a:lnTo>
                    <a:pt x="82" y="32"/>
                  </a:lnTo>
                  <a:lnTo>
                    <a:pt x="88" y="24"/>
                  </a:lnTo>
                  <a:lnTo>
                    <a:pt x="88" y="0"/>
                  </a:lnTo>
                  <a:lnTo>
                    <a:pt x="66" y="6"/>
                  </a:lnTo>
                  <a:lnTo>
                    <a:pt x="46" y="16"/>
                  </a:lnTo>
                  <a:lnTo>
                    <a:pt x="38" y="22"/>
                  </a:lnTo>
                  <a:lnTo>
                    <a:pt x="30" y="28"/>
                  </a:lnTo>
                  <a:lnTo>
                    <a:pt x="24" y="36"/>
                  </a:lnTo>
                  <a:lnTo>
                    <a:pt x="18" y="44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8" name="Freeform 63"/>
            <p:cNvSpPr>
              <a:spLocks/>
            </p:cNvSpPr>
            <p:nvPr userDrawn="1"/>
          </p:nvSpPr>
          <p:spPr bwMode="gray">
            <a:xfrm>
              <a:off x="2829" y="1880"/>
              <a:ext cx="67" cy="66"/>
            </a:xfrm>
            <a:custGeom>
              <a:avLst/>
              <a:gdLst>
                <a:gd name="T0" fmla="*/ 28 w 68"/>
                <a:gd name="T1" fmla="*/ 2 h 68"/>
                <a:gd name="T2" fmla="*/ 0 w 68"/>
                <a:gd name="T3" fmla="*/ 0 h 68"/>
                <a:gd name="T4" fmla="*/ 0 w 68"/>
                <a:gd name="T5" fmla="*/ 0 h 68"/>
                <a:gd name="T6" fmla="*/ 2 w 68"/>
                <a:gd name="T7" fmla="*/ 18 h 68"/>
                <a:gd name="T8" fmla="*/ 4 w 68"/>
                <a:gd name="T9" fmla="*/ 28 h 68"/>
                <a:gd name="T10" fmla="*/ 6 w 68"/>
                <a:gd name="T11" fmla="*/ 36 h 68"/>
                <a:gd name="T12" fmla="*/ 12 w 68"/>
                <a:gd name="T13" fmla="*/ 44 h 68"/>
                <a:gd name="T14" fmla="*/ 18 w 68"/>
                <a:gd name="T15" fmla="*/ 50 h 68"/>
                <a:gd name="T16" fmla="*/ 26 w 68"/>
                <a:gd name="T17" fmla="*/ 58 h 68"/>
                <a:gd name="T18" fmla="*/ 36 w 68"/>
                <a:gd name="T19" fmla="*/ 64 h 68"/>
                <a:gd name="T20" fmla="*/ 58 w 68"/>
                <a:gd name="T21" fmla="*/ 68 h 68"/>
                <a:gd name="T22" fmla="*/ 58 w 68"/>
                <a:gd name="T23" fmla="*/ 68 h 68"/>
                <a:gd name="T24" fmla="*/ 66 w 68"/>
                <a:gd name="T25" fmla="*/ 60 h 68"/>
                <a:gd name="T26" fmla="*/ 68 w 68"/>
                <a:gd name="T27" fmla="*/ 54 h 68"/>
                <a:gd name="T28" fmla="*/ 68 w 68"/>
                <a:gd name="T29" fmla="*/ 50 h 68"/>
                <a:gd name="T30" fmla="*/ 66 w 68"/>
                <a:gd name="T31" fmla="*/ 40 h 68"/>
                <a:gd name="T32" fmla="*/ 62 w 68"/>
                <a:gd name="T33" fmla="*/ 32 h 68"/>
                <a:gd name="T34" fmla="*/ 54 w 68"/>
                <a:gd name="T35" fmla="*/ 22 h 68"/>
                <a:gd name="T36" fmla="*/ 46 w 68"/>
                <a:gd name="T37" fmla="*/ 14 h 68"/>
                <a:gd name="T38" fmla="*/ 28 w 68"/>
                <a:gd name="T39" fmla="*/ 2 h 68"/>
                <a:gd name="T40" fmla="*/ 28 w 68"/>
                <a:gd name="T41" fmla="*/ 2 h 6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8"/>
                <a:gd name="T64" fmla="*/ 0 h 68"/>
                <a:gd name="T65" fmla="*/ 68 w 68"/>
                <a:gd name="T66" fmla="*/ 68 h 6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8" h="68">
                  <a:moveTo>
                    <a:pt x="28" y="2"/>
                  </a:moveTo>
                  <a:lnTo>
                    <a:pt x="0" y="0"/>
                  </a:lnTo>
                  <a:lnTo>
                    <a:pt x="2" y="18"/>
                  </a:lnTo>
                  <a:lnTo>
                    <a:pt x="4" y="28"/>
                  </a:lnTo>
                  <a:lnTo>
                    <a:pt x="6" y="36"/>
                  </a:lnTo>
                  <a:lnTo>
                    <a:pt x="12" y="44"/>
                  </a:lnTo>
                  <a:lnTo>
                    <a:pt x="18" y="50"/>
                  </a:lnTo>
                  <a:lnTo>
                    <a:pt x="26" y="58"/>
                  </a:lnTo>
                  <a:lnTo>
                    <a:pt x="36" y="64"/>
                  </a:lnTo>
                  <a:lnTo>
                    <a:pt x="58" y="68"/>
                  </a:lnTo>
                  <a:lnTo>
                    <a:pt x="66" y="60"/>
                  </a:lnTo>
                  <a:lnTo>
                    <a:pt x="68" y="54"/>
                  </a:lnTo>
                  <a:lnTo>
                    <a:pt x="68" y="50"/>
                  </a:lnTo>
                  <a:lnTo>
                    <a:pt x="66" y="40"/>
                  </a:lnTo>
                  <a:lnTo>
                    <a:pt x="62" y="32"/>
                  </a:lnTo>
                  <a:lnTo>
                    <a:pt x="54" y="22"/>
                  </a:lnTo>
                  <a:lnTo>
                    <a:pt x="46" y="14"/>
                  </a:lnTo>
                  <a:lnTo>
                    <a:pt x="28" y="2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19" name="Freeform 64"/>
            <p:cNvSpPr>
              <a:spLocks/>
            </p:cNvSpPr>
            <p:nvPr userDrawn="1"/>
          </p:nvSpPr>
          <p:spPr bwMode="gray">
            <a:xfrm>
              <a:off x="2534" y="1221"/>
              <a:ext cx="105" cy="66"/>
            </a:xfrm>
            <a:custGeom>
              <a:avLst/>
              <a:gdLst>
                <a:gd name="T0" fmla="*/ 22 w 106"/>
                <a:gd name="T1" fmla="*/ 54 h 76"/>
                <a:gd name="T2" fmla="*/ 0 w 106"/>
                <a:gd name="T3" fmla="*/ 70 h 76"/>
                <a:gd name="T4" fmla="*/ 0 w 106"/>
                <a:gd name="T5" fmla="*/ 70 h 76"/>
                <a:gd name="T6" fmla="*/ 16 w 106"/>
                <a:gd name="T7" fmla="*/ 74 h 76"/>
                <a:gd name="T8" fmla="*/ 32 w 106"/>
                <a:gd name="T9" fmla="*/ 76 h 76"/>
                <a:gd name="T10" fmla="*/ 46 w 106"/>
                <a:gd name="T11" fmla="*/ 74 h 76"/>
                <a:gd name="T12" fmla="*/ 60 w 106"/>
                <a:gd name="T13" fmla="*/ 68 h 76"/>
                <a:gd name="T14" fmla="*/ 72 w 106"/>
                <a:gd name="T15" fmla="*/ 62 h 76"/>
                <a:gd name="T16" fmla="*/ 82 w 106"/>
                <a:gd name="T17" fmla="*/ 52 h 76"/>
                <a:gd name="T18" fmla="*/ 90 w 106"/>
                <a:gd name="T19" fmla="*/ 42 h 76"/>
                <a:gd name="T20" fmla="*/ 98 w 106"/>
                <a:gd name="T21" fmla="*/ 30 h 76"/>
                <a:gd name="T22" fmla="*/ 106 w 106"/>
                <a:gd name="T23" fmla="*/ 0 h 76"/>
                <a:gd name="T24" fmla="*/ 106 w 106"/>
                <a:gd name="T25" fmla="*/ 0 h 76"/>
                <a:gd name="T26" fmla="*/ 80 w 106"/>
                <a:gd name="T27" fmla="*/ 6 h 76"/>
                <a:gd name="T28" fmla="*/ 68 w 106"/>
                <a:gd name="T29" fmla="*/ 10 h 76"/>
                <a:gd name="T30" fmla="*/ 58 w 106"/>
                <a:gd name="T31" fmla="*/ 14 h 76"/>
                <a:gd name="T32" fmla="*/ 48 w 106"/>
                <a:gd name="T33" fmla="*/ 20 h 76"/>
                <a:gd name="T34" fmla="*/ 38 w 106"/>
                <a:gd name="T35" fmla="*/ 28 h 76"/>
                <a:gd name="T36" fmla="*/ 30 w 106"/>
                <a:gd name="T37" fmla="*/ 40 h 76"/>
                <a:gd name="T38" fmla="*/ 22 w 106"/>
                <a:gd name="T39" fmla="*/ 54 h 76"/>
                <a:gd name="T40" fmla="*/ 22 w 106"/>
                <a:gd name="T41" fmla="*/ 54 h 7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6"/>
                <a:gd name="T64" fmla="*/ 0 h 76"/>
                <a:gd name="T65" fmla="*/ 106 w 106"/>
                <a:gd name="T66" fmla="*/ 76 h 7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6" h="76">
                  <a:moveTo>
                    <a:pt x="22" y="54"/>
                  </a:moveTo>
                  <a:lnTo>
                    <a:pt x="0" y="70"/>
                  </a:lnTo>
                  <a:lnTo>
                    <a:pt x="16" y="74"/>
                  </a:lnTo>
                  <a:lnTo>
                    <a:pt x="32" y="76"/>
                  </a:lnTo>
                  <a:lnTo>
                    <a:pt x="46" y="74"/>
                  </a:lnTo>
                  <a:lnTo>
                    <a:pt x="60" y="68"/>
                  </a:lnTo>
                  <a:lnTo>
                    <a:pt x="72" y="62"/>
                  </a:lnTo>
                  <a:lnTo>
                    <a:pt x="82" y="52"/>
                  </a:lnTo>
                  <a:lnTo>
                    <a:pt x="90" y="42"/>
                  </a:lnTo>
                  <a:lnTo>
                    <a:pt x="98" y="30"/>
                  </a:lnTo>
                  <a:lnTo>
                    <a:pt x="106" y="0"/>
                  </a:lnTo>
                  <a:lnTo>
                    <a:pt x="80" y="6"/>
                  </a:lnTo>
                  <a:lnTo>
                    <a:pt x="68" y="10"/>
                  </a:lnTo>
                  <a:lnTo>
                    <a:pt x="58" y="14"/>
                  </a:lnTo>
                  <a:lnTo>
                    <a:pt x="48" y="20"/>
                  </a:lnTo>
                  <a:lnTo>
                    <a:pt x="38" y="28"/>
                  </a:lnTo>
                  <a:lnTo>
                    <a:pt x="30" y="40"/>
                  </a:lnTo>
                  <a:lnTo>
                    <a:pt x="22" y="54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0" name="Freeform 65"/>
            <p:cNvSpPr>
              <a:spLocks/>
            </p:cNvSpPr>
            <p:nvPr userDrawn="1"/>
          </p:nvSpPr>
          <p:spPr bwMode="gray">
            <a:xfrm>
              <a:off x="2477" y="1391"/>
              <a:ext cx="86" cy="75"/>
            </a:xfrm>
            <a:custGeom>
              <a:avLst/>
              <a:gdLst>
                <a:gd name="T0" fmla="*/ 82 w 82"/>
                <a:gd name="T1" fmla="*/ 24 h 72"/>
                <a:gd name="T2" fmla="*/ 76 w 82"/>
                <a:gd name="T3" fmla="*/ 0 h 72"/>
                <a:gd name="T4" fmla="*/ 76 w 82"/>
                <a:gd name="T5" fmla="*/ 0 h 72"/>
                <a:gd name="T6" fmla="*/ 50 w 82"/>
                <a:gd name="T7" fmla="*/ 8 h 72"/>
                <a:gd name="T8" fmla="*/ 30 w 82"/>
                <a:gd name="T9" fmla="*/ 18 h 72"/>
                <a:gd name="T10" fmla="*/ 20 w 82"/>
                <a:gd name="T11" fmla="*/ 24 h 72"/>
                <a:gd name="T12" fmla="*/ 12 w 82"/>
                <a:gd name="T13" fmla="*/ 30 h 72"/>
                <a:gd name="T14" fmla="*/ 6 w 82"/>
                <a:gd name="T15" fmla="*/ 40 h 72"/>
                <a:gd name="T16" fmla="*/ 0 w 82"/>
                <a:gd name="T17" fmla="*/ 48 h 72"/>
                <a:gd name="T18" fmla="*/ 0 w 82"/>
                <a:gd name="T19" fmla="*/ 68 h 72"/>
                <a:gd name="T20" fmla="*/ 0 w 82"/>
                <a:gd name="T21" fmla="*/ 68 h 72"/>
                <a:gd name="T22" fmla="*/ 16 w 82"/>
                <a:gd name="T23" fmla="*/ 72 h 72"/>
                <a:gd name="T24" fmla="*/ 30 w 82"/>
                <a:gd name="T25" fmla="*/ 70 h 72"/>
                <a:gd name="T26" fmla="*/ 42 w 82"/>
                <a:gd name="T27" fmla="*/ 66 h 72"/>
                <a:gd name="T28" fmla="*/ 52 w 82"/>
                <a:gd name="T29" fmla="*/ 60 h 72"/>
                <a:gd name="T30" fmla="*/ 62 w 82"/>
                <a:gd name="T31" fmla="*/ 52 h 72"/>
                <a:gd name="T32" fmla="*/ 70 w 82"/>
                <a:gd name="T33" fmla="*/ 42 h 72"/>
                <a:gd name="T34" fmla="*/ 82 w 82"/>
                <a:gd name="T35" fmla="*/ 24 h 72"/>
                <a:gd name="T36" fmla="*/ 82 w 82"/>
                <a:gd name="T37" fmla="*/ 24 h 7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2"/>
                <a:gd name="T58" fmla="*/ 0 h 72"/>
                <a:gd name="T59" fmla="*/ 82 w 82"/>
                <a:gd name="T60" fmla="*/ 72 h 7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2" h="72">
                  <a:moveTo>
                    <a:pt x="82" y="24"/>
                  </a:moveTo>
                  <a:lnTo>
                    <a:pt x="76" y="0"/>
                  </a:lnTo>
                  <a:lnTo>
                    <a:pt x="50" y="8"/>
                  </a:lnTo>
                  <a:lnTo>
                    <a:pt x="30" y="18"/>
                  </a:lnTo>
                  <a:lnTo>
                    <a:pt x="20" y="24"/>
                  </a:lnTo>
                  <a:lnTo>
                    <a:pt x="12" y="30"/>
                  </a:lnTo>
                  <a:lnTo>
                    <a:pt x="6" y="40"/>
                  </a:lnTo>
                  <a:lnTo>
                    <a:pt x="0" y="48"/>
                  </a:lnTo>
                  <a:lnTo>
                    <a:pt x="0" y="68"/>
                  </a:lnTo>
                  <a:lnTo>
                    <a:pt x="16" y="72"/>
                  </a:lnTo>
                  <a:lnTo>
                    <a:pt x="30" y="70"/>
                  </a:lnTo>
                  <a:lnTo>
                    <a:pt x="42" y="66"/>
                  </a:lnTo>
                  <a:lnTo>
                    <a:pt x="52" y="60"/>
                  </a:lnTo>
                  <a:lnTo>
                    <a:pt x="62" y="52"/>
                  </a:lnTo>
                  <a:lnTo>
                    <a:pt x="70" y="42"/>
                  </a:lnTo>
                  <a:lnTo>
                    <a:pt x="82" y="24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1" name="Freeform 66"/>
            <p:cNvSpPr>
              <a:spLocks/>
            </p:cNvSpPr>
            <p:nvPr userDrawn="1"/>
          </p:nvSpPr>
          <p:spPr bwMode="gray">
            <a:xfrm>
              <a:off x="2448" y="1589"/>
              <a:ext cx="105" cy="66"/>
            </a:xfrm>
            <a:custGeom>
              <a:avLst/>
              <a:gdLst>
                <a:gd name="T0" fmla="*/ 0 w 98"/>
                <a:gd name="T1" fmla="*/ 50 h 62"/>
                <a:gd name="T2" fmla="*/ 14 w 98"/>
                <a:gd name="T3" fmla="*/ 58 h 62"/>
                <a:gd name="T4" fmla="*/ 14 w 98"/>
                <a:gd name="T5" fmla="*/ 58 h 62"/>
                <a:gd name="T6" fmla="*/ 30 w 98"/>
                <a:gd name="T7" fmla="*/ 62 h 62"/>
                <a:gd name="T8" fmla="*/ 44 w 98"/>
                <a:gd name="T9" fmla="*/ 60 h 62"/>
                <a:gd name="T10" fmla="*/ 54 w 98"/>
                <a:gd name="T11" fmla="*/ 56 h 62"/>
                <a:gd name="T12" fmla="*/ 60 w 98"/>
                <a:gd name="T13" fmla="*/ 50 h 62"/>
                <a:gd name="T14" fmla="*/ 66 w 98"/>
                <a:gd name="T15" fmla="*/ 42 h 62"/>
                <a:gd name="T16" fmla="*/ 70 w 98"/>
                <a:gd name="T17" fmla="*/ 34 h 62"/>
                <a:gd name="T18" fmla="*/ 78 w 98"/>
                <a:gd name="T19" fmla="*/ 18 h 62"/>
                <a:gd name="T20" fmla="*/ 98 w 98"/>
                <a:gd name="T21" fmla="*/ 2 h 62"/>
                <a:gd name="T22" fmla="*/ 98 w 98"/>
                <a:gd name="T23" fmla="*/ 2 h 62"/>
                <a:gd name="T24" fmla="*/ 80 w 98"/>
                <a:gd name="T25" fmla="*/ 0 h 62"/>
                <a:gd name="T26" fmla="*/ 64 w 98"/>
                <a:gd name="T27" fmla="*/ 2 h 62"/>
                <a:gd name="T28" fmla="*/ 50 w 98"/>
                <a:gd name="T29" fmla="*/ 6 h 62"/>
                <a:gd name="T30" fmla="*/ 36 w 98"/>
                <a:gd name="T31" fmla="*/ 14 h 62"/>
                <a:gd name="T32" fmla="*/ 24 w 98"/>
                <a:gd name="T33" fmla="*/ 22 h 62"/>
                <a:gd name="T34" fmla="*/ 14 w 98"/>
                <a:gd name="T35" fmla="*/ 30 h 62"/>
                <a:gd name="T36" fmla="*/ 6 w 98"/>
                <a:gd name="T37" fmla="*/ 40 h 62"/>
                <a:gd name="T38" fmla="*/ 0 w 98"/>
                <a:gd name="T39" fmla="*/ 50 h 62"/>
                <a:gd name="T40" fmla="*/ 0 w 98"/>
                <a:gd name="T41" fmla="*/ 50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8"/>
                <a:gd name="T64" fmla="*/ 0 h 62"/>
                <a:gd name="T65" fmla="*/ 98 w 98"/>
                <a:gd name="T66" fmla="*/ 62 h 6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8" h="62">
                  <a:moveTo>
                    <a:pt x="0" y="50"/>
                  </a:moveTo>
                  <a:lnTo>
                    <a:pt x="14" y="58"/>
                  </a:lnTo>
                  <a:lnTo>
                    <a:pt x="30" y="62"/>
                  </a:lnTo>
                  <a:lnTo>
                    <a:pt x="44" y="60"/>
                  </a:lnTo>
                  <a:lnTo>
                    <a:pt x="54" y="56"/>
                  </a:lnTo>
                  <a:lnTo>
                    <a:pt x="60" y="50"/>
                  </a:lnTo>
                  <a:lnTo>
                    <a:pt x="66" y="42"/>
                  </a:lnTo>
                  <a:lnTo>
                    <a:pt x="70" y="34"/>
                  </a:lnTo>
                  <a:lnTo>
                    <a:pt x="78" y="18"/>
                  </a:lnTo>
                  <a:lnTo>
                    <a:pt x="98" y="2"/>
                  </a:lnTo>
                  <a:lnTo>
                    <a:pt x="80" y="0"/>
                  </a:lnTo>
                  <a:lnTo>
                    <a:pt x="64" y="2"/>
                  </a:lnTo>
                  <a:lnTo>
                    <a:pt x="50" y="6"/>
                  </a:lnTo>
                  <a:lnTo>
                    <a:pt x="36" y="14"/>
                  </a:lnTo>
                  <a:lnTo>
                    <a:pt x="24" y="22"/>
                  </a:lnTo>
                  <a:lnTo>
                    <a:pt x="14" y="30"/>
                  </a:lnTo>
                  <a:lnTo>
                    <a:pt x="6" y="4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2" name="Freeform 67"/>
            <p:cNvSpPr>
              <a:spLocks/>
            </p:cNvSpPr>
            <p:nvPr userDrawn="1"/>
          </p:nvSpPr>
          <p:spPr bwMode="gray">
            <a:xfrm>
              <a:off x="2725" y="939"/>
              <a:ext cx="95" cy="56"/>
            </a:xfrm>
            <a:custGeom>
              <a:avLst/>
              <a:gdLst>
                <a:gd name="T0" fmla="*/ 18 w 96"/>
                <a:gd name="T1" fmla="*/ 0 h 58"/>
                <a:gd name="T2" fmla="*/ 0 w 96"/>
                <a:gd name="T3" fmla="*/ 8 h 58"/>
                <a:gd name="T4" fmla="*/ 0 w 96"/>
                <a:gd name="T5" fmla="*/ 8 h 58"/>
                <a:gd name="T6" fmla="*/ 2 w 96"/>
                <a:gd name="T7" fmla="*/ 14 h 58"/>
                <a:gd name="T8" fmla="*/ 4 w 96"/>
                <a:gd name="T9" fmla="*/ 20 h 58"/>
                <a:gd name="T10" fmla="*/ 14 w 96"/>
                <a:gd name="T11" fmla="*/ 32 h 58"/>
                <a:gd name="T12" fmla="*/ 26 w 96"/>
                <a:gd name="T13" fmla="*/ 42 h 58"/>
                <a:gd name="T14" fmla="*/ 42 w 96"/>
                <a:gd name="T15" fmla="*/ 50 h 58"/>
                <a:gd name="T16" fmla="*/ 58 w 96"/>
                <a:gd name="T17" fmla="*/ 56 h 58"/>
                <a:gd name="T18" fmla="*/ 72 w 96"/>
                <a:gd name="T19" fmla="*/ 58 h 58"/>
                <a:gd name="T20" fmla="*/ 78 w 96"/>
                <a:gd name="T21" fmla="*/ 58 h 58"/>
                <a:gd name="T22" fmla="*/ 84 w 96"/>
                <a:gd name="T23" fmla="*/ 56 h 58"/>
                <a:gd name="T24" fmla="*/ 90 w 96"/>
                <a:gd name="T25" fmla="*/ 54 h 58"/>
                <a:gd name="T26" fmla="*/ 94 w 96"/>
                <a:gd name="T27" fmla="*/ 50 h 58"/>
                <a:gd name="T28" fmla="*/ 96 w 96"/>
                <a:gd name="T29" fmla="*/ 20 h 58"/>
                <a:gd name="T30" fmla="*/ 96 w 96"/>
                <a:gd name="T31" fmla="*/ 20 h 58"/>
                <a:gd name="T32" fmla="*/ 78 w 96"/>
                <a:gd name="T33" fmla="*/ 10 h 58"/>
                <a:gd name="T34" fmla="*/ 60 w 96"/>
                <a:gd name="T35" fmla="*/ 4 h 58"/>
                <a:gd name="T36" fmla="*/ 40 w 96"/>
                <a:gd name="T37" fmla="*/ 0 h 58"/>
                <a:gd name="T38" fmla="*/ 18 w 96"/>
                <a:gd name="T39" fmla="*/ 0 h 58"/>
                <a:gd name="T40" fmla="*/ 18 w 96"/>
                <a:gd name="T41" fmla="*/ 0 h 5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6"/>
                <a:gd name="T64" fmla="*/ 0 h 58"/>
                <a:gd name="T65" fmla="*/ 96 w 96"/>
                <a:gd name="T66" fmla="*/ 58 h 5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6" h="58">
                  <a:moveTo>
                    <a:pt x="18" y="0"/>
                  </a:moveTo>
                  <a:lnTo>
                    <a:pt x="0" y="8"/>
                  </a:lnTo>
                  <a:lnTo>
                    <a:pt x="2" y="14"/>
                  </a:lnTo>
                  <a:lnTo>
                    <a:pt x="4" y="20"/>
                  </a:lnTo>
                  <a:lnTo>
                    <a:pt x="14" y="32"/>
                  </a:lnTo>
                  <a:lnTo>
                    <a:pt x="26" y="42"/>
                  </a:lnTo>
                  <a:lnTo>
                    <a:pt x="42" y="50"/>
                  </a:lnTo>
                  <a:lnTo>
                    <a:pt x="58" y="56"/>
                  </a:lnTo>
                  <a:lnTo>
                    <a:pt x="72" y="58"/>
                  </a:lnTo>
                  <a:lnTo>
                    <a:pt x="78" y="58"/>
                  </a:lnTo>
                  <a:lnTo>
                    <a:pt x="84" y="56"/>
                  </a:lnTo>
                  <a:lnTo>
                    <a:pt x="90" y="54"/>
                  </a:lnTo>
                  <a:lnTo>
                    <a:pt x="94" y="50"/>
                  </a:lnTo>
                  <a:lnTo>
                    <a:pt x="96" y="20"/>
                  </a:lnTo>
                  <a:lnTo>
                    <a:pt x="78" y="10"/>
                  </a:lnTo>
                  <a:lnTo>
                    <a:pt x="60" y="4"/>
                  </a:lnTo>
                  <a:lnTo>
                    <a:pt x="4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3" name="Freeform 68"/>
            <p:cNvSpPr>
              <a:spLocks/>
            </p:cNvSpPr>
            <p:nvPr userDrawn="1"/>
          </p:nvSpPr>
          <p:spPr bwMode="gray">
            <a:xfrm>
              <a:off x="2944" y="854"/>
              <a:ext cx="67" cy="94"/>
            </a:xfrm>
            <a:custGeom>
              <a:avLst/>
              <a:gdLst>
                <a:gd name="T0" fmla="*/ 42 w 64"/>
                <a:gd name="T1" fmla="*/ 8 h 102"/>
                <a:gd name="T2" fmla="*/ 14 w 64"/>
                <a:gd name="T3" fmla="*/ 0 h 102"/>
                <a:gd name="T4" fmla="*/ 14 w 64"/>
                <a:gd name="T5" fmla="*/ 0 h 102"/>
                <a:gd name="T6" fmla="*/ 6 w 64"/>
                <a:gd name="T7" fmla="*/ 16 h 102"/>
                <a:gd name="T8" fmla="*/ 2 w 64"/>
                <a:gd name="T9" fmla="*/ 22 h 102"/>
                <a:gd name="T10" fmla="*/ 0 w 64"/>
                <a:gd name="T11" fmla="*/ 30 h 102"/>
                <a:gd name="T12" fmla="*/ 0 w 64"/>
                <a:gd name="T13" fmla="*/ 40 h 102"/>
                <a:gd name="T14" fmla="*/ 0 w 64"/>
                <a:gd name="T15" fmla="*/ 50 h 102"/>
                <a:gd name="T16" fmla="*/ 4 w 64"/>
                <a:gd name="T17" fmla="*/ 60 h 102"/>
                <a:gd name="T18" fmla="*/ 8 w 64"/>
                <a:gd name="T19" fmla="*/ 72 h 102"/>
                <a:gd name="T20" fmla="*/ 22 w 64"/>
                <a:gd name="T21" fmla="*/ 102 h 102"/>
                <a:gd name="T22" fmla="*/ 22 w 64"/>
                <a:gd name="T23" fmla="*/ 102 h 102"/>
                <a:gd name="T24" fmla="*/ 44 w 64"/>
                <a:gd name="T25" fmla="*/ 78 h 102"/>
                <a:gd name="T26" fmla="*/ 54 w 64"/>
                <a:gd name="T27" fmla="*/ 66 h 102"/>
                <a:gd name="T28" fmla="*/ 60 w 64"/>
                <a:gd name="T29" fmla="*/ 54 h 102"/>
                <a:gd name="T30" fmla="*/ 64 w 64"/>
                <a:gd name="T31" fmla="*/ 44 h 102"/>
                <a:gd name="T32" fmla="*/ 64 w 64"/>
                <a:gd name="T33" fmla="*/ 38 h 102"/>
                <a:gd name="T34" fmla="*/ 62 w 64"/>
                <a:gd name="T35" fmla="*/ 32 h 102"/>
                <a:gd name="T36" fmla="*/ 60 w 64"/>
                <a:gd name="T37" fmla="*/ 26 h 102"/>
                <a:gd name="T38" fmla="*/ 56 w 64"/>
                <a:gd name="T39" fmla="*/ 20 h 102"/>
                <a:gd name="T40" fmla="*/ 42 w 64"/>
                <a:gd name="T41" fmla="*/ 8 h 102"/>
                <a:gd name="T42" fmla="*/ 42 w 64"/>
                <a:gd name="T43" fmla="*/ 8 h 10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4"/>
                <a:gd name="T67" fmla="*/ 0 h 102"/>
                <a:gd name="T68" fmla="*/ 64 w 64"/>
                <a:gd name="T69" fmla="*/ 102 h 10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4" h="102">
                  <a:moveTo>
                    <a:pt x="42" y="8"/>
                  </a:moveTo>
                  <a:lnTo>
                    <a:pt x="14" y="0"/>
                  </a:lnTo>
                  <a:lnTo>
                    <a:pt x="6" y="16"/>
                  </a:lnTo>
                  <a:lnTo>
                    <a:pt x="2" y="22"/>
                  </a:lnTo>
                  <a:lnTo>
                    <a:pt x="0" y="30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4" y="60"/>
                  </a:lnTo>
                  <a:lnTo>
                    <a:pt x="8" y="72"/>
                  </a:lnTo>
                  <a:lnTo>
                    <a:pt x="22" y="102"/>
                  </a:lnTo>
                  <a:lnTo>
                    <a:pt x="44" y="78"/>
                  </a:lnTo>
                  <a:lnTo>
                    <a:pt x="54" y="66"/>
                  </a:lnTo>
                  <a:lnTo>
                    <a:pt x="60" y="54"/>
                  </a:lnTo>
                  <a:lnTo>
                    <a:pt x="64" y="44"/>
                  </a:lnTo>
                  <a:lnTo>
                    <a:pt x="64" y="38"/>
                  </a:lnTo>
                  <a:lnTo>
                    <a:pt x="62" y="32"/>
                  </a:lnTo>
                  <a:lnTo>
                    <a:pt x="60" y="26"/>
                  </a:lnTo>
                  <a:lnTo>
                    <a:pt x="56" y="20"/>
                  </a:lnTo>
                  <a:lnTo>
                    <a:pt x="42" y="8"/>
                  </a:lnTo>
                  <a:close/>
                </a:path>
              </a:pathLst>
            </a:custGeom>
            <a:solidFill>
              <a:srgbClr val="2F4594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4" name="Freeform 69"/>
            <p:cNvSpPr>
              <a:spLocks noEditPoints="1"/>
            </p:cNvSpPr>
            <p:nvPr userDrawn="1"/>
          </p:nvSpPr>
          <p:spPr bwMode="gray">
            <a:xfrm>
              <a:off x="3171" y="665"/>
              <a:ext cx="767" cy="1977"/>
            </a:xfrm>
            <a:custGeom>
              <a:avLst/>
              <a:gdLst>
                <a:gd name="T0" fmla="*/ 632 w 772"/>
                <a:gd name="T1" fmla="*/ 774 h 1976"/>
                <a:gd name="T2" fmla="*/ 684 w 772"/>
                <a:gd name="T3" fmla="*/ 690 h 1976"/>
                <a:gd name="T4" fmla="*/ 682 w 772"/>
                <a:gd name="T5" fmla="*/ 488 h 1976"/>
                <a:gd name="T6" fmla="*/ 690 w 772"/>
                <a:gd name="T7" fmla="*/ 430 h 1976"/>
                <a:gd name="T8" fmla="*/ 690 w 772"/>
                <a:gd name="T9" fmla="*/ 376 h 1976"/>
                <a:gd name="T10" fmla="*/ 672 w 772"/>
                <a:gd name="T11" fmla="*/ 320 h 1976"/>
                <a:gd name="T12" fmla="*/ 642 w 772"/>
                <a:gd name="T13" fmla="*/ 280 h 1976"/>
                <a:gd name="T14" fmla="*/ 644 w 772"/>
                <a:gd name="T15" fmla="*/ 238 h 1976"/>
                <a:gd name="T16" fmla="*/ 606 w 772"/>
                <a:gd name="T17" fmla="*/ 226 h 1976"/>
                <a:gd name="T18" fmla="*/ 576 w 772"/>
                <a:gd name="T19" fmla="*/ 190 h 1976"/>
                <a:gd name="T20" fmla="*/ 564 w 772"/>
                <a:gd name="T21" fmla="*/ 180 h 1976"/>
                <a:gd name="T22" fmla="*/ 523 w 772"/>
                <a:gd name="T23" fmla="*/ 182 h 1976"/>
                <a:gd name="T24" fmla="*/ 515 w 772"/>
                <a:gd name="T25" fmla="*/ 138 h 1976"/>
                <a:gd name="T26" fmla="*/ 469 w 772"/>
                <a:gd name="T27" fmla="*/ 156 h 1976"/>
                <a:gd name="T28" fmla="*/ 471 w 772"/>
                <a:gd name="T29" fmla="*/ 116 h 1976"/>
                <a:gd name="T30" fmla="*/ 429 w 772"/>
                <a:gd name="T31" fmla="*/ 120 h 1976"/>
                <a:gd name="T32" fmla="*/ 385 w 772"/>
                <a:gd name="T33" fmla="*/ 132 h 1976"/>
                <a:gd name="T34" fmla="*/ 385 w 772"/>
                <a:gd name="T35" fmla="*/ 80 h 1976"/>
                <a:gd name="T36" fmla="*/ 374 w 772"/>
                <a:gd name="T37" fmla="*/ 68 h 1976"/>
                <a:gd name="T38" fmla="*/ 344 w 772"/>
                <a:gd name="T39" fmla="*/ 44 h 1976"/>
                <a:gd name="T40" fmla="*/ 312 w 772"/>
                <a:gd name="T41" fmla="*/ 88 h 1976"/>
                <a:gd name="T42" fmla="*/ 304 w 772"/>
                <a:gd name="T43" fmla="*/ 64 h 1976"/>
                <a:gd name="T44" fmla="*/ 328 w 772"/>
                <a:gd name="T45" fmla="*/ 46 h 1976"/>
                <a:gd name="T46" fmla="*/ 254 w 772"/>
                <a:gd name="T47" fmla="*/ 122 h 1976"/>
                <a:gd name="T48" fmla="*/ 234 w 772"/>
                <a:gd name="T49" fmla="*/ 92 h 1976"/>
                <a:gd name="T50" fmla="*/ 288 w 772"/>
                <a:gd name="T51" fmla="*/ 18 h 1976"/>
                <a:gd name="T52" fmla="*/ 217 w 772"/>
                <a:gd name="T53" fmla="*/ 62 h 1976"/>
                <a:gd name="T54" fmla="*/ 213 w 772"/>
                <a:gd name="T55" fmla="*/ 90 h 1976"/>
                <a:gd name="T56" fmla="*/ 207 w 772"/>
                <a:gd name="T57" fmla="*/ 60 h 1976"/>
                <a:gd name="T58" fmla="*/ 211 w 772"/>
                <a:gd name="T59" fmla="*/ 8 h 1976"/>
                <a:gd name="T60" fmla="*/ 183 w 772"/>
                <a:gd name="T61" fmla="*/ 40 h 1976"/>
                <a:gd name="T62" fmla="*/ 161 w 772"/>
                <a:gd name="T63" fmla="*/ 0 h 1976"/>
                <a:gd name="T64" fmla="*/ 155 w 772"/>
                <a:gd name="T65" fmla="*/ 94 h 1976"/>
                <a:gd name="T66" fmla="*/ 137 w 772"/>
                <a:gd name="T67" fmla="*/ 12 h 1976"/>
                <a:gd name="T68" fmla="*/ 83 w 772"/>
                <a:gd name="T69" fmla="*/ 74 h 1976"/>
                <a:gd name="T70" fmla="*/ 62 w 772"/>
                <a:gd name="T71" fmla="*/ 98 h 1976"/>
                <a:gd name="T72" fmla="*/ 54 w 772"/>
                <a:gd name="T73" fmla="*/ 20 h 1976"/>
                <a:gd name="T74" fmla="*/ 85 w 772"/>
                <a:gd name="T75" fmla="*/ 738 h 1976"/>
                <a:gd name="T76" fmla="*/ 38 w 772"/>
                <a:gd name="T77" fmla="*/ 1701 h 1976"/>
                <a:gd name="T78" fmla="*/ 175 w 772"/>
                <a:gd name="T79" fmla="*/ 1955 h 1976"/>
                <a:gd name="T80" fmla="*/ 572 w 772"/>
                <a:gd name="T81" fmla="*/ 1977 h 1976"/>
                <a:gd name="T82" fmla="*/ 652 w 772"/>
                <a:gd name="T83" fmla="*/ 1939 h 1976"/>
                <a:gd name="T84" fmla="*/ 469 w 772"/>
                <a:gd name="T85" fmla="*/ 1911 h 1976"/>
                <a:gd name="T86" fmla="*/ 366 w 772"/>
                <a:gd name="T87" fmla="*/ 1875 h 1976"/>
                <a:gd name="T88" fmla="*/ 264 w 772"/>
                <a:gd name="T89" fmla="*/ 1723 h 1976"/>
                <a:gd name="T90" fmla="*/ 258 w 772"/>
                <a:gd name="T91" fmla="*/ 1569 h 1976"/>
                <a:gd name="T92" fmla="*/ 302 w 772"/>
                <a:gd name="T93" fmla="*/ 1497 h 1976"/>
                <a:gd name="T94" fmla="*/ 548 w 772"/>
                <a:gd name="T95" fmla="*/ 1495 h 1976"/>
                <a:gd name="T96" fmla="*/ 678 w 772"/>
                <a:gd name="T97" fmla="*/ 1453 h 1976"/>
                <a:gd name="T98" fmla="*/ 650 w 772"/>
                <a:gd name="T99" fmla="*/ 1353 h 1976"/>
                <a:gd name="T100" fmla="*/ 688 w 772"/>
                <a:gd name="T101" fmla="*/ 1265 h 1976"/>
                <a:gd name="T102" fmla="*/ 606 w 772"/>
                <a:gd name="T103" fmla="*/ 1221 h 1976"/>
                <a:gd name="T104" fmla="*/ 690 w 772"/>
                <a:gd name="T105" fmla="*/ 1189 h 1976"/>
                <a:gd name="T106" fmla="*/ 693 w 772"/>
                <a:gd name="T107" fmla="*/ 1125 h 1976"/>
                <a:gd name="T108" fmla="*/ 709 w 772"/>
                <a:gd name="T109" fmla="*/ 1053 h 1976"/>
                <a:gd name="T110" fmla="*/ 767 w 772"/>
                <a:gd name="T111" fmla="*/ 1003 h 1976"/>
                <a:gd name="T112" fmla="*/ 489 w 772"/>
                <a:gd name="T113" fmla="*/ 850 h 1976"/>
                <a:gd name="T114" fmla="*/ 360 w 772"/>
                <a:gd name="T115" fmla="*/ 826 h 1976"/>
                <a:gd name="T116" fmla="*/ 421 w 772"/>
                <a:gd name="T117" fmla="*/ 782 h 1976"/>
                <a:gd name="T118" fmla="*/ 529 w 772"/>
                <a:gd name="T119" fmla="*/ 794 h 1976"/>
                <a:gd name="T120" fmla="*/ 513 w 772"/>
                <a:gd name="T121" fmla="*/ 846 h 197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72"/>
                <a:gd name="T184" fmla="*/ 0 h 1976"/>
                <a:gd name="T185" fmla="*/ 772 w 772"/>
                <a:gd name="T186" fmla="*/ 1976 h 197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72" h="1976">
                  <a:moveTo>
                    <a:pt x="696" y="886"/>
                  </a:moveTo>
                  <a:lnTo>
                    <a:pt x="696" y="886"/>
                  </a:lnTo>
                  <a:lnTo>
                    <a:pt x="670" y="852"/>
                  </a:lnTo>
                  <a:lnTo>
                    <a:pt x="656" y="834"/>
                  </a:lnTo>
                  <a:lnTo>
                    <a:pt x="646" y="814"/>
                  </a:lnTo>
                  <a:lnTo>
                    <a:pt x="638" y="794"/>
                  </a:lnTo>
                  <a:lnTo>
                    <a:pt x="636" y="784"/>
                  </a:lnTo>
                  <a:lnTo>
                    <a:pt x="636" y="774"/>
                  </a:lnTo>
                  <a:lnTo>
                    <a:pt x="638" y="764"/>
                  </a:lnTo>
                  <a:lnTo>
                    <a:pt x="642" y="754"/>
                  </a:lnTo>
                  <a:lnTo>
                    <a:pt x="646" y="744"/>
                  </a:lnTo>
                  <a:lnTo>
                    <a:pt x="654" y="734"/>
                  </a:lnTo>
                  <a:lnTo>
                    <a:pt x="670" y="720"/>
                  </a:lnTo>
                  <a:lnTo>
                    <a:pt x="680" y="706"/>
                  </a:lnTo>
                  <a:lnTo>
                    <a:pt x="688" y="690"/>
                  </a:lnTo>
                  <a:lnTo>
                    <a:pt x="690" y="672"/>
                  </a:lnTo>
                  <a:lnTo>
                    <a:pt x="696" y="612"/>
                  </a:lnTo>
                  <a:lnTo>
                    <a:pt x="696" y="566"/>
                  </a:lnTo>
                  <a:lnTo>
                    <a:pt x="692" y="526"/>
                  </a:lnTo>
                  <a:lnTo>
                    <a:pt x="684" y="490"/>
                  </a:lnTo>
                  <a:lnTo>
                    <a:pt x="686" y="488"/>
                  </a:lnTo>
                  <a:lnTo>
                    <a:pt x="690" y="486"/>
                  </a:lnTo>
                  <a:lnTo>
                    <a:pt x="694" y="482"/>
                  </a:lnTo>
                  <a:lnTo>
                    <a:pt x="698" y="474"/>
                  </a:lnTo>
                  <a:lnTo>
                    <a:pt x="700" y="458"/>
                  </a:lnTo>
                  <a:lnTo>
                    <a:pt x="700" y="446"/>
                  </a:lnTo>
                  <a:lnTo>
                    <a:pt x="698" y="438"/>
                  </a:lnTo>
                  <a:lnTo>
                    <a:pt x="694" y="430"/>
                  </a:lnTo>
                  <a:lnTo>
                    <a:pt x="690" y="426"/>
                  </a:lnTo>
                  <a:lnTo>
                    <a:pt x="686" y="422"/>
                  </a:lnTo>
                  <a:lnTo>
                    <a:pt x="684" y="420"/>
                  </a:lnTo>
                  <a:lnTo>
                    <a:pt x="690" y="412"/>
                  </a:lnTo>
                  <a:lnTo>
                    <a:pt x="694" y="402"/>
                  </a:lnTo>
                  <a:lnTo>
                    <a:pt x="696" y="388"/>
                  </a:lnTo>
                  <a:lnTo>
                    <a:pt x="694" y="376"/>
                  </a:lnTo>
                  <a:lnTo>
                    <a:pt x="692" y="362"/>
                  </a:lnTo>
                  <a:lnTo>
                    <a:pt x="688" y="352"/>
                  </a:lnTo>
                  <a:lnTo>
                    <a:pt x="680" y="344"/>
                  </a:lnTo>
                  <a:lnTo>
                    <a:pt x="676" y="342"/>
                  </a:lnTo>
                  <a:lnTo>
                    <a:pt x="670" y="342"/>
                  </a:lnTo>
                  <a:lnTo>
                    <a:pt x="674" y="332"/>
                  </a:lnTo>
                  <a:lnTo>
                    <a:pt x="676" y="320"/>
                  </a:lnTo>
                  <a:lnTo>
                    <a:pt x="676" y="308"/>
                  </a:lnTo>
                  <a:lnTo>
                    <a:pt x="674" y="298"/>
                  </a:lnTo>
                  <a:lnTo>
                    <a:pt x="668" y="290"/>
                  </a:lnTo>
                  <a:lnTo>
                    <a:pt x="662" y="282"/>
                  </a:lnTo>
                  <a:lnTo>
                    <a:pt x="654" y="280"/>
                  </a:lnTo>
                  <a:lnTo>
                    <a:pt x="642" y="280"/>
                  </a:lnTo>
                  <a:lnTo>
                    <a:pt x="646" y="280"/>
                  </a:lnTo>
                  <a:lnTo>
                    <a:pt x="650" y="274"/>
                  </a:lnTo>
                  <a:lnTo>
                    <a:pt x="654" y="266"/>
                  </a:lnTo>
                  <a:lnTo>
                    <a:pt x="656" y="260"/>
                  </a:lnTo>
                  <a:lnTo>
                    <a:pt x="656" y="254"/>
                  </a:lnTo>
                  <a:lnTo>
                    <a:pt x="654" y="246"/>
                  </a:lnTo>
                  <a:lnTo>
                    <a:pt x="652" y="242"/>
                  </a:lnTo>
                  <a:lnTo>
                    <a:pt x="648" y="238"/>
                  </a:lnTo>
                  <a:lnTo>
                    <a:pt x="644" y="236"/>
                  </a:lnTo>
                  <a:lnTo>
                    <a:pt x="636" y="234"/>
                  </a:lnTo>
                  <a:lnTo>
                    <a:pt x="626" y="234"/>
                  </a:lnTo>
                  <a:lnTo>
                    <a:pt x="618" y="236"/>
                  </a:lnTo>
                  <a:lnTo>
                    <a:pt x="610" y="236"/>
                  </a:lnTo>
                  <a:lnTo>
                    <a:pt x="608" y="236"/>
                  </a:lnTo>
                  <a:lnTo>
                    <a:pt x="608" y="234"/>
                  </a:lnTo>
                  <a:lnTo>
                    <a:pt x="610" y="226"/>
                  </a:lnTo>
                  <a:lnTo>
                    <a:pt x="612" y="220"/>
                  </a:lnTo>
                  <a:lnTo>
                    <a:pt x="610" y="212"/>
                  </a:lnTo>
                  <a:lnTo>
                    <a:pt x="604" y="204"/>
                  </a:lnTo>
                  <a:lnTo>
                    <a:pt x="598" y="196"/>
                  </a:lnTo>
                  <a:lnTo>
                    <a:pt x="592" y="190"/>
                  </a:lnTo>
                  <a:lnTo>
                    <a:pt x="584" y="188"/>
                  </a:lnTo>
                  <a:lnTo>
                    <a:pt x="580" y="190"/>
                  </a:lnTo>
                  <a:lnTo>
                    <a:pt x="576" y="192"/>
                  </a:lnTo>
                  <a:lnTo>
                    <a:pt x="574" y="196"/>
                  </a:lnTo>
                  <a:lnTo>
                    <a:pt x="570" y="202"/>
                  </a:lnTo>
                  <a:lnTo>
                    <a:pt x="568" y="200"/>
                  </a:lnTo>
                  <a:lnTo>
                    <a:pt x="566" y="194"/>
                  </a:lnTo>
                  <a:lnTo>
                    <a:pt x="568" y="184"/>
                  </a:lnTo>
                  <a:lnTo>
                    <a:pt x="568" y="180"/>
                  </a:lnTo>
                  <a:lnTo>
                    <a:pt x="566" y="174"/>
                  </a:lnTo>
                  <a:lnTo>
                    <a:pt x="564" y="170"/>
                  </a:lnTo>
                  <a:lnTo>
                    <a:pt x="560" y="166"/>
                  </a:lnTo>
                  <a:lnTo>
                    <a:pt x="552" y="168"/>
                  </a:lnTo>
                  <a:lnTo>
                    <a:pt x="544" y="172"/>
                  </a:lnTo>
                  <a:lnTo>
                    <a:pt x="526" y="182"/>
                  </a:lnTo>
                  <a:lnTo>
                    <a:pt x="526" y="176"/>
                  </a:lnTo>
                  <a:lnTo>
                    <a:pt x="526" y="172"/>
                  </a:lnTo>
                  <a:lnTo>
                    <a:pt x="528" y="162"/>
                  </a:lnTo>
                  <a:lnTo>
                    <a:pt x="528" y="158"/>
                  </a:lnTo>
                  <a:lnTo>
                    <a:pt x="528" y="152"/>
                  </a:lnTo>
                  <a:lnTo>
                    <a:pt x="524" y="146"/>
                  </a:lnTo>
                  <a:lnTo>
                    <a:pt x="518" y="138"/>
                  </a:lnTo>
                  <a:lnTo>
                    <a:pt x="510" y="134"/>
                  </a:lnTo>
                  <a:lnTo>
                    <a:pt x="502" y="132"/>
                  </a:lnTo>
                  <a:lnTo>
                    <a:pt x="498" y="134"/>
                  </a:lnTo>
                  <a:lnTo>
                    <a:pt x="492" y="136"/>
                  </a:lnTo>
                  <a:lnTo>
                    <a:pt x="484" y="146"/>
                  </a:lnTo>
                  <a:lnTo>
                    <a:pt x="478" y="152"/>
                  </a:lnTo>
                  <a:lnTo>
                    <a:pt x="472" y="156"/>
                  </a:lnTo>
                  <a:lnTo>
                    <a:pt x="466" y="154"/>
                  </a:lnTo>
                  <a:lnTo>
                    <a:pt x="464" y="150"/>
                  </a:lnTo>
                  <a:lnTo>
                    <a:pt x="464" y="148"/>
                  </a:lnTo>
                  <a:lnTo>
                    <a:pt x="474" y="136"/>
                  </a:lnTo>
                  <a:lnTo>
                    <a:pt x="478" y="128"/>
                  </a:lnTo>
                  <a:lnTo>
                    <a:pt x="478" y="124"/>
                  </a:lnTo>
                  <a:lnTo>
                    <a:pt x="476" y="120"/>
                  </a:lnTo>
                  <a:lnTo>
                    <a:pt x="474" y="116"/>
                  </a:lnTo>
                  <a:lnTo>
                    <a:pt x="468" y="110"/>
                  </a:lnTo>
                  <a:lnTo>
                    <a:pt x="460" y="106"/>
                  </a:lnTo>
                  <a:lnTo>
                    <a:pt x="448" y="100"/>
                  </a:lnTo>
                  <a:lnTo>
                    <a:pt x="442" y="112"/>
                  </a:lnTo>
                  <a:lnTo>
                    <a:pt x="438" y="120"/>
                  </a:lnTo>
                  <a:lnTo>
                    <a:pt x="434" y="122"/>
                  </a:lnTo>
                  <a:lnTo>
                    <a:pt x="432" y="120"/>
                  </a:lnTo>
                  <a:lnTo>
                    <a:pt x="428" y="112"/>
                  </a:lnTo>
                  <a:lnTo>
                    <a:pt x="426" y="108"/>
                  </a:lnTo>
                  <a:lnTo>
                    <a:pt x="424" y="106"/>
                  </a:lnTo>
                  <a:lnTo>
                    <a:pt x="422" y="104"/>
                  </a:lnTo>
                  <a:lnTo>
                    <a:pt x="418" y="106"/>
                  </a:lnTo>
                  <a:lnTo>
                    <a:pt x="412" y="110"/>
                  </a:lnTo>
                  <a:lnTo>
                    <a:pt x="388" y="132"/>
                  </a:lnTo>
                  <a:lnTo>
                    <a:pt x="398" y="112"/>
                  </a:lnTo>
                  <a:lnTo>
                    <a:pt x="404" y="92"/>
                  </a:lnTo>
                  <a:lnTo>
                    <a:pt x="406" y="84"/>
                  </a:lnTo>
                  <a:lnTo>
                    <a:pt x="404" y="80"/>
                  </a:lnTo>
                  <a:lnTo>
                    <a:pt x="398" y="78"/>
                  </a:lnTo>
                  <a:lnTo>
                    <a:pt x="388" y="80"/>
                  </a:lnTo>
                  <a:lnTo>
                    <a:pt x="376" y="84"/>
                  </a:lnTo>
                  <a:lnTo>
                    <a:pt x="368" y="86"/>
                  </a:lnTo>
                  <a:lnTo>
                    <a:pt x="366" y="86"/>
                  </a:lnTo>
                  <a:lnTo>
                    <a:pt x="364" y="84"/>
                  </a:lnTo>
                  <a:lnTo>
                    <a:pt x="368" y="76"/>
                  </a:lnTo>
                  <a:lnTo>
                    <a:pt x="370" y="72"/>
                  </a:lnTo>
                  <a:lnTo>
                    <a:pt x="376" y="68"/>
                  </a:lnTo>
                  <a:lnTo>
                    <a:pt x="380" y="64"/>
                  </a:lnTo>
                  <a:lnTo>
                    <a:pt x="380" y="62"/>
                  </a:lnTo>
                  <a:lnTo>
                    <a:pt x="380" y="58"/>
                  </a:lnTo>
                  <a:lnTo>
                    <a:pt x="376" y="50"/>
                  </a:lnTo>
                  <a:lnTo>
                    <a:pt x="368" y="44"/>
                  </a:lnTo>
                  <a:lnTo>
                    <a:pt x="358" y="42"/>
                  </a:lnTo>
                  <a:lnTo>
                    <a:pt x="350" y="42"/>
                  </a:lnTo>
                  <a:lnTo>
                    <a:pt x="346" y="44"/>
                  </a:lnTo>
                  <a:lnTo>
                    <a:pt x="344" y="46"/>
                  </a:lnTo>
                  <a:lnTo>
                    <a:pt x="342" y="52"/>
                  </a:lnTo>
                  <a:lnTo>
                    <a:pt x="342" y="58"/>
                  </a:lnTo>
                  <a:lnTo>
                    <a:pt x="340" y="68"/>
                  </a:lnTo>
                  <a:lnTo>
                    <a:pt x="332" y="76"/>
                  </a:lnTo>
                  <a:lnTo>
                    <a:pt x="324" y="84"/>
                  </a:lnTo>
                  <a:lnTo>
                    <a:pt x="314" y="88"/>
                  </a:lnTo>
                  <a:lnTo>
                    <a:pt x="306" y="90"/>
                  </a:lnTo>
                  <a:lnTo>
                    <a:pt x="300" y="90"/>
                  </a:lnTo>
                  <a:lnTo>
                    <a:pt x="298" y="88"/>
                  </a:lnTo>
                  <a:lnTo>
                    <a:pt x="298" y="84"/>
                  </a:lnTo>
                  <a:lnTo>
                    <a:pt x="300" y="76"/>
                  </a:lnTo>
                  <a:lnTo>
                    <a:pt x="302" y="68"/>
                  </a:lnTo>
                  <a:lnTo>
                    <a:pt x="306" y="64"/>
                  </a:lnTo>
                  <a:lnTo>
                    <a:pt x="310" y="62"/>
                  </a:lnTo>
                  <a:lnTo>
                    <a:pt x="314" y="60"/>
                  </a:lnTo>
                  <a:lnTo>
                    <a:pt x="322" y="60"/>
                  </a:lnTo>
                  <a:lnTo>
                    <a:pt x="328" y="62"/>
                  </a:lnTo>
                  <a:lnTo>
                    <a:pt x="334" y="62"/>
                  </a:lnTo>
                  <a:lnTo>
                    <a:pt x="334" y="60"/>
                  </a:lnTo>
                  <a:lnTo>
                    <a:pt x="334" y="58"/>
                  </a:lnTo>
                  <a:lnTo>
                    <a:pt x="330" y="46"/>
                  </a:lnTo>
                  <a:lnTo>
                    <a:pt x="318" y="26"/>
                  </a:lnTo>
                  <a:lnTo>
                    <a:pt x="284" y="62"/>
                  </a:lnTo>
                  <a:lnTo>
                    <a:pt x="272" y="76"/>
                  </a:lnTo>
                  <a:lnTo>
                    <a:pt x="266" y="86"/>
                  </a:lnTo>
                  <a:lnTo>
                    <a:pt x="260" y="110"/>
                  </a:lnTo>
                  <a:lnTo>
                    <a:pt x="256" y="122"/>
                  </a:lnTo>
                  <a:lnTo>
                    <a:pt x="254" y="124"/>
                  </a:lnTo>
                  <a:lnTo>
                    <a:pt x="252" y="124"/>
                  </a:lnTo>
                  <a:lnTo>
                    <a:pt x="250" y="120"/>
                  </a:lnTo>
                  <a:lnTo>
                    <a:pt x="246" y="102"/>
                  </a:lnTo>
                  <a:lnTo>
                    <a:pt x="242" y="96"/>
                  </a:lnTo>
                  <a:lnTo>
                    <a:pt x="238" y="92"/>
                  </a:lnTo>
                  <a:lnTo>
                    <a:pt x="236" y="92"/>
                  </a:lnTo>
                  <a:lnTo>
                    <a:pt x="258" y="76"/>
                  </a:lnTo>
                  <a:lnTo>
                    <a:pt x="268" y="66"/>
                  </a:lnTo>
                  <a:lnTo>
                    <a:pt x="276" y="56"/>
                  </a:lnTo>
                  <a:lnTo>
                    <a:pt x="284" y="46"/>
                  </a:lnTo>
                  <a:lnTo>
                    <a:pt x="290" y="36"/>
                  </a:lnTo>
                  <a:lnTo>
                    <a:pt x="292" y="26"/>
                  </a:lnTo>
                  <a:lnTo>
                    <a:pt x="290" y="18"/>
                  </a:lnTo>
                  <a:lnTo>
                    <a:pt x="276" y="18"/>
                  </a:lnTo>
                  <a:lnTo>
                    <a:pt x="262" y="24"/>
                  </a:lnTo>
                  <a:lnTo>
                    <a:pt x="246" y="32"/>
                  </a:lnTo>
                  <a:lnTo>
                    <a:pt x="232" y="40"/>
                  </a:lnTo>
                  <a:lnTo>
                    <a:pt x="222" y="50"/>
                  </a:lnTo>
                  <a:lnTo>
                    <a:pt x="220" y="54"/>
                  </a:lnTo>
                  <a:lnTo>
                    <a:pt x="218" y="58"/>
                  </a:lnTo>
                  <a:lnTo>
                    <a:pt x="218" y="62"/>
                  </a:lnTo>
                  <a:lnTo>
                    <a:pt x="220" y="66"/>
                  </a:lnTo>
                  <a:lnTo>
                    <a:pt x="226" y="68"/>
                  </a:lnTo>
                  <a:lnTo>
                    <a:pt x="232" y="70"/>
                  </a:lnTo>
                  <a:lnTo>
                    <a:pt x="230" y="76"/>
                  </a:lnTo>
                  <a:lnTo>
                    <a:pt x="226" y="80"/>
                  </a:lnTo>
                  <a:lnTo>
                    <a:pt x="222" y="86"/>
                  </a:lnTo>
                  <a:lnTo>
                    <a:pt x="214" y="90"/>
                  </a:lnTo>
                  <a:lnTo>
                    <a:pt x="208" y="90"/>
                  </a:lnTo>
                  <a:lnTo>
                    <a:pt x="202" y="90"/>
                  </a:lnTo>
                  <a:lnTo>
                    <a:pt x="194" y="84"/>
                  </a:lnTo>
                  <a:lnTo>
                    <a:pt x="188" y="76"/>
                  </a:lnTo>
                  <a:lnTo>
                    <a:pt x="194" y="74"/>
                  </a:lnTo>
                  <a:lnTo>
                    <a:pt x="198" y="70"/>
                  </a:lnTo>
                  <a:lnTo>
                    <a:pt x="208" y="60"/>
                  </a:lnTo>
                  <a:lnTo>
                    <a:pt x="218" y="46"/>
                  </a:lnTo>
                  <a:lnTo>
                    <a:pt x="224" y="32"/>
                  </a:lnTo>
                  <a:lnTo>
                    <a:pt x="228" y="20"/>
                  </a:lnTo>
                  <a:lnTo>
                    <a:pt x="228" y="14"/>
                  </a:lnTo>
                  <a:lnTo>
                    <a:pt x="226" y="10"/>
                  </a:lnTo>
                  <a:lnTo>
                    <a:pt x="224" y="8"/>
                  </a:lnTo>
                  <a:lnTo>
                    <a:pt x="218" y="6"/>
                  </a:lnTo>
                  <a:lnTo>
                    <a:pt x="212" y="8"/>
                  </a:lnTo>
                  <a:lnTo>
                    <a:pt x="202" y="12"/>
                  </a:lnTo>
                  <a:lnTo>
                    <a:pt x="200" y="16"/>
                  </a:lnTo>
                  <a:lnTo>
                    <a:pt x="198" y="24"/>
                  </a:lnTo>
                  <a:lnTo>
                    <a:pt x="194" y="34"/>
                  </a:lnTo>
                  <a:lnTo>
                    <a:pt x="188" y="44"/>
                  </a:lnTo>
                  <a:lnTo>
                    <a:pt x="184" y="40"/>
                  </a:lnTo>
                  <a:lnTo>
                    <a:pt x="182" y="36"/>
                  </a:lnTo>
                  <a:lnTo>
                    <a:pt x="182" y="26"/>
                  </a:lnTo>
                  <a:lnTo>
                    <a:pt x="182" y="16"/>
                  </a:lnTo>
                  <a:lnTo>
                    <a:pt x="182" y="8"/>
                  </a:lnTo>
                  <a:lnTo>
                    <a:pt x="174" y="4"/>
                  </a:lnTo>
                  <a:lnTo>
                    <a:pt x="168" y="0"/>
                  </a:lnTo>
                  <a:lnTo>
                    <a:pt x="162" y="0"/>
                  </a:lnTo>
                  <a:lnTo>
                    <a:pt x="160" y="2"/>
                  </a:lnTo>
                  <a:lnTo>
                    <a:pt x="156" y="6"/>
                  </a:lnTo>
                  <a:lnTo>
                    <a:pt x="154" y="12"/>
                  </a:lnTo>
                  <a:lnTo>
                    <a:pt x="152" y="28"/>
                  </a:lnTo>
                  <a:lnTo>
                    <a:pt x="152" y="46"/>
                  </a:lnTo>
                  <a:lnTo>
                    <a:pt x="152" y="66"/>
                  </a:lnTo>
                  <a:lnTo>
                    <a:pt x="156" y="94"/>
                  </a:lnTo>
                  <a:lnTo>
                    <a:pt x="140" y="82"/>
                  </a:lnTo>
                  <a:lnTo>
                    <a:pt x="132" y="74"/>
                  </a:lnTo>
                  <a:lnTo>
                    <a:pt x="130" y="68"/>
                  </a:lnTo>
                  <a:lnTo>
                    <a:pt x="130" y="62"/>
                  </a:lnTo>
                  <a:lnTo>
                    <a:pt x="134" y="54"/>
                  </a:lnTo>
                  <a:lnTo>
                    <a:pt x="138" y="44"/>
                  </a:lnTo>
                  <a:lnTo>
                    <a:pt x="140" y="30"/>
                  </a:lnTo>
                  <a:lnTo>
                    <a:pt x="138" y="12"/>
                  </a:lnTo>
                  <a:lnTo>
                    <a:pt x="122" y="16"/>
                  </a:lnTo>
                  <a:lnTo>
                    <a:pt x="110" y="20"/>
                  </a:lnTo>
                  <a:lnTo>
                    <a:pt x="100" y="28"/>
                  </a:lnTo>
                  <a:lnTo>
                    <a:pt x="92" y="36"/>
                  </a:lnTo>
                  <a:lnTo>
                    <a:pt x="88" y="46"/>
                  </a:lnTo>
                  <a:lnTo>
                    <a:pt x="84" y="58"/>
                  </a:lnTo>
                  <a:lnTo>
                    <a:pt x="84" y="74"/>
                  </a:lnTo>
                  <a:lnTo>
                    <a:pt x="86" y="92"/>
                  </a:lnTo>
                  <a:lnTo>
                    <a:pt x="82" y="102"/>
                  </a:lnTo>
                  <a:lnTo>
                    <a:pt x="74" y="112"/>
                  </a:lnTo>
                  <a:lnTo>
                    <a:pt x="72" y="114"/>
                  </a:lnTo>
                  <a:lnTo>
                    <a:pt x="68" y="114"/>
                  </a:lnTo>
                  <a:lnTo>
                    <a:pt x="64" y="108"/>
                  </a:lnTo>
                  <a:lnTo>
                    <a:pt x="62" y="98"/>
                  </a:lnTo>
                  <a:lnTo>
                    <a:pt x="70" y="84"/>
                  </a:lnTo>
                  <a:lnTo>
                    <a:pt x="74" y="72"/>
                  </a:lnTo>
                  <a:lnTo>
                    <a:pt x="78" y="58"/>
                  </a:lnTo>
                  <a:lnTo>
                    <a:pt x="76" y="46"/>
                  </a:lnTo>
                  <a:lnTo>
                    <a:pt x="72" y="34"/>
                  </a:lnTo>
                  <a:lnTo>
                    <a:pt x="66" y="26"/>
                  </a:lnTo>
                  <a:lnTo>
                    <a:pt x="54" y="20"/>
                  </a:lnTo>
                  <a:lnTo>
                    <a:pt x="40" y="16"/>
                  </a:lnTo>
                  <a:lnTo>
                    <a:pt x="52" y="136"/>
                  </a:lnTo>
                  <a:lnTo>
                    <a:pt x="64" y="258"/>
                  </a:lnTo>
                  <a:lnTo>
                    <a:pt x="72" y="378"/>
                  </a:lnTo>
                  <a:lnTo>
                    <a:pt x="78" y="498"/>
                  </a:lnTo>
                  <a:lnTo>
                    <a:pt x="84" y="618"/>
                  </a:lnTo>
                  <a:lnTo>
                    <a:pt x="86" y="738"/>
                  </a:lnTo>
                  <a:lnTo>
                    <a:pt x="88" y="860"/>
                  </a:lnTo>
                  <a:lnTo>
                    <a:pt x="86" y="980"/>
                  </a:lnTo>
                  <a:lnTo>
                    <a:pt x="84" y="1100"/>
                  </a:lnTo>
                  <a:lnTo>
                    <a:pt x="78" y="1220"/>
                  </a:lnTo>
                  <a:lnTo>
                    <a:pt x="72" y="1340"/>
                  </a:lnTo>
                  <a:lnTo>
                    <a:pt x="62" y="1460"/>
                  </a:lnTo>
                  <a:lnTo>
                    <a:pt x="52" y="1580"/>
                  </a:lnTo>
                  <a:lnTo>
                    <a:pt x="38" y="1700"/>
                  </a:lnTo>
                  <a:lnTo>
                    <a:pt x="24" y="1820"/>
                  </a:lnTo>
                  <a:lnTo>
                    <a:pt x="6" y="1938"/>
                  </a:lnTo>
                  <a:lnTo>
                    <a:pt x="0" y="1972"/>
                  </a:lnTo>
                  <a:lnTo>
                    <a:pt x="42" y="1970"/>
                  </a:lnTo>
                  <a:lnTo>
                    <a:pt x="88" y="1964"/>
                  </a:lnTo>
                  <a:lnTo>
                    <a:pt x="134" y="1958"/>
                  </a:lnTo>
                  <a:lnTo>
                    <a:pt x="176" y="1954"/>
                  </a:lnTo>
                  <a:lnTo>
                    <a:pt x="226" y="1956"/>
                  </a:lnTo>
                  <a:lnTo>
                    <a:pt x="268" y="1960"/>
                  </a:lnTo>
                  <a:lnTo>
                    <a:pt x="338" y="1968"/>
                  </a:lnTo>
                  <a:lnTo>
                    <a:pt x="378" y="1972"/>
                  </a:lnTo>
                  <a:lnTo>
                    <a:pt x="428" y="1974"/>
                  </a:lnTo>
                  <a:lnTo>
                    <a:pt x="492" y="1976"/>
                  </a:lnTo>
                  <a:lnTo>
                    <a:pt x="576" y="1976"/>
                  </a:lnTo>
                  <a:lnTo>
                    <a:pt x="612" y="1972"/>
                  </a:lnTo>
                  <a:lnTo>
                    <a:pt x="636" y="1966"/>
                  </a:lnTo>
                  <a:lnTo>
                    <a:pt x="654" y="1962"/>
                  </a:lnTo>
                  <a:lnTo>
                    <a:pt x="668" y="1962"/>
                  </a:lnTo>
                  <a:lnTo>
                    <a:pt x="664" y="1948"/>
                  </a:lnTo>
                  <a:lnTo>
                    <a:pt x="656" y="1938"/>
                  </a:lnTo>
                  <a:lnTo>
                    <a:pt x="648" y="1930"/>
                  </a:lnTo>
                  <a:lnTo>
                    <a:pt x="638" y="1924"/>
                  </a:lnTo>
                  <a:lnTo>
                    <a:pt x="624" y="1918"/>
                  </a:lnTo>
                  <a:lnTo>
                    <a:pt x="612" y="1916"/>
                  </a:lnTo>
                  <a:lnTo>
                    <a:pt x="582" y="1912"/>
                  </a:lnTo>
                  <a:lnTo>
                    <a:pt x="516" y="1912"/>
                  </a:lnTo>
                  <a:lnTo>
                    <a:pt x="486" y="1912"/>
                  </a:lnTo>
                  <a:lnTo>
                    <a:pt x="472" y="1910"/>
                  </a:lnTo>
                  <a:lnTo>
                    <a:pt x="458" y="1906"/>
                  </a:lnTo>
                  <a:lnTo>
                    <a:pt x="440" y="1904"/>
                  </a:lnTo>
                  <a:lnTo>
                    <a:pt x="422" y="1900"/>
                  </a:lnTo>
                  <a:lnTo>
                    <a:pt x="406" y="1894"/>
                  </a:lnTo>
                  <a:lnTo>
                    <a:pt x="392" y="1888"/>
                  </a:lnTo>
                  <a:lnTo>
                    <a:pt x="380" y="1882"/>
                  </a:lnTo>
                  <a:lnTo>
                    <a:pt x="368" y="1874"/>
                  </a:lnTo>
                  <a:lnTo>
                    <a:pt x="350" y="1858"/>
                  </a:lnTo>
                  <a:lnTo>
                    <a:pt x="334" y="1840"/>
                  </a:lnTo>
                  <a:lnTo>
                    <a:pt x="322" y="1820"/>
                  </a:lnTo>
                  <a:lnTo>
                    <a:pt x="296" y="1782"/>
                  </a:lnTo>
                  <a:lnTo>
                    <a:pt x="284" y="1760"/>
                  </a:lnTo>
                  <a:lnTo>
                    <a:pt x="272" y="1734"/>
                  </a:lnTo>
                  <a:lnTo>
                    <a:pt x="266" y="1722"/>
                  </a:lnTo>
                  <a:lnTo>
                    <a:pt x="262" y="1706"/>
                  </a:lnTo>
                  <a:lnTo>
                    <a:pt x="260" y="1692"/>
                  </a:lnTo>
                  <a:lnTo>
                    <a:pt x="258" y="1676"/>
                  </a:lnTo>
                  <a:lnTo>
                    <a:pt x="256" y="1654"/>
                  </a:lnTo>
                  <a:lnTo>
                    <a:pt x="256" y="1636"/>
                  </a:lnTo>
                  <a:lnTo>
                    <a:pt x="256" y="1602"/>
                  </a:lnTo>
                  <a:lnTo>
                    <a:pt x="260" y="1568"/>
                  </a:lnTo>
                  <a:lnTo>
                    <a:pt x="260" y="1528"/>
                  </a:lnTo>
                  <a:lnTo>
                    <a:pt x="262" y="1522"/>
                  </a:lnTo>
                  <a:lnTo>
                    <a:pt x="264" y="1516"/>
                  </a:lnTo>
                  <a:lnTo>
                    <a:pt x="272" y="1506"/>
                  </a:lnTo>
                  <a:lnTo>
                    <a:pt x="280" y="1500"/>
                  </a:lnTo>
                  <a:lnTo>
                    <a:pt x="292" y="1496"/>
                  </a:lnTo>
                  <a:lnTo>
                    <a:pt x="304" y="1496"/>
                  </a:lnTo>
                  <a:lnTo>
                    <a:pt x="318" y="1496"/>
                  </a:lnTo>
                  <a:lnTo>
                    <a:pt x="342" y="1498"/>
                  </a:lnTo>
                  <a:lnTo>
                    <a:pt x="380" y="1502"/>
                  </a:lnTo>
                  <a:lnTo>
                    <a:pt x="422" y="1502"/>
                  </a:lnTo>
                  <a:lnTo>
                    <a:pt x="466" y="1500"/>
                  </a:lnTo>
                  <a:lnTo>
                    <a:pt x="510" y="1498"/>
                  </a:lnTo>
                  <a:lnTo>
                    <a:pt x="552" y="1494"/>
                  </a:lnTo>
                  <a:lnTo>
                    <a:pt x="588" y="1490"/>
                  </a:lnTo>
                  <a:lnTo>
                    <a:pt x="618" y="1486"/>
                  </a:lnTo>
                  <a:lnTo>
                    <a:pt x="638" y="1480"/>
                  </a:lnTo>
                  <a:lnTo>
                    <a:pt x="658" y="1472"/>
                  </a:lnTo>
                  <a:lnTo>
                    <a:pt x="672" y="1464"/>
                  </a:lnTo>
                  <a:lnTo>
                    <a:pt x="678" y="1458"/>
                  </a:lnTo>
                  <a:lnTo>
                    <a:pt x="682" y="1452"/>
                  </a:lnTo>
                  <a:lnTo>
                    <a:pt x="684" y="1446"/>
                  </a:lnTo>
                  <a:lnTo>
                    <a:pt x="686" y="1440"/>
                  </a:lnTo>
                  <a:lnTo>
                    <a:pt x="686" y="1424"/>
                  </a:lnTo>
                  <a:lnTo>
                    <a:pt x="680" y="1408"/>
                  </a:lnTo>
                  <a:lnTo>
                    <a:pt x="672" y="1390"/>
                  </a:lnTo>
                  <a:lnTo>
                    <a:pt x="658" y="1370"/>
                  </a:lnTo>
                  <a:lnTo>
                    <a:pt x="654" y="1352"/>
                  </a:lnTo>
                  <a:lnTo>
                    <a:pt x="654" y="1334"/>
                  </a:lnTo>
                  <a:lnTo>
                    <a:pt x="656" y="1318"/>
                  </a:lnTo>
                  <a:lnTo>
                    <a:pt x="664" y="1302"/>
                  </a:lnTo>
                  <a:lnTo>
                    <a:pt x="676" y="1288"/>
                  </a:lnTo>
                  <a:lnTo>
                    <a:pt x="686" y="1276"/>
                  </a:lnTo>
                  <a:lnTo>
                    <a:pt x="690" y="1270"/>
                  </a:lnTo>
                  <a:lnTo>
                    <a:pt x="692" y="1264"/>
                  </a:lnTo>
                  <a:lnTo>
                    <a:pt x="690" y="1256"/>
                  </a:lnTo>
                  <a:lnTo>
                    <a:pt x="686" y="1248"/>
                  </a:lnTo>
                  <a:lnTo>
                    <a:pt x="666" y="1244"/>
                  </a:lnTo>
                  <a:lnTo>
                    <a:pt x="648" y="1238"/>
                  </a:lnTo>
                  <a:lnTo>
                    <a:pt x="628" y="1232"/>
                  </a:lnTo>
                  <a:lnTo>
                    <a:pt x="614" y="1224"/>
                  </a:lnTo>
                  <a:lnTo>
                    <a:pt x="610" y="1220"/>
                  </a:lnTo>
                  <a:lnTo>
                    <a:pt x="610" y="1216"/>
                  </a:lnTo>
                  <a:lnTo>
                    <a:pt x="612" y="1214"/>
                  </a:lnTo>
                  <a:lnTo>
                    <a:pt x="618" y="1210"/>
                  </a:lnTo>
                  <a:lnTo>
                    <a:pt x="628" y="1206"/>
                  </a:lnTo>
                  <a:lnTo>
                    <a:pt x="642" y="1204"/>
                  </a:lnTo>
                  <a:lnTo>
                    <a:pt x="674" y="1196"/>
                  </a:lnTo>
                  <a:lnTo>
                    <a:pt x="694" y="1188"/>
                  </a:lnTo>
                  <a:lnTo>
                    <a:pt x="700" y="1184"/>
                  </a:lnTo>
                  <a:lnTo>
                    <a:pt x="706" y="1178"/>
                  </a:lnTo>
                  <a:lnTo>
                    <a:pt x="712" y="1170"/>
                  </a:lnTo>
                  <a:lnTo>
                    <a:pt x="712" y="1160"/>
                  </a:lnTo>
                  <a:lnTo>
                    <a:pt x="710" y="1154"/>
                  </a:lnTo>
                  <a:lnTo>
                    <a:pt x="708" y="1148"/>
                  </a:lnTo>
                  <a:lnTo>
                    <a:pt x="698" y="1124"/>
                  </a:lnTo>
                  <a:lnTo>
                    <a:pt x="676" y="1078"/>
                  </a:lnTo>
                  <a:lnTo>
                    <a:pt x="676" y="1074"/>
                  </a:lnTo>
                  <a:lnTo>
                    <a:pt x="676" y="1070"/>
                  </a:lnTo>
                  <a:lnTo>
                    <a:pt x="680" y="1068"/>
                  </a:lnTo>
                  <a:lnTo>
                    <a:pt x="684" y="1064"/>
                  </a:lnTo>
                  <a:lnTo>
                    <a:pt x="698" y="1058"/>
                  </a:lnTo>
                  <a:lnTo>
                    <a:pt x="714" y="1052"/>
                  </a:lnTo>
                  <a:lnTo>
                    <a:pt x="732" y="1044"/>
                  </a:lnTo>
                  <a:lnTo>
                    <a:pt x="748" y="1036"/>
                  </a:lnTo>
                  <a:lnTo>
                    <a:pt x="760" y="1026"/>
                  </a:lnTo>
                  <a:lnTo>
                    <a:pt x="764" y="1020"/>
                  </a:lnTo>
                  <a:lnTo>
                    <a:pt x="768" y="1014"/>
                  </a:lnTo>
                  <a:lnTo>
                    <a:pt x="770" y="1008"/>
                  </a:lnTo>
                  <a:lnTo>
                    <a:pt x="772" y="1002"/>
                  </a:lnTo>
                  <a:lnTo>
                    <a:pt x="770" y="994"/>
                  </a:lnTo>
                  <a:lnTo>
                    <a:pt x="768" y="986"/>
                  </a:lnTo>
                  <a:lnTo>
                    <a:pt x="760" y="970"/>
                  </a:lnTo>
                  <a:lnTo>
                    <a:pt x="748" y="952"/>
                  </a:lnTo>
                  <a:lnTo>
                    <a:pt x="720" y="916"/>
                  </a:lnTo>
                  <a:lnTo>
                    <a:pt x="696" y="886"/>
                  </a:lnTo>
                  <a:close/>
                  <a:moveTo>
                    <a:pt x="492" y="850"/>
                  </a:moveTo>
                  <a:lnTo>
                    <a:pt x="492" y="850"/>
                  </a:lnTo>
                  <a:lnTo>
                    <a:pt x="480" y="852"/>
                  </a:lnTo>
                  <a:lnTo>
                    <a:pt x="468" y="852"/>
                  </a:lnTo>
                  <a:lnTo>
                    <a:pt x="444" y="850"/>
                  </a:lnTo>
                  <a:lnTo>
                    <a:pt x="420" y="846"/>
                  </a:lnTo>
                  <a:lnTo>
                    <a:pt x="396" y="840"/>
                  </a:lnTo>
                  <a:lnTo>
                    <a:pt x="378" y="832"/>
                  </a:lnTo>
                  <a:lnTo>
                    <a:pt x="362" y="826"/>
                  </a:lnTo>
                  <a:lnTo>
                    <a:pt x="354" y="818"/>
                  </a:lnTo>
                  <a:lnTo>
                    <a:pt x="354" y="816"/>
                  </a:lnTo>
                  <a:lnTo>
                    <a:pt x="354" y="814"/>
                  </a:lnTo>
                  <a:lnTo>
                    <a:pt x="368" y="806"/>
                  </a:lnTo>
                  <a:lnTo>
                    <a:pt x="384" y="798"/>
                  </a:lnTo>
                  <a:lnTo>
                    <a:pt x="402" y="790"/>
                  </a:lnTo>
                  <a:lnTo>
                    <a:pt x="424" y="782"/>
                  </a:lnTo>
                  <a:lnTo>
                    <a:pt x="446" y="776"/>
                  </a:lnTo>
                  <a:lnTo>
                    <a:pt x="470" y="774"/>
                  </a:lnTo>
                  <a:lnTo>
                    <a:pt x="494" y="776"/>
                  </a:lnTo>
                  <a:lnTo>
                    <a:pt x="508" y="778"/>
                  </a:lnTo>
                  <a:lnTo>
                    <a:pt x="520" y="782"/>
                  </a:lnTo>
                  <a:lnTo>
                    <a:pt x="528" y="786"/>
                  </a:lnTo>
                  <a:lnTo>
                    <a:pt x="532" y="794"/>
                  </a:lnTo>
                  <a:lnTo>
                    <a:pt x="536" y="802"/>
                  </a:lnTo>
                  <a:lnTo>
                    <a:pt x="536" y="812"/>
                  </a:lnTo>
                  <a:lnTo>
                    <a:pt x="536" y="824"/>
                  </a:lnTo>
                  <a:lnTo>
                    <a:pt x="534" y="832"/>
                  </a:lnTo>
                  <a:lnTo>
                    <a:pt x="530" y="838"/>
                  </a:lnTo>
                  <a:lnTo>
                    <a:pt x="524" y="842"/>
                  </a:lnTo>
                  <a:lnTo>
                    <a:pt x="516" y="846"/>
                  </a:lnTo>
                  <a:lnTo>
                    <a:pt x="508" y="848"/>
                  </a:lnTo>
                  <a:lnTo>
                    <a:pt x="492" y="850"/>
                  </a:lnTo>
                  <a:close/>
                </a:path>
              </a:pathLst>
            </a:custGeom>
            <a:solidFill>
              <a:srgbClr val="415A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5" name="Freeform 70"/>
            <p:cNvSpPr>
              <a:spLocks/>
            </p:cNvSpPr>
            <p:nvPr userDrawn="1"/>
          </p:nvSpPr>
          <p:spPr bwMode="gray">
            <a:xfrm>
              <a:off x="1020" y="346"/>
              <a:ext cx="2187" cy="3756"/>
            </a:xfrm>
            <a:custGeom>
              <a:avLst/>
              <a:gdLst>
                <a:gd name="T0" fmla="*/ 1907 w 2188"/>
                <a:gd name="T1" fmla="*/ 3290 h 3756"/>
                <a:gd name="T2" fmla="*/ 2187 w 2188"/>
                <a:gd name="T3" fmla="*/ 336 h 3756"/>
                <a:gd name="T4" fmla="*/ 2157 w 2188"/>
                <a:gd name="T5" fmla="*/ 426 h 3756"/>
                <a:gd name="T6" fmla="*/ 2087 w 2188"/>
                <a:gd name="T7" fmla="*/ 368 h 3756"/>
                <a:gd name="T8" fmla="*/ 2079 w 2188"/>
                <a:gd name="T9" fmla="*/ 432 h 3756"/>
                <a:gd name="T10" fmla="*/ 2031 w 2188"/>
                <a:gd name="T11" fmla="*/ 374 h 3756"/>
                <a:gd name="T12" fmla="*/ 1991 w 2188"/>
                <a:gd name="T13" fmla="*/ 446 h 3756"/>
                <a:gd name="T14" fmla="*/ 1961 w 2188"/>
                <a:gd name="T15" fmla="*/ 396 h 3756"/>
                <a:gd name="T16" fmla="*/ 1915 w 2188"/>
                <a:gd name="T17" fmla="*/ 472 h 3756"/>
                <a:gd name="T18" fmla="*/ 1881 w 2188"/>
                <a:gd name="T19" fmla="*/ 416 h 3756"/>
                <a:gd name="T20" fmla="*/ 1851 w 2188"/>
                <a:gd name="T21" fmla="*/ 538 h 3756"/>
                <a:gd name="T22" fmla="*/ 1827 w 2188"/>
                <a:gd name="T23" fmla="*/ 458 h 3756"/>
                <a:gd name="T24" fmla="*/ 1771 w 2188"/>
                <a:gd name="T25" fmla="*/ 502 h 3756"/>
                <a:gd name="T26" fmla="*/ 1749 w 2188"/>
                <a:gd name="T27" fmla="*/ 544 h 3756"/>
                <a:gd name="T28" fmla="*/ 1663 w 2188"/>
                <a:gd name="T29" fmla="*/ 534 h 3756"/>
                <a:gd name="T30" fmla="*/ 1669 w 2188"/>
                <a:gd name="T31" fmla="*/ 594 h 3756"/>
                <a:gd name="T32" fmla="*/ 1557 w 2188"/>
                <a:gd name="T33" fmla="*/ 570 h 3756"/>
                <a:gd name="T34" fmla="*/ 1619 w 2188"/>
                <a:gd name="T35" fmla="*/ 638 h 3756"/>
                <a:gd name="T36" fmla="*/ 1631 w 2188"/>
                <a:gd name="T37" fmla="*/ 668 h 3756"/>
                <a:gd name="T38" fmla="*/ 1539 w 2188"/>
                <a:gd name="T39" fmla="*/ 638 h 3756"/>
                <a:gd name="T40" fmla="*/ 1545 w 2188"/>
                <a:gd name="T41" fmla="*/ 702 h 3756"/>
                <a:gd name="T42" fmla="*/ 1593 w 2188"/>
                <a:gd name="T43" fmla="*/ 762 h 3756"/>
                <a:gd name="T44" fmla="*/ 1421 w 2188"/>
                <a:gd name="T45" fmla="*/ 704 h 3756"/>
                <a:gd name="T46" fmla="*/ 1513 w 2188"/>
                <a:gd name="T47" fmla="*/ 784 h 3756"/>
                <a:gd name="T48" fmla="*/ 1533 w 2188"/>
                <a:gd name="T49" fmla="*/ 848 h 3756"/>
                <a:gd name="T50" fmla="*/ 1503 w 2188"/>
                <a:gd name="T51" fmla="*/ 890 h 3756"/>
                <a:gd name="T52" fmla="*/ 1425 w 2188"/>
                <a:gd name="T53" fmla="*/ 844 h 3756"/>
                <a:gd name="T54" fmla="*/ 1361 w 2188"/>
                <a:gd name="T55" fmla="*/ 830 h 3756"/>
                <a:gd name="T56" fmla="*/ 1309 w 2188"/>
                <a:gd name="T57" fmla="*/ 904 h 3756"/>
                <a:gd name="T58" fmla="*/ 1471 w 2188"/>
                <a:gd name="T59" fmla="*/ 920 h 3756"/>
                <a:gd name="T60" fmla="*/ 1385 w 2188"/>
                <a:gd name="T61" fmla="*/ 982 h 3756"/>
                <a:gd name="T62" fmla="*/ 1421 w 2188"/>
                <a:gd name="T63" fmla="*/ 1038 h 3756"/>
                <a:gd name="T64" fmla="*/ 1453 w 2188"/>
                <a:gd name="T65" fmla="*/ 1058 h 3756"/>
                <a:gd name="T66" fmla="*/ 1435 w 2188"/>
                <a:gd name="T67" fmla="*/ 1156 h 3756"/>
                <a:gd name="T68" fmla="*/ 1367 w 2188"/>
                <a:gd name="T69" fmla="*/ 1182 h 3756"/>
                <a:gd name="T70" fmla="*/ 1373 w 2188"/>
                <a:gd name="T71" fmla="*/ 1242 h 3756"/>
                <a:gd name="T72" fmla="*/ 1395 w 2188"/>
                <a:gd name="T73" fmla="*/ 1290 h 3756"/>
                <a:gd name="T74" fmla="*/ 1391 w 2188"/>
                <a:gd name="T75" fmla="*/ 1342 h 3756"/>
                <a:gd name="T76" fmla="*/ 1409 w 2188"/>
                <a:gd name="T77" fmla="*/ 1384 h 3756"/>
                <a:gd name="T78" fmla="*/ 1437 w 2188"/>
                <a:gd name="T79" fmla="*/ 1404 h 3756"/>
                <a:gd name="T80" fmla="*/ 1483 w 2188"/>
                <a:gd name="T81" fmla="*/ 1472 h 3756"/>
                <a:gd name="T82" fmla="*/ 1539 w 2188"/>
                <a:gd name="T83" fmla="*/ 1486 h 3756"/>
                <a:gd name="T84" fmla="*/ 1575 w 2188"/>
                <a:gd name="T85" fmla="*/ 1588 h 3756"/>
                <a:gd name="T86" fmla="*/ 1631 w 2188"/>
                <a:gd name="T87" fmla="*/ 1496 h 3756"/>
                <a:gd name="T88" fmla="*/ 1643 w 2188"/>
                <a:gd name="T89" fmla="*/ 1570 h 3756"/>
                <a:gd name="T90" fmla="*/ 1731 w 2188"/>
                <a:gd name="T91" fmla="*/ 1560 h 3756"/>
                <a:gd name="T92" fmla="*/ 1719 w 2188"/>
                <a:gd name="T93" fmla="*/ 1614 h 3756"/>
                <a:gd name="T94" fmla="*/ 1723 w 2188"/>
                <a:gd name="T95" fmla="*/ 1660 h 3756"/>
                <a:gd name="T96" fmla="*/ 1759 w 2188"/>
                <a:gd name="T97" fmla="*/ 1698 h 3756"/>
                <a:gd name="T98" fmla="*/ 1795 w 2188"/>
                <a:gd name="T99" fmla="*/ 1742 h 3756"/>
                <a:gd name="T100" fmla="*/ 1851 w 2188"/>
                <a:gd name="T101" fmla="*/ 1692 h 3756"/>
                <a:gd name="T102" fmla="*/ 1885 w 2188"/>
                <a:gd name="T103" fmla="*/ 1682 h 3756"/>
                <a:gd name="T104" fmla="*/ 1915 w 2188"/>
                <a:gd name="T105" fmla="*/ 1748 h 3756"/>
                <a:gd name="T106" fmla="*/ 1935 w 2188"/>
                <a:gd name="T107" fmla="*/ 1794 h 3756"/>
                <a:gd name="T108" fmla="*/ 1965 w 2188"/>
                <a:gd name="T109" fmla="*/ 1864 h 3756"/>
                <a:gd name="T110" fmla="*/ 2031 w 2188"/>
                <a:gd name="T111" fmla="*/ 1936 h 3756"/>
                <a:gd name="T112" fmla="*/ 1959 w 2188"/>
                <a:gd name="T113" fmla="*/ 2136 h 3756"/>
                <a:gd name="T114" fmla="*/ 1751 w 2188"/>
                <a:gd name="T115" fmla="*/ 2224 h 3756"/>
                <a:gd name="T116" fmla="*/ 1623 w 2188"/>
                <a:gd name="T117" fmla="*/ 2286 h 3756"/>
                <a:gd name="T118" fmla="*/ 1819 w 2188"/>
                <a:gd name="T119" fmla="*/ 2290 h 375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188"/>
                <a:gd name="T181" fmla="*/ 0 h 3756"/>
                <a:gd name="T182" fmla="*/ 2188 w 2188"/>
                <a:gd name="T183" fmla="*/ 3756 h 375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188" h="3756">
                  <a:moveTo>
                    <a:pt x="2148" y="2292"/>
                  </a:moveTo>
                  <a:lnTo>
                    <a:pt x="2148" y="2292"/>
                  </a:lnTo>
                  <a:lnTo>
                    <a:pt x="2132" y="2382"/>
                  </a:lnTo>
                  <a:lnTo>
                    <a:pt x="2116" y="2472"/>
                  </a:lnTo>
                  <a:lnTo>
                    <a:pt x="2098" y="2562"/>
                  </a:lnTo>
                  <a:lnTo>
                    <a:pt x="2080" y="2652"/>
                  </a:lnTo>
                  <a:lnTo>
                    <a:pt x="2060" y="2742"/>
                  </a:lnTo>
                  <a:lnTo>
                    <a:pt x="2038" y="2832"/>
                  </a:lnTo>
                  <a:lnTo>
                    <a:pt x="2014" y="2922"/>
                  </a:lnTo>
                  <a:lnTo>
                    <a:pt x="1990" y="3014"/>
                  </a:lnTo>
                  <a:lnTo>
                    <a:pt x="1964" y="3106"/>
                  </a:lnTo>
                  <a:lnTo>
                    <a:pt x="1936" y="3198"/>
                  </a:lnTo>
                  <a:lnTo>
                    <a:pt x="1908" y="3290"/>
                  </a:lnTo>
                  <a:lnTo>
                    <a:pt x="1878" y="3382"/>
                  </a:lnTo>
                  <a:lnTo>
                    <a:pt x="1846" y="3474"/>
                  </a:lnTo>
                  <a:lnTo>
                    <a:pt x="1814" y="3568"/>
                  </a:lnTo>
                  <a:lnTo>
                    <a:pt x="1780" y="3662"/>
                  </a:lnTo>
                  <a:lnTo>
                    <a:pt x="1744" y="3756"/>
                  </a:lnTo>
                  <a:lnTo>
                    <a:pt x="0" y="3756"/>
                  </a:lnTo>
                  <a:lnTo>
                    <a:pt x="0" y="0"/>
                  </a:lnTo>
                  <a:lnTo>
                    <a:pt x="2146" y="0"/>
                  </a:lnTo>
                  <a:lnTo>
                    <a:pt x="2168" y="170"/>
                  </a:lnTo>
                  <a:lnTo>
                    <a:pt x="2188" y="336"/>
                  </a:lnTo>
                  <a:lnTo>
                    <a:pt x="2182" y="340"/>
                  </a:lnTo>
                  <a:lnTo>
                    <a:pt x="2170" y="346"/>
                  </a:lnTo>
                  <a:lnTo>
                    <a:pt x="2164" y="352"/>
                  </a:lnTo>
                  <a:lnTo>
                    <a:pt x="2158" y="360"/>
                  </a:lnTo>
                  <a:lnTo>
                    <a:pt x="2156" y="368"/>
                  </a:lnTo>
                  <a:lnTo>
                    <a:pt x="2154" y="378"/>
                  </a:lnTo>
                  <a:lnTo>
                    <a:pt x="2156" y="390"/>
                  </a:lnTo>
                  <a:lnTo>
                    <a:pt x="2160" y="398"/>
                  </a:lnTo>
                  <a:lnTo>
                    <a:pt x="2166" y="412"/>
                  </a:lnTo>
                  <a:lnTo>
                    <a:pt x="2170" y="418"/>
                  </a:lnTo>
                  <a:lnTo>
                    <a:pt x="2174" y="420"/>
                  </a:lnTo>
                  <a:lnTo>
                    <a:pt x="2158" y="426"/>
                  </a:lnTo>
                  <a:lnTo>
                    <a:pt x="2140" y="402"/>
                  </a:lnTo>
                  <a:lnTo>
                    <a:pt x="2140" y="382"/>
                  </a:lnTo>
                  <a:lnTo>
                    <a:pt x="2140" y="372"/>
                  </a:lnTo>
                  <a:lnTo>
                    <a:pt x="2138" y="362"/>
                  </a:lnTo>
                  <a:lnTo>
                    <a:pt x="2132" y="356"/>
                  </a:lnTo>
                  <a:lnTo>
                    <a:pt x="2124" y="352"/>
                  </a:lnTo>
                  <a:lnTo>
                    <a:pt x="2110" y="350"/>
                  </a:lnTo>
                  <a:lnTo>
                    <a:pt x="2092" y="354"/>
                  </a:lnTo>
                  <a:lnTo>
                    <a:pt x="2090" y="360"/>
                  </a:lnTo>
                  <a:lnTo>
                    <a:pt x="2088" y="368"/>
                  </a:lnTo>
                  <a:lnTo>
                    <a:pt x="2088" y="380"/>
                  </a:lnTo>
                  <a:lnTo>
                    <a:pt x="2092" y="392"/>
                  </a:lnTo>
                  <a:lnTo>
                    <a:pt x="2098" y="400"/>
                  </a:lnTo>
                  <a:lnTo>
                    <a:pt x="2106" y="408"/>
                  </a:lnTo>
                  <a:lnTo>
                    <a:pt x="2110" y="418"/>
                  </a:lnTo>
                  <a:lnTo>
                    <a:pt x="2112" y="426"/>
                  </a:lnTo>
                  <a:lnTo>
                    <a:pt x="2112" y="432"/>
                  </a:lnTo>
                  <a:lnTo>
                    <a:pt x="2110" y="438"/>
                  </a:lnTo>
                  <a:lnTo>
                    <a:pt x="2100" y="438"/>
                  </a:lnTo>
                  <a:lnTo>
                    <a:pt x="2092" y="436"/>
                  </a:lnTo>
                  <a:lnTo>
                    <a:pt x="2086" y="434"/>
                  </a:lnTo>
                  <a:lnTo>
                    <a:pt x="2080" y="432"/>
                  </a:lnTo>
                  <a:lnTo>
                    <a:pt x="2076" y="426"/>
                  </a:lnTo>
                  <a:lnTo>
                    <a:pt x="2072" y="418"/>
                  </a:lnTo>
                  <a:lnTo>
                    <a:pt x="2070" y="414"/>
                  </a:lnTo>
                  <a:lnTo>
                    <a:pt x="2068" y="412"/>
                  </a:lnTo>
                  <a:lnTo>
                    <a:pt x="2066" y="410"/>
                  </a:lnTo>
                  <a:lnTo>
                    <a:pt x="2058" y="412"/>
                  </a:lnTo>
                  <a:lnTo>
                    <a:pt x="2044" y="418"/>
                  </a:lnTo>
                  <a:lnTo>
                    <a:pt x="2044" y="412"/>
                  </a:lnTo>
                  <a:lnTo>
                    <a:pt x="2044" y="404"/>
                  </a:lnTo>
                  <a:lnTo>
                    <a:pt x="2038" y="388"/>
                  </a:lnTo>
                  <a:lnTo>
                    <a:pt x="2036" y="380"/>
                  </a:lnTo>
                  <a:lnTo>
                    <a:pt x="2032" y="374"/>
                  </a:lnTo>
                  <a:lnTo>
                    <a:pt x="2026" y="370"/>
                  </a:lnTo>
                  <a:lnTo>
                    <a:pt x="2020" y="368"/>
                  </a:lnTo>
                  <a:lnTo>
                    <a:pt x="2014" y="388"/>
                  </a:lnTo>
                  <a:lnTo>
                    <a:pt x="2010" y="408"/>
                  </a:lnTo>
                  <a:lnTo>
                    <a:pt x="2010" y="420"/>
                  </a:lnTo>
                  <a:lnTo>
                    <a:pt x="2010" y="430"/>
                  </a:lnTo>
                  <a:lnTo>
                    <a:pt x="2014" y="440"/>
                  </a:lnTo>
                  <a:lnTo>
                    <a:pt x="2022" y="448"/>
                  </a:lnTo>
                  <a:lnTo>
                    <a:pt x="2014" y="450"/>
                  </a:lnTo>
                  <a:lnTo>
                    <a:pt x="2004" y="450"/>
                  </a:lnTo>
                  <a:lnTo>
                    <a:pt x="1992" y="446"/>
                  </a:lnTo>
                  <a:lnTo>
                    <a:pt x="1986" y="442"/>
                  </a:lnTo>
                  <a:lnTo>
                    <a:pt x="1984" y="438"/>
                  </a:lnTo>
                  <a:lnTo>
                    <a:pt x="1986" y="432"/>
                  </a:lnTo>
                  <a:lnTo>
                    <a:pt x="1990" y="420"/>
                  </a:lnTo>
                  <a:lnTo>
                    <a:pt x="1990" y="412"/>
                  </a:lnTo>
                  <a:lnTo>
                    <a:pt x="1990" y="402"/>
                  </a:lnTo>
                  <a:lnTo>
                    <a:pt x="1988" y="392"/>
                  </a:lnTo>
                  <a:lnTo>
                    <a:pt x="1984" y="380"/>
                  </a:lnTo>
                  <a:lnTo>
                    <a:pt x="1974" y="384"/>
                  </a:lnTo>
                  <a:lnTo>
                    <a:pt x="1968" y="390"/>
                  </a:lnTo>
                  <a:lnTo>
                    <a:pt x="1962" y="396"/>
                  </a:lnTo>
                  <a:lnTo>
                    <a:pt x="1958" y="402"/>
                  </a:lnTo>
                  <a:lnTo>
                    <a:pt x="1954" y="416"/>
                  </a:lnTo>
                  <a:lnTo>
                    <a:pt x="1954" y="432"/>
                  </a:lnTo>
                  <a:lnTo>
                    <a:pt x="1954" y="446"/>
                  </a:lnTo>
                  <a:lnTo>
                    <a:pt x="1952" y="458"/>
                  </a:lnTo>
                  <a:lnTo>
                    <a:pt x="1950" y="464"/>
                  </a:lnTo>
                  <a:lnTo>
                    <a:pt x="1946" y="470"/>
                  </a:lnTo>
                  <a:lnTo>
                    <a:pt x="1940" y="476"/>
                  </a:lnTo>
                  <a:lnTo>
                    <a:pt x="1932" y="480"/>
                  </a:lnTo>
                  <a:lnTo>
                    <a:pt x="1924" y="478"/>
                  </a:lnTo>
                  <a:lnTo>
                    <a:pt x="1918" y="476"/>
                  </a:lnTo>
                  <a:lnTo>
                    <a:pt x="1916" y="472"/>
                  </a:lnTo>
                  <a:lnTo>
                    <a:pt x="1914" y="468"/>
                  </a:lnTo>
                  <a:lnTo>
                    <a:pt x="1918" y="458"/>
                  </a:lnTo>
                  <a:lnTo>
                    <a:pt x="1922" y="448"/>
                  </a:lnTo>
                  <a:lnTo>
                    <a:pt x="1930" y="434"/>
                  </a:lnTo>
                  <a:lnTo>
                    <a:pt x="1934" y="420"/>
                  </a:lnTo>
                  <a:lnTo>
                    <a:pt x="1934" y="414"/>
                  </a:lnTo>
                  <a:lnTo>
                    <a:pt x="1932" y="406"/>
                  </a:lnTo>
                  <a:lnTo>
                    <a:pt x="1928" y="398"/>
                  </a:lnTo>
                  <a:lnTo>
                    <a:pt x="1922" y="392"/>
                  </a:lnTo>
                  <a:lnTo>
                    <a:pt x="1906" y="398"/>
                  </a:lnTo>
                  <a:lnTo>
                    <a:pt x="1892" y="406"/>
                  </a:lnTo>
                  <a:lnTo>
                    <a:pt x="1882" y="416"/>
                  </a:lnTo>
                  <a:lnTo>
                    <a:pt x="1874" y="428"/>
                  </a:lnTo>
                  <a:lnTo>
                    <a:pt x="1870" y="442"/>
                  </a:lnTo>
                  <a:lnTo>
                    <a:pt x="1868" y="454"/>
                  </a:lnTo>
                  <a:lnTo>
                    <a:pt x="1870" y="468"/>
                  </a:lnTo>
                  <a:lnTo>
                    <a:pt x="1876" y="478"/>
                  </a:lnTo>
                  <a:lnTo>
                    <a:pt x="1874" y="488"/>
                  </a:lnTo>
                  <a:lnTo>
                    <a:pt x="1872" y="496"/>
                  </a:lnTo>
                  <a:lnTo>
                    <a:pt x="1864" y="510"/>
                  </a:lnTo>
                  <a:lnTo>
                    <a:pt x="1858" y="524"/>
                  </a:lnTo>
                  <a:lnTo>
                    <a:pt x="1854" y="530"/>
                  </a:lnTo>
                  <a:lnTo>
                    <a:pt x="1852" y="538"/>
                  </a:lnTo>
                  <a:lnTo>
                    <a:pt x="1838" y="534"/>
                  </a:lnTo>
                  <a:lnTo>
                    <a:pt x="1826" y="530"/>
                  </a:lnTo>
                  <a:lnTo>
                    <a:pt x="1820" y="524"/>
                  </a:lnTo>
                  <a:lnTo>
                    <a:pt x="1816" y="518"/>
                  </a:lnTo>
                  <a:lnTo>
                    <a:pt x="1818" y="512"/>
                  </a:lnTo>
                  <a:lnTo>
                    <a:pt x="1822" y="506"/>
                  </a:lnTo>
                  <a:lnTo>
                    <a:pt x="1832" y="494"/>
                  </a:lnTo>
                  <a:lnTo>
                    <a:pt x="1838" y="488"/>
                  </a:lnTo>
                  <a:lnTo>
                    <a:pt x="1838" y="480"/>
                  </a:lnTo>
                  <a:lnTo>
                    <a:pt x="1836" y="470"/>
                  </a:lnTo>
                  <a:lnTo>
                    <a:pt x="1828" y="458"/>
                  </a:lnTo>
                  <a:lnTo>
                    <a:pt x="1820" y="460"/>
                  </a:lnTo>
                  <a:lnTo>
                    <a:pt x="1814" y="464"/>
                  </a:lnTo>
                  <a:lnTo>
                    <a:pt x="1808" y="468"/>
                  </a:lnTo>
                  <a:lnTo>
                    <a:pt x="1804" y="474"/>
                  </a:lnTo>
                  <a:lnTo>
                    <a:pt x="1800" y="486"/>
                  </a:lnTo>
                  <a:lnTo>
                    <a:pt x="1796" y="498"/>
                  </a:lnTo>
                  <a:lnTo>
                    <a:pt x="1794" y="508"/>
                  </a:lnTo>
                  <a:lnTo>
                    <a:pt x="1794" y="512"/>
                  </a:lnTo>
                  <a:lnTo>
                    <a:pt x="1792" y="514"/>
                  </a:lnTo>
                  <a:lnTo>
                    <a:pt x="1788" y="514"/>
                  </a:lnTo>
                  <a:lnTo>
                    <a:pt x="1784" y="512"/>
                  </a:lnTo>
                  <a:lnTo>
                    <a:pt x="1772" y="502"/>
                  </a:lnTo>
                  <a:lnTo>
                    <a:pt x="1768" y="488"/>
                  </a:lnTo>
                  <a:lnTo>
                    <a:pt x="1762" y="478"/>
                  </a:lnTo>
                  <a:lnTo>
                    <a:pt x="1754" y="470"/>
                  </a:lnTo>
                  <a:lnTo>
                    <a:pt x="1746" y="466"/>
                  </a:lnTo>
                  <a:lnTo>
                    <a:pt x="1734" y="476"/>
                  </a:lnTo>
                  <a:lnTo>
                    <a:pt x="1730" y="484"/>
                  </a:lnTo>
                  <a:lnTo>
                    <a:pt x="1728" y="490"/>
                  </a:lnTo>
                  <a:lnTo>
                    <a:pt x="1726" y="496"/>
                  </a:lnTo>
                  <a:lnTo>
                    <a:pt x="1726" y="504"/>
                  </a:lnTo>
                  <a:lnTo>
                    <a:pt x="1728" y="512"/>
                  </a:lnTo>
                  <a:lnTo>
                    <a:pt x="1732" y="518"/>
                  </a:lnTo>
                  <a:lnTo>
                    <a:pt x="1750" y="544"/>
                  </a:lnTo>
                  <a:lnTo>
                    <a:pt x="1752" y="546"/>
                  </a:lnTo>
                  <a:lnTo>
                    <a:pt x="1754" y="550"/>
                  </a:lnTo>
                  <a:lnTo>
                    <a:pt x="1756" y="556"/>
                  </a:lnTo>
                  <a:lnTo>
                    <a:pt x="1756" y="558"/>
                  </a:lnTo>
                  <a:lnTo>
                    <a:pt x="1744" y="548"/>
                  </a:lnTo>
                  <a:lnTo>
                    <a:pt x="1730" y="540"/>
                  </a:lnTo>
                  <a:lnTo>
                    <a:pt x="1718" y="534"/>
                  </a:lnTo>
                  <a:lnTo>
                    <a:pt x="1704" y="530"/>
                  </a:lnTo>
                  <a:lnTo>
                    <a:pt x="1690" y="528"/>
                  </a:lnTo>
                  <a:lnTo>
                    <a:pt x="1676" y="530"/>
                  </a:lnTo>
                  <a:lnTo>
                    <a:pt x="1664" y="534"/>
                  </a:lnTo>
                  <a:lnTo>
                    <a:pt x="1654" y="542"/>
                  </a:lnTo>
                  <a:lnTo>
                    <a:pt x="1656" y="552"/>
                  </a:lnTo>
                  <a:lnTo>
                    <a:pt x="1660" y="560"/>
                  </a:lnTo>
                  <a:lnTo>
                    <a:pt x="1666" y="564"/>
                  </a:lnTo>
                  <a:lnTo>
                    <a:pt x="1672" y="568"/>
                  </a:lnTo>
                  <a:lnTo>
                    <a:pt x="1692" y="574"/>
                  </a:lnTo>
                  <a:lnTo>
                    <a:pt x="1718" y="580"/>
                  </a:lnTo>
                  <a:lnTo>
                    <a:pt x="1702" y="582"/>
                  </a:lnTo>
                  <a:lnTo>
                    <a:pt x="1688" y="586"/>
                  </a:lnTo>
                  <a:lnTo>
                    <a:pt x="1678" y="590"/>
                  </a:lnTo>
                  <a:lnTo>
                    <a:pt x="1670" y="594"/>
                  </a:lnTo>
                  <a:lnTo>
                    <a:pt x="1658" y="602"/>
                  </a:lnTo>
                  <a:lnTo>
                    <a:pt x="1646" y="610"/>
                  </a:lnTo>
                  <a:lnTo>
                    <a:pt x="1644" y="600"/>
                  </a:lnTo>
                  <a:lnTo>
                    <a:pt x="1638" y="592"/>
                  </a:lnTo>
                  <a:lnTo>
                    <a:pt x="1630" y="586"/>
                  </a:lnTo>
                  <a:lnTo>
                    <a:pt x="1620" y="580"/>
                  </a:lnTo>
                  <a:lnTo>
                    <a:pt x="1608" y="576"/>
                  </a:lnTo>
                  <a:lnTo>
                    <a:pt x="1596" y="574"/>
                  </a:lnTo>
                  <a:lnTo>
                    <a:pt x="1570" y="570"/>
                  </a:lnTo>
                  <a:lnTo>
                    <a:pt x="1564" y="570"/>
                  </a:lnTo>
                  <a:lnTo>
                    <a:pt x="1558" y="570"/>
                  </a:lnTo>
                  <a:lnTo>
                    <a:pt x="1546" y="568"/>
                  </a:lnTo>
                  <a:lnTo>
                    <a:pt x="1538" y="566"/>
                  </a:lnTo>
                  <a:lnTo>
                    <a:pt x="1534" y="566"/>
                  </a:lnTo>
                  <a:lnTo>
                    <a:pt x="1530" y="568"/>
                  </a:lnTo>
                  <a:lnTo>
                    <a:pt x="1536" y="580"/>
                  </a:lnTo>
                  <a:lnTo>
                    <a:pt x="1544" y="592"/>
                  </a:lnTo>
                  <a:lnTo>
                    <a:pt x="1554" y="604"/>
                  </a:lnTo>
                  <a:lnTo>
                    <a:pt x="1566" y="612"/>
                  </a:lnTo>
                  <a:lnTo>
                    <a:pt x="1578" y="622"/>
                  </a:lnTo>
                  <a:lnTo>
                    <a:pt x="1592" y="628"/>
                  </a:lnTo>
                  <a:lnTo>
                    <a:pt x="1606" y="634"/>
                  </a:lnTo>
                  <a:lnTo>
                    <a:pt x="1620" y="638"/>
                  </a:lnTo>
                  <a:lnTo>
                    <a:pt x="1640" y="636"/>
                  </a:lnTo>
                  <a:lnTo>
                    <a:pt x="1656" y="630"/>
                  </a:lnTo>
                  <a:lnTo>
                    <a:pt x="1670" y="636"/>
                  </a:lnTo>
                  <a:lnTo>
                    <a:pt x="1676" y="644"/>
                  </a:lnTo>
                  <a:lnTo>
                    <a:pt x="1680" y="652"/>
                  </a:lnTo>
                  <a:lnTo>
                    <a:pt x="1684" y="662"/>
                  </a:lnTo>
                  <a:lnTo>
                    <a:pt x="1670" y="666"/>
                  </a:lnTo>
                  <a:lnTo>
                    <a:pt x="1658" y="668"/>
                  </a:lnTo>
                  <a:lnTo>
                    <a:pt x="1644" y="668"/>
                  </a:lnTo>
                  <a:lnTo>
                    <a:pt x="1632" y="668"/>
                  </a:lnTo>
                  <a:lnTo>
                    <a:pt x="1608" y="664"/>
                  </a:lnTo>
                  <a:lnTo>
                    <a:pt x="1594" y="664"/>
                  </a:lnTo>
                  <a:lnTo>
                    <a:pt x="1582" y="668"/>
                  </a:lnTo>
                  <a:lnTo>
                    <a:pt x="1576" y="668"/>
                  </a:lnTo>
                  <a:lnTo>
                    <a:pt x="1572" y="668"/>
                  </a:lnTo>
                  <a:lnTo>
                    <a:pt x="1572" y="666"/>
                  </a:lnTo>
                  <a:lnTo>
                    <a:pt x="1568" y="656"/>
                  </a:lnTo>
                  <a:lnTo>
                    <a:pt x="1560" y="648"/>
                  </a:lnTo>
                  <a:lnTo>
                    <a:pt x="1552" y="642"/>
                  </a:lnTo>
                  <a:lnTo>
                    <a:pt x="1540" y="638"/>
                  </a:lnTo>
                  <a:lnTo>
                    <a:pt x="1530" y="636"/>
                  </a:lnTo>
                  <a:lnTo>
                    <a:pt x="1518" y="638"/>
                  </a:lnTo>
                  <a:lnTo>
                    <a:pt x="1506" y="640"/>
                  </a:lnTo>
                  <a:lnTo>
                    <a:pt x="1486" y="644"/>
                  </a:lnTo>
                  <a:lnTo>
                    <a:pt x="1486" y="654"/>
                  </a:lnTo>
                  <a:lnTo>
                    <a:pt x="1488" y="662"/>
                  </a:lnTo>
                  <a:lnTo>
                    <a:pt x="1492" y="670"/>
                  </a:lnTo>
                  <a:lnTo>
                    <a:pt x="1498" y="676"/>
                  </a:lnTo>
                  <a:lnTo>
                    <a:pt x="1512" y="688"/>
                  </a:lnTo>
                  <a:lnTo>
                    <a:pt x="1528" y="696"/>
                  </a:lnTo>
                  <a:lnTo>
                    <a:pt x="1546" y="702"/>
                  </a:lnTo>
                  <a:lnTo>
                    <a:pt x="1556" y="702"/>
                  </a:lnTo>
                  <a:lnTo>
                    <a:pt x="1562" y="700"/>
                  </a:lnTo>
                  <a:lnTo>
                    <a:pt x="1564" y="698"/>
                  </a:lnTo>
                  <a:lnTo>
                    <a:pt x="1576" y="688"/>
                  </a:lnTo>
                  <a:lnTo>
                    <a:pt x="1580" y="702"/>
                  </a:lnTo>
                  <a:lnTo>
                    <a:pt x="1584" y="714"/>
                  </a:lnTo>
                  <a:lnTo>
                    <a:pt x="1590" y="722"/>
                  </a:lnTo>
                  <a:lnTo>
                    <a:pt x="1596" y="730"/>
                  </a:lnTo>
                  <a:lnTo>
                    <a:pt x="1610" y="740"/>
                  </a:lnTo>
                  <a:lnTo>
                    <a:pt x="1626" y="752"/>
                  </a:lnTo>
                  <a:lnTo>
                    <a:pt x="1594" y="762"/>
                  </a:lnTo>
                  <a:lnTo>
                    <a:pt x="1580" y="766"/>
                  </a:lnTo>
                  <a:lnTo>
                    <a:pt x="1560" y="766"/>
                  </a:lnTo>
                  <a:lnTo>
                    <a:pt x="1552" y="756"/>
                  </a:lnTo>
                  <a:lnTo>
                    <a:pt x="1542" y="746"/>
                  </a:lnTo>
                  <a:lnTo>
                    <a:pt x="1532" y="738"/>
                  </a:lnTo>
                  <a:lnTo>
                    <a:pt x="1522" y="730"/>
                  </a:lnTo>
                  <a:lnTo>
                    <a:pt x="1498" y="718"/>
                  </a:lnTo>
                  <a:lnTo>
                    <a:pt x="1474" y="708"/>
                  </a:lnTo>
                  <a:lnTo>
                    <a:pt x="1452" y="704"/>
                  </a:lnTo>
                  <a:lnTo>
                    <a:pt x="1434" y="702"/>
                  </a:lnTo>
                  <a:lnTo>
                    <a:pt x="1428" y="702"/>
                  </a:lnTo>
                  <a:lnTo>
                    <a:pt x="1422" y="704"/>
                  </a:lnTo>
                  <a:lnTo>
                    <a:pt x="1420" y="708"/>
                  </a:lnTo>
                  <a:lnTo>
                    <a:pt x="1420" y="712"/>
                  </a:lnTo>
                  <a:lnTo>
                    <a:pt x="1424" y="722"/>
                  </a:lnTo>
                  <a:lnTo>
                    <a:pt x="1428" y="732"/>
                  </a:lnTo>
                  <a:lnTo>
                    <a:pt x="1434" y="740"/>
                  </a:lnTo>
                  <a:lnTo>
                    <a:pt x="1440" y="748"/>
                  </a:lnTo>
                  <a:lnTo>
                    <a:pt x="1456" y="760"/>
                  </a:lnTo>
                  <a:lnTo>
                    <a:pt x="1472" y="770"/>
                  </a:lnTo>
                  <a:lnTo>
                    <a:pt x="1488" y="776"/>
                  </a:lnTo>
                  <a:lnTo>
                    <a:pt x="1502" y="780"/>
                  </a:lnTo>
                  <a:lnTo>
                    <a:pt x="1514" y="784"/>
                  </a:lnTo>
                  <a:lnTo>
                    <a:pt x="1508" y="786"/>
                  </a:lnTo>
                  <a:lnTo>
                    <a:pt x="1494" y="792"/>
                  </a:lnTo>
                  <a:lnTo>
                    <a:pt x="1488" y="798"/>
                  </a:lnTo>
                  <a:lnTo>
                    <a:pt x="1482" y="802"/>
                  </a:lnTo>
                  <a:lnTo>
                    <a:pt x="1480" y="806"/>
                  </a:lnTo>
                  <a:lnTo>
                    <a:pt x="1480" y="812"/>
                  </a:lnTo>
                  <a:lnTo>
                    <a:pt x="1484" y="816"/>
                  </a:lnTo>
                  <a:lnTo>
                    <a:pt x="1492" y="822"/>
                  </a:lnTo>
                  <a:lnTo>
                    <a:pt x="1512" y="830"/>
                  </a:lnTo>
                  <a:lnTo>
                    <a:pt x="1522" y="836"/>
                  </a:lnTo>
                  <a:lnTo>
                    <a:pt x="1530" y="842"/>
                  </a:lnTo>
                  <a:lnTo>
                    <a:pt x="1534" y="848"/>
                  </a:lnTo>
                  <a:lnTo>
                    <a:pt x="1534" y="852"/>
                  </a:lnTo>
                  <a:lnTo>
                    <a:pt x="1534" y="854"/>
                  </a:lnTo>
                  <a:lnTo>
                    <a:pt x="1514" y="848"/>
                  </a:lnTo>
                  <a:lnTo>
                    <a:pt x="1500" y="842"/>
                  </a:lnTo>
                  <a:lnTo>
                    <a:pt x="1490" y="842"/>
                  </a:lnTo>
                  <a:lnTo>
                    <a:pt x="1486" y="842"/>
                  </a:lnTo>
                  <a:lnTo>
                    <a:pt x="1484" y="844"/>
                  </a:lnTo>
                  <a:lnTo>
                    <a:pt x="1482" y="846"/>
                  </a:lnTo>
                  <a:lnTo>
                    <a:pt x="1482" y="850"/>
                  </a:lnTo>
                  <a:lnTo>
                    <a:pt x="1484" y="860"/>
                  </a:lnTo>
                  <a:lnTo>
                    <a:pt x="1492" y="872"/>
                  </a:lnTo>
                  <a:lnTo>
                    <a:pt x="1504" y="890"/>
                  </a:lnTo>
                  <a:lnTo>
                    <a:pt x="1496" y="890"/>
                  </a:lnTo>
                  <a:lnTo>
                    <a:pt x="1490" y="888"/>
                  </a:lnTo>
                  <a:lnTo>
                    <a:pt x="1484" y="886"/>
                  </a:lnTo>
                  <a:lnTo>
                    <a:pt x="1478" y="882"/>
                  </a:lnTo>
                  <a:lnTo>
                    <a:pt x="1470" y="874"/>
                  </a:lnTo>
                  <a:lnTo>
                    <a:pt x="1464" y="864"/>
                  </a:lnTo>
                  <a:lnTo>
                    <a:pt x="1454" y="844"/>
                  </a:lnTo>
                  <a:lnTo>
                    <a:pt x="1446" y="834"/>
                  </a:lnTo>
                  <a:lnTo>
                    <a:pt x="1438" y="828"/>
                  </a:lnTo>
                  <a:lnTo>
                    <a:pt x="1430" y="836"/>
                  </a:lnTo>
                  <a:lnTo>
                    <a:pt x="1426" y="844"/>
                  </a:lnTo>
                  <a:lnTo>
                    <a:pt x="1424" y="852"/>
                  </a:lnTo>
                  <a:lnTo>
                    <a:pt x="1424" y="860"/>
                  </a:lnTo>
                  <a:lnTo>
                    <a:pt x="1426" y="872"/>
                  </a:lnTo>
                  <a:lnTo>
                    <a:pt x="1428" y="878"/>
                  </a:lnTo>
                  <a:lnTo>
                    <a:pt x="1418" y="866"/>
                  </a:lnTo>
                  <a:lnTo>
                    <a:pt x="1402" y="848"/>
                  </a:lnTo>
                  <a:lnTo>
                    <a:pt x="1392" y="838"/>
                  </a:lnTo>
                  <a:lnTo>
                    <a:pt x="1384" y="832"/>
                  </a:lnTo>
                  <a:lnTo>
                    <a:pt x="1374" y="828"/>
                  </a:lnTo>
                  <a:lnTo>
                    <a:pt x="1366" y="828"/>
                  </a:lnTo>
                  <a:lnTo>
                    <a:pt x="1362" y="830"/>
                  </a:lnTo>
                  <a:lnTo>
                    <a:pt x="1362" y="836"/>
                  </a:lnTo>
                  <a:lnTo>
                    <a:pt x="1360" y="848"/>
                  </a:lnTo>
                  <a:lnTo>
                    <a:pt x="1362" y="856"/>
                  </a:lnTo>
                  <a:lnTo>
                    <a:pt x="1366" y="862"/>
                  </a:lnTo>
                  <a:lnTo>
                    <a:pt x="1370" y="870"/>
                  </a:lnTo>
                  <a:lnTo>
                    <a:pt x="1376" y="876"/>
                  </a:lnTo>
                  <a:lnTo>
                    <a:pt x="1358" y="880"/>
                  </a:lnTo>
                  <a:lnTo>
                    <a:pt x="1338" y="882"/>
                  </a:lnTo>
                  <a:lnTo>
                    <a:pt x="1328" y="886"/>
                  </a:lnTo>
                  <a:lnTo>
                    <a:pt x="1320" y="890"/>
                  </a:lnTo>
                  <a:lnTo>
                    <a:pt x="1314" y="896"/>
                  </a:lnTo>
                  <a:lnTo>
                    <a:pt x="1310" y="904"/>
                  </a:lnTo>
                  <a:lnTo>
                    <a:pt x="1324" y="912"/>
                  </a:lnTo>
                  <a:lnTo>
                    <a:pt x="1340" y="920"/>
                  </a:lnTo>
                  <a:lnTo>
                    <a:pt x="1354" y="924"/>
                  </a:lnTo>
                  <a:lnTo>
                    <a:pt x="1370" y="928"/>
                  </a:lnTo>
                  <a:lnTo>
                    <a:pt x="1388" y="928"/>
                  </a:lnTo>
                  <a:lnTo>
                    <a:pt x="1406" y="928"/>
                  </a:lnTo>
                  <a:lnTo>
                    <a:pt x="1446" y="924"/>
                  </a:lnTo>
                  <a:lnTo>
                    <a:pt x="1454" y="924"/>
                  </a:lnTo>
                  <a:lnTo>
                    <a:pt x="1468" y="920"/>
                  </a:lnTo>
                  <a:lnTo>
                    <a:pt x="1472" y="920"/>
                  </a:lnTo>
                  <a:lnTo>
                    <a:pt x="1478" y="920"/>
                  </a:lnTo>
                  <a:lnTo>
                    <a:pt x="1486" y="924"/>
                  </a:lnTo>
                  <a:lnTo>
                    <a:pt x="1496" y="932"/>
                  </a:lnTo>
                  <a:lnTo>
                    <a:pt x="1486" y="934"/>
                  </a:lnTo>
                  <a:lnTo>
                    <a:pt x="1480" y="938"/>
                  </a:lnTo>
                  <a:lnTo>
                    <a:pt x="1470" y="944"/>
                  </a:lnTo>
                  <a:lnTo>
                    <a:pt x="1454" y="952"/>
                  </a:lnTo>
                  <a:lnTo>
                    <a:pt x="1440" y="956"/>
                  </a:lnTo>
                  <a:lnTo>
                    <a:pt x="1422" y="960"/>
                  </a:lnTo>
                  <a:lnTo>
                    <a:pt x="1396" y="974"/>
                  </a:lnTo>
                  <a:lnTo>
                    <a:pt x="1386" y="982"/>
                  </a:lnTo>
                  <a:lnTo>
                    <a:pt x="1376" y="992"/>
                  </a:lnTo>
                  <a:lnTo>
                    <a:pt x="1368" y="1002"/>
                  </a:lnTo>
                  <a:lnTo>
                    <a:pt x="1362" y="1012"/>
                  </a:lnTo>
                  <a:lnTo>
                    <a:pt x="1358" y="1024"/>
                  </a:lnTo>
                  <a:lnTo>
                    <a:pt x="1356" y="1038"/>
                  </a:lnTo>
                  <a:lnTo>
                    <a:pt x="1374" y="1046"/>
                  </a:lnTo>
                  <a:lnTo>
                    <a:pt x="1384" y="1048"/>
                  </a:lnTo>
                  <a:lnTo>
                    <a:pt x="1392" y="1050"/>
                  </a:lnTo>
                  <a:lnTo>
                    <a:pt x="1400" y="1050"/>
                  </a:lnTo>
                  <a:lnTo>
                    <a:pt x="1410" y="1048"/>
                  </a:lnTo>
                  <a:lnTo>
                    <a:pt x="1416" y="1044"/>
                  </a:lnTo>
                  <a:lnTo>
                    <a:pt x="1422" y="1038"/>
                  </a:lnTo>
                  <a:lnTo>
                    <a:pt x="1430" y="1028"/>
                  </a:lnTo>
                  <a:lnTo>
                    <a:pt x="1436" y="1022"/>
                  </a:lnTo>
                  <a:lnTo>
                    <a:pt x="1440" y="1020"/>
                  </a:lnTo>
                  <a:lnTo>
                    <a:pt x="1444" y="1020"/>
                  </a:lnTo>
                  <a:lnTo>
                    <a:pt x="1448" y="1026"/>
                  </a:lnTo>
                  <a:lnTo>
                    <a:pt x="1452" y="1028"/>
                  </a:lnTo>
                  <a:lnTo>
                    <a:pt x="1458" y="1030"/>
                  </a:lnTo>
                  <a:lnTo>
                    <a:pt x="1478" y="1036"/>
                  </a:lnTo>
                  <a:lnTo>
                    <a:pt x="1474" y="1042"/>
                  </a:lnTo>
                  <a:lnTo>
                    <a:pt x="1468" y="1048"/>
                  </a:lnTo>
                  <a:lnTo>
                    <a:pt x="1454" y="1058"/>
                  </a:lnTo>
                  <a:lnTo>
                    <a:pt x="1438" y="1066"/>
                  </a:lnTo>
                  <a:lnTo>
                    <a:pt x="1422" y="1072"/>
                  </a:lnTo>
                  <a:lnTo>
                    <a:pt x="1408" y="1078"/>
                  </a:lnTo>
                  <a:lnTo>
                    <a:pt x="1396" y="1084"/>
                  </a:lnTo>
                  <a:lnTo>
                    <a:pt x="1392" y="1088"/>
                  </a:lnTo>
                  <a:lnTo>
                    <a:pt x="1390" y="1092"/>
                  </a:lnTo>
                  <a:lnTo>
                    <a:pt x="1390" y="1096"/>
                  </a:lnTo>
                  <a:lnTo>
                    <a:pt x="1392" y="1100"/>
                  </a:lnTo>
                  <a:lnTo>
                    <a:pt x="1406" y="1120"/>
                  </a:lnTo>
                  <a:lnTo>
                    <a:pt x="1420" y="1138"/>
                  </a:lnTo>
                  <a:lnTo>
                    <a:pt x="1436" y="1156"/>
                  </a:lnTo>
                  <a:lnTo>
                    <a:pt x="1426" y="1150"/>
                  </a:lnTo>
                  <a:lnTo>
                    <a:pt x="1402" y="1142"/>
                  </a:lnTo>
                  <a:lnTo>
                    <a:pt x="1388" y="1140"/>
                  </a:lnTo>
                  <a:lnTo>
                    <a:pt x="1376" y="1138"/>
                  </a:lnTo>
                  <a:lnTo>
                    <a:pt x="1364" y="1140"/>
                  </a:lnTo>
                  <a:lnTo>
                    <a:pt x="1360" y="1142"/>
                  </a:lnTo>
                  <a:lnTo>
                    <a:pt x="1356" y="1146"/>
                  </a:lnTo>
                  <a:lnTo>
                    <a:pt x="1354" y="1150"/>
                  </a:lnTo>
                  <a:lnTo>
                    <a:pt x="1352" y="1154"/>
                  </a:lnTo>
                  <a:lnTo>
                    <a:pt x="1354" y="1164"/>
                  </a:lnTo>
                  <a:lnTo>
                    <a:pt x="1358" y="1174"/>
                  </a:lnTo>
                  <a:lnTo>
                    <a:pt x="1368" y="1182"/>
                  </a:lnTo>
                  <a:lnTo>
                    <a:pt x="1382" y="1192"/>
                  </a:lnTo>
                  <a:lnTo>
                    <a:pt x="1398" y="1200"/>
                  </a:lnTo>
                  <a:lnTo>
                    <a:pt x="1418" y="1208"/>
                  </a:lnTo>
                  <a:lnTo>
                    <a:pt x="1440" y="1214"/>
                  </a:lnTo>
                  <a:lnTo>
                    <a:pt x="1430" y="1218"/>
                  </a:lnTo>
                  <a:lnTo>
                    <a:pt x="1416" y="1220"/>
                  </a:lnTo>
                  <a:lnTo>
                    <a:pt x="1402" y="1222"/>
                  </a:lnTo>
                  <a:lnTo>
                    <a:pt x="1388" y="1226"/>
                  </a:lnTo>
                  <a:lnTo>
                    <a:pt x="1378" y="1230"/>
                  </a:lnTo>
                  <a:lnTo>
                    <a:pt x="1376" y="1232"/>
                  </a:lnTo>
                  <a:lnTo>
                    <a:pt x="1374" y="1236"/>
                  </a:lnTo>
                  <a:lnTo>
                    <a:pt x="1374" y="1242"/>
                  </a:lnTo>
                  <a:lnTo>
                    <a:pt x="1376" y="1248"/>
                  </a:lnTo>
                  <a:lnTo>
                    <a:pt x="1380" y="1254"/>
                  </a:lnTo>
                  <a:lnTo>
                    <a:pt x="1388" y="1262"/>
                  </a:lnTo>
                  <a:lnTo>
                    <a:pt x="1370" y="1272"/>
                  </a:lnTo>
                  <a:lnTo>
                    <a:pt x="1360" y="1278"/>
                  </a:lnTo>
                  <a:lnTo>
                    <a:pt x="1354" y="1286"/>
                  </a:lnTo>
                  <a:lnTo>
                    <a:pt x="1354" y="1288"/>
                  </a:lnTo>
                  <a:lnTo>
                    <a:pt x="1354" y="1290"/>
                  </a:lnTo>
                  <a:lnTo>
                    <a:pt x="1360" y="1294"/>
                  </a:lnTo>
                  <a:lnTo>
                    <a:pt x="1368" y="1294"/>
                  </a:lnTo>
                  <a:lnTo>
                    <a:pt x="1380" y="1294"/>
                  </a:lnTo>
                  <a:lnTo>
                    <a:pt x="1396" y="1290"/>
                  </a:lnTo>
                  <a:lnTo>
                    <a:pt x="1418" y="1294"/>
                  </a:lnTo>
                  <a:lnTo>
                    <a:pt x="1386" y="1312"/>
                  </a:lnTo>
                  <a:lnTo>
                    <a:pt x="1378" y="1318"/>
                  </a:lnTo>
                  <a:lnTo>
                    <a:pt x="1372" y="1324"/>
                  </a:lnTo>
                  <a:lnTo>
                    <a:pt x="1368" y="1330"/>
                  </a:lnTo>
                  <a:lnTo>
                    <a:pt x="1368" y="1336"/>
                  </a:lnTo>
                  <a:lnTo>
                    <a:pt x="1368" y="1338"/>
                  </a:lnTo>
                  <a:lnTo>
                    <a:pt x="1370" y="1340"/>
                  </a:lnTo>
                  <a:lnTo>
                    <a:pt x="1376" y="1342"/>
                  </a:lnTo>
                  <a:lnTo>
                    <a:pt x="1384" y="1342"/>
                  </a:lnTo>
                  <a:lnTo>
                    <a:pt x="1392" y="1342"/>
                  </a:lnTo>
                  <a:lnTo>
                    <a:pt x="1410" y="1340"/>
                  </a:lnTo>
                  <a:lnTo>
                    <a:pt x="1418" y="1340"/>
                  </a:lnTo>
                  <a:lnTo>
                    <a:pt x="1422" y="1344"/>
                  </a:lnTo>
                  <a:lnTo>
                    <a:pt x="1422" y="1352"/>
                  </a:lnTo>
                  <a:lnTo>
                    <a:pt x="1420" y="1358"/>
                  </a:lnTo>
                  <a:lnTo>
                    <a:pt x="1416" y="1364"/>
                  </a:lnTo>
                  <a:lnTo>
                    <a:pt x="1412" y="1368"/>
                  </a:lnTo>
                  <a:lnTo>
                    <a:pt x="1404" y="1374"/>
                  </a:lnTo>
                  <a:lnTo>
                    <a:pt x="1398" y="1380"/>
                  </a:lnTo>
                  <a:lnTo>
                    <a:pt x="1404" y="1382"/>
                  </a:lnTo>
                  <a:lnTo>
                    <a:pt x="1410" y="1384"/>
                  </a:lnTo>
                  <a:lnTo>
                    <a:pt x="1420" y="1384"/>
                  </a:lnTo>
                  <a:lnTo>
                    <a:pt x="1430" y="1382"/>
                  </a:lnTo>
                  <a:lnTo>
                    <a:pt x="1438" y="1376"/>
                  </a:lnTo>
                  <a:lnTo>
                    <a:pt x="1448" y="1372"/>
                  </a:lnTo>
                  <a:lnTo>
                    <a:pt x="1458" y="1370"/>
                  </a:lnTo>
                  <a:lnTo>
                    <a:pt x="1466" y="1372"/>
                  </a:lnTo>
                  <a:lnTo>
                    <a:pt x="1472" y="1376"/>
                  </a:lnTo>
                  <a:lnTo>
                    <a:pt x="1478" y="1380"/>
                  </a:lnTo>
                  <a:lnTo>
                    <a:pt x="1472" y="1386"/>
                  </a:lnTo>
                  <a:lnTo>
                    <a:pt x="1464" y="1392"/>
                  </a:lnTo>
                  <a:lnTo>
                    <a:pt x="1446" y="1400"/>
                  </a:lnTo>
                  <a:lnTo>
                    <a:pt x="1438" y="1404"/>
                  </a:lnTo>
                  <a:lnTo>
                    <a:pt x="1432" y="1410"/>
                  </a:lnTo>
                  <a:lnTo>
                    <a:pt x="1428" y="1418"/>
                  </a:lnTo>
                  <a:lnTo>
                    <a:pt x="1430" y="1428"/>
                  </a:lnTo>
                  <a:lnTo>
                    <a:pt x="1436" y="1432"/>
                  </a:lnTo>
                  <a:lnTo>
                    <a:pt x="1444" y="1434"/>
                  </a:lnTo>
                  <a:lnTo>
                    <a:pt x="1462" y="1438"/>
                  </a:lnTo>
                  <a:lnTo>
                    <a:pt x="1478" y="1442"/>
                  </a:lnTo>
                  <a:lnTo>
                    <a:pt x="1486" y="1444"/>
                  </a:lnTo>
                  <a:lnTo>
                    <a:pt x="1494" y="1448"/>
                  </a:lnTo>
                  <a:lnTo>
                    <a:pt x="1490" y="1454"/>
                  </a:lnTo>
                  <a:lnTo>
                    <a:pt x="1484" y="1472"/>
                  </a:lnTo>
                  <a:lnTo>
                    <a:pt x="1478" y="1488"/>
                  </a:lnTo>
                  <a:lnTo>
                    <a:pt x="1480" y="1494"/>
                  </a:lnTo>
                  <a:lnTo>
                    <a:pt x="1482" y="1498"/>
                  </a:lnTo>
                  <a:lnTo>
                    <a:pt x="1492" y="1502"/>
                  </a:lnTo>
                  <a:lnTo>
                    <a:pt x="1500" y="1500"/>
                  </a:lnTo>
                  <a:lnTo>
                    <a:pt x="1510" y="1496"/>
                  </a:lnTo>
                  <a:lnTo>
                    <a:pt x="1518" y="1490"/>
                  </a:lnTo>
                  <a:lnTo>
                    <a:pt x="1532" y="1476"/>
                  </a:lnTo>
                  <a:lnTo>
                    <a:pt x="1536" y="1472"/>
                  </a:lnTo>
                  <a:lnTo>
                    <a:pt x="1540" y="1468"/>
                  </a:lnTo>
                  <a:lnTo>
                    <a:pt x="1540" y="1486"/>
                  </a:lnTo>
                  <a:lnTo>
                    <a:pt x="1544" y="1496"/>
                  </a:lnTo>
                  <a:lnTo>
                    <a:pt x="1548" y="1504"/>
                  </a:lnTo>
                  <a:lnTo>
                    <a:pt x="1554" y="1510"/>
                  </a:lnTo>
                  <a:lnTo>
                    <a:pt x="1560" y="1514"/>
                  </a:lnTo>
                  <a:lnTo>
                    <a:pt x="1566" y="1520"/>
                  </a:lnTo>
                  <a:lnTo>
                    <a:pt x="1568" y="1528"/>
                  </a:lnTo>
                  <a:lnTo>
                    <a:pt x="1564" y="1538"/>
                  </a:lnTo>
                  <a:lnTo>
                    <a:pt x="1564" y="1554"/>
                  </a:lnTo>
                  <a:lnTo>
                    <a:pt x="1566" y="1570"/>
                  </a:lnTo>
                  <a:lnTo>
                    <a:pt x="1568" y="1576"/>
                  </a:lnTo>
                  <a:lnTo>
                    <a:pt x="1572" y="1584"/>
                  </a:lnTo>
                  <a:lnTo>
                    <a:pt x="1576" y="1588"/>
                  </a:lnTo>
                  <a:lnTo>
                    <a:pt x="1582" y="1594"/>
                  </a:lnTo>
                  <a:lnTo>
                    <a:pt x="1596" y="1588"/>
                  </a:lnTo>
                  <a:lnTo>
                    <a:pt x="1606" y="1580"/>
                  </a:lnTo>
                  <a:lnTo>
                    <a:pt x="1614" y="1572"/>
                  </a:lnTo>
                  <a:lnTo>
                    <a:pt x="1620" y="1560"/>
                  </a:lnTo>
                  <a:lnTo>
                    <a:pt x="1622" y="1548"/>
                  </a:lnTo>
                  <a:lnTo>
                    <a:pt x="1624" y="1534"/>
                  </a:lnTo>
                  <a:lnTo>
                    <a:pt x="1626" y="1502"/>
                  </a:lnTo>
                  <a:lnTo>
                    <a:pt x="1626" y="1500"/>
                  </a:lnTo>
                  <a:lnTo>
                    <a:pt x="1628" y="1498"/>
                  </a:lnTo>
                  <a:lnTo>
                    <a:pt x="1632" y="1496"/>
                  </a:lnTo>
                  <a:lnTo>
                    <a:pt x="1640" y="1498"/>
                  </a:lnTo>
                  <a:lnTo>
                    <a:pt x="1648" y="1500"/>
                  </a:lnTo>
                  <a:lnTo>
                    <a:pt x="1664" y="1508"/>
                  </a:lnTo>
                  <a:lnTo>
                    <a:pt x="1672" y="1512"/>
                  </a:lnTo>
                  <a:lnTo>
                    <a:pt x="1676" y="1516"/>
                  </a:lnTo>
                  <a:lnTo>
                    <a:pt x="1678" y="1520"/>
                  </a:lnTo>
                  <a:lnTo>
                    <a:pt x="1678" y="1526"/>
                  </a:lnTo>
                  <a:lnTo>
                    <a:pt x="1676" y="1530"/>
                  </a:lnTo>
                  <a:lnTo>
                    <a:pt x="1670" y="1538"/>
                  </a:lnTo>
                  <a:lnTo>
                    <a:pt x="1662" y="1548"/>
                  </a:lnTo>
                  <a:lnTo>
                    <a:pt x="1652" y="1558"/>
                  </a:lnTo>
                  <a:lnTo>
                    <a:pt x="1644" y="1570"/>
                  </a:lnTo>
                  <a:lnTo>
                    <a:pt x="1642" y="1578"/>
                  </a:lnTo>
                  <a:lnTo>
                    <a:pt x="1642" y="1584"/>
                  </a:lnTo>
                  <a:lnTo>
                    <a:pt x="1644" y="1592"/>
                  </a:lnTo>
                  <a:lnTo>
                    <a:pt x="1646" y="1602"/>
                  </a:lnTo>
                  <a:lnTo>
                    <a:pt x="1658" y="1602"/>
                  </a:lnTo>
                  <a:lnTo>
                    <a:pt x="1668" y="1602"/>
                  </a:lnTo>
                  <a:lnTo>
                    <a:pt x="1676" y="1600"/>
                  </a:lnTo>
                  <a:lnTo>
                    <a:pt x="1684" y="1598"/>
                  </a:lnTo>
                  <a:lnTo>
                    <a:pt x="1698" y="1590"/>
                  </a:lnTo>
                  <a:lnTo>
                    <a:pt x="1710" y="1580"/>
                  </a:lnTo>
                  <a:lnTo>
                    <a:pt x="1720" y="1570"/>
                  </a:lnTo>
                  <a:lnTo>
                    <a:pt x="1732" y="1560"/>
                  </a:lnTo>
                  <a:lnTo>
                    <a:pt x="1746" y="1550"/>
                  </a:lnTo>
                  <a:lnTo>
                    <a:pt x="1754" y="1548"/>
                  </a:lnTo>
                  <a:lnTo>
                    <a:pt x="1764" y="1544"/>
                  </a:lnTo>
                  <a:lnTo>
                    <a:pt x="1770" y="1552"/>
                  </a:lnTo>
                  <a:lnTo>
                    <a:pt x="1772" y="1558"/>
                  </a:lnTo>
                  <a:lnTo>
                    <a:pt x="1770" y="1566"/>
                  </a:lnTo>
                  <a:lnTo>
                    <a:pt x="1766" y="1574"/>
                  </a:lnTo>
                  <a:lnTo>
                    <a:pt x="1756" y="1590"/>
                  </a:lnTo>
                  <a:lnTo>
                    <a:pt x="1746" y="1606"/>
                  </a:lnTo>
                  <a:lnTo>
                    <a:pt x="1734" y="1610"/>
                  </a:lnTo>
                  <a:lnTo>
                    <a:pt x="1720" y="1614"/>
                  </a:lnTo>
                  <a:lnTo>
                    <a:pt x="1694" y="1618"/>
                  </a:lnTo>
                  <a:lnTo>
                    <a:pt x="1680" y="1624"/>
                  </a:lnTo>
                  <a:lnTo>
                    <a:pt x="1666" y="1632"/>
                  </a:lnTo>
                  <a:lnTo>
                    <a:pt x="1654" y="1646"/>
                  </a:lnTo>
                  <a:lnTo>
                    <a:pt x="1642" y="1666"/>
                  </a:lnTo>
                  <a:lnTo>
                    <a:pt x="1658" y="1670"/>
                  </a:lnTo>
                  <a:lnTo>
                    <a:pt x="1672" y="1674"/>
                  </a:lnTo>
                  <a:lnTo>
                    <a:pt x="1684" y="1674"/>
                  </a:lnTo>
                  <a:lnTo>
                    <a:pt x="1694" y="1674"/>
                  </a:lnTo>
                  <a:lnTo>
                    <a:pt x="1704" y="1670"/>
                  </a:lnTo>
                  <a:lnTo>
                    <a:pt x="1710" y="1668"/>
                  </a:lnTo>
                  <a:lnTo>
                    <a:pt x="1724" y="1660"/>
                  </a:lnTo>
                  <a:lnTo>
                    <a:pt x="1732" y="1654"/>
                  </a:lnTo>
                  <a:lnTo>
                    <a:pt x="1736" y="1648"/>
                  </a:lnTo>
                  <a:lnTo>
                    <a:pt x="1742" y="1644"/>
                  </a:lnTo>
                  <a:lnTo>
                    <a:pt x="1748" y="1642"/>
                  </a:lnTo>
                  <a:lnTo>
                    <a:pt x="1748" y="1656"/>
                  </a:lnTo>
                  <a:lnTo>
                    <a:pt x="1748" y="1674"/>
                  </a:lnTo>
                  <a:lnTo>
                    <a:pt x="1750" y="1682"/>
                  </a:lnTo>
                  <a:lnTo>
                    <a:pt x="1752" y="1688"/>
                  </a:lnTo>
                  <a:lnTo>
                    <a:pt x="1756" y="1694"/>
                  </a:lnTo>
                  <a:lnTo>
                    <a:pt x="1760" y="1698"/>
                  </a:lnTo>
                  <a:lnTo>
                    <a:pt x="1770" y="1696"/>
                  </a:lnTo>
                  <a:lnTo>
                    <a:pt x="1776" y="1694"/>
                  </a:lnTo>
                  <a:lnTo>
                    <a:pt x="1790" y="1684"/>
                  </a:lnTo>
                  <a:lnTo>
                    <a:pt x="1792" y="1690"/>
                  </a:lnTo>
                  <a:lnTo>
                    <a:pt x="1792" y="1696"/>
                  </a:lnTo>
                  <a:lnTo>
                    <a:pt x="1786" y="1714"/>
                  </a:lnTo>
                  <a:lnTo>
                    <a:pt x="1784" y="1722"/>
                  </a:lnTo>
                  <a:lnTo>
                    <a:pt x="1782" y="1730"/>
                  </a:lnTo>
                  <a:lnTo>
                    <a:pt x="1784" y="1738"/>
                  </a:lnTo>
                  <a:lnTo>
                    <a:pt x="1788" y="1744"/>
                  </a:lnTo>
                  <a:lnTo>
                    <a:pt x="1796" y="1742"/>
                  </a:lnTo>
                  <a:lnTo>
                    <a:pt x="1800" y="1740"/>
                  </a:lnTo>
                  <a:lnTo>
                    <a:pt x="1808" y="1732"/>
                  </a:lnTo>
                  <a:lnTo>
                    <a:pt x="1812" y="1726"/>
                  </a:lnTo>
                  <a:lnTo>
                    <a:pt x="1814" y="1724"/>
                  </a:lnTo>
                  <a:lnTo>
                    <a:pt x="1822" y="1732"/>
                  </a:lnTo>
                  <a:lnTo>
                    <a:pt x="1832" y="1738"/>
                  </a:lnTo>
                  <a:lnTo>
                    <a:pt x="1840" y="1738"/>
                  </a:lnTo>
                  <a:lnTo>
                    <a:pt x="1850" y="1736"/>
                  </a:lnTo>
                  <a:lnTo>
                    <a:pt x="1854" y="1720"/>
                  </a:lnTo>
                  <a:lnTo>
                    <a:pt x="1854" y="1702"/>
                  </a:lnTo>
                  <a:lnTo>
                    <a:pt x="1852" y="1692"/>
                  </a:lnTo>
                  <a:lnTo>
                    <a:pt x="1848" y="1682"/>
                  </a:lnTo>
                  <a:lnTo>
                    <a:pt x="1844" y="1676"/>
                  </a:lnTo>
                  <a:lnTo>
                    <a:pt x="1836" y="1670"/>
                  </a:lnTo>
                  <a:lnTo>
                    <a:pt x="1842" y="1666"/>
                  </a:lnTo>
                  <a:lnTo>
                    <a:pt x="1846" y="1666"/>
                  </a:lnTo>
                  <a:lnTo>
                    <a:pt x="1858" y="1670"/>
                  </a:lnTo>
                  <a:lnTo>
                    <a:pt x="1872" y="1674"/>
                  </a:lnTo>
                  <a:lnTo>
                    <a:pt x="1878" y="1674"/>
                  </a:lnTo>
                  <a:lnTo>
                    <a:pt x="1882" y="1672"/>
                  </a:lnTo>
                  <a:lnTo>
                    <a:pt x="1884" y="1676"/>
                  </a:lnTo>
                  <a:lnTo>
                    <a:pt x="1886" y="1682"/>
                  </a:lnTo>
                  <a:lnTo>
                    <a:pt x="1886" y="1694"/>
                  </a:lnTo>
                  <a:lnTo>
                    <a:pt x="1884" y="1706"/>
                  </a:lnTo>
                  <a:lnTo>
                    <a:pt x="1880" y="1718"/>
                  </a:lnTo>
                  <a:lnTo>
                    <a:pt x="1878" y="1732"/>
                  </a:lnTo>
                  <a:lnTo>
                    <a:pt x="1878" y="1744"/>
                  </a:lnTo>
                  <a:lnTo>
                    <a:pt x="1878" y="1748"/>
                  </a:lnTo>
                  <a:lnTo>
                    <a:pt x="1880" y="1754"/>
                  </a:lnTo>
                  <a:lnTo>
                    <a:pt x="1884" y="1758"/>
                  </a:lnTo>
                  <a:lnTo>
                    <a:pt x="1890" y="1762"/>
                  </a:lnTo>
                  <a:lnTo>
                    <a:pt x="1900" y="1760"/>
                  </a:lnTo>
                  <a:lnTo>
                    <a:pt x="1908" y="1756"/>
                  </a:lnTo>
                  <a:lnTo>
                    <a:pt x="1916" y="1748"/>
                  </a:lnTo>
                  <a:lnTo>
                    <a:pt x="1922" y="1742"/>
                  </a:lnTo>
                  <a:lnTo>
                    <a:pt x="1934" y="1726"/>
                  </a:lnTo>
                  <a:lnTo>
                    <a:pt x="1942" y="1720"/>
                  </a:lnTo>
                  <a:lnTo>
                    <a:pt x="1952" y="1714"/>
                  </a:lnTo>
                  <a:lnTo>
                    <a:pt x="1952" y="1726"/>
                  </a:lnTo>
                  <a:lnTo>
                    <a:pt x="1954" y="1736"/>
                  </a:lnTo>
                  <a:lnTo>
                    <a:pt x="1960" y="1758"/>
                  </a:lnTo>
                  <a:lnTo>
                    <a:pt x="1962" y="1766"/>
                  </a:lnTo>
                  <a:lnTo>
                    <a:pt x="1958" y="1776"/>
                  </a:lnTo>
                  <a:lnTo>
                    <a:pt x="1950" y="1786"/>
                  </a:lnTo>
                  <a:lnTo>
                    <a:pt x="1936" y="1794"/>
                  </a:lnTo>
                  <a:lnTo>
                    <a:pt x="1936" y="1800"/>
                  </a:lnTo>
                  <a:lnTo>
                    <a:pt x="1938" y="1804"/>
                  </a:lnTo>
                  <a:lnTo>
                    <a:pt x="1944" y="1812"/>
                  </a:lnTo>
                  <a:lnTo>
                    <a:pt x="1954" y="1818"/>
                  </a:lnTo>
                  <a:lnTo>
                    <a:pt x="1962" y="1824"/>
                  </a:lnTo>
                  <a:lnTo>
                    <a:pt x="1970" y="1830"/>
                  </a:lnTo>
                  <a:lnTo>
                    <a:pt x="1972" y="1834"/>
                  </a:lnTo>
                  <a:lnTo>
                    <a:pt x="1974" y="1838"/>
                  </a:lnTo>
                  <a:lnTo>
                    <a:pt x="1974" y="1842"/>
                  </a:lnTo>
                  <a:lnTo>
                    <a:pt x="1974" y="1848"/>
                  </a:lnTo>
                  <a:lnTo>
                    <a:pt x="1972" y="1856"/>
                  </a:lnTo>
                  <a:lnTo>
                    <a:pt x="1966" y="1864"/>
                  </a:lnTo>
                  <a:lnTo>
                    <a:pt x="1972" y="1868"/>
                  </a:lnTo>
                  <a:lnTo>
                    <a:pt x="1976" y="1872"/>
                  </a:lnTo>
                  <a:lnTo>
                    <a:pt x="1980" y="1874"/>
                  </a:lnTo>
                  <a:lnTo>
                    <a:pt x="1986" y="1874"/>
                  </a:lnTo>
                  <a:lnTo>
                    <a:pt x="1996" y="1874"/>
                  </a:lnTo>
                  <a:lnTo>
                    <a:pt x="2006" y="1870"/>
                  </a:lnTo>
                  <a:lnTo>
                    <a:pt x="2034" y="1838"/>
                  </a:lnTo>
                  <a:lnTo>
                    <a:pt x="2030" y="1860"/>
                  </a:lnTo>
                  <a:lnTo>
                    <a:pt x="2028" y="1886"/>
                  </a:lnTo>
                  <a:lnTo>
                    <a:pt x="2028" y="1912"/>
                  </a:lnTo>
                  <a:lnTo>
                    <a:pt x="2032" y="1936"/>
                  </a:lnTo>
                  <a:lnTo>
                    <a:pt x="2030" y="1944"/>
                  </a:lnTo>
                  <a:lnTo>
                    <a:pt x="2028" y="1954"/>
                  </a:lnTo>
                  <a:lnTo>
                    <a:pt x="2030" y="1974"/>
                  </a:lnTo>
                  <a:lnTo>
                    <a:pt x="2028" y="1982"/>
                  </a:lnTo>
                  <a:lnTo>
                    <a:pt x="2022" y="1992"/>
                  </a:lnTo>
                  <a:lnTo>
                    <a:pt x="2014" y="2000"/>
                  </a:lnTo>
                  <a:lnTo>
                    <a:pt x="2000" y="2008"/>
                  </a:lnTo>
                  <a:lnTo>
                    <a:pt x="1992" y="2054"/>
                  </a:lnTo>
                  <a:lnTo>
                    <a:pt x="1988" y="2076"/>
                  </a:lnTo>
                  <a:lnTo>
                    <a:pt x="1982" y="2096"/>
                  </a:lnTo>
                  <a:lnTo>
                    <a:pt x="1972" y="2116"/>
                  </a:lnTo>
                  <a:lnTo>
                    <a:pt x="1960" y="2136"/>
                  </a:lnTo>
                  <a:lnTo>
                    <a:pt x="1950" y="2144"/>
                  </a:lnTo>
                  <a:lnTo>
                    <a:pt x="1942" y="2154"/>
                  </a:lnTo>
                  <a:lnTo>
                    <a:pt x="1930" y="2162"/>
                  </a:lnTo>
                  <a:lnTo>
                    <a:pt x="1918" y="2168"/>
                  </a:lnTo>
                  <a:lnTo>
                    <a:pt x="1914" y="2176"/>
                  </a:lnTo>
                  <a:lnTo>
                    <a:pt x="1908" y="2182"/>
                  </a:lnTo>
                  <a:lnTo>
                    <a:pt x="1894" y="2192"/>
                  </a:lnTo>
                  <a:lnTo>
                    <a:pt x="1876" y="2200"/>
                  </a:lnTo>
                  <a:lnTo>
                    <a:pt x="1856" y="2206"/>
                  </a:lnTo>
                  <a:lnTo>
                    <a:pt x="1832" y="2212"/>
                  </a:lnTo>
                  <a:lnTo>
                    <a:pt x="1806" y="2216"/>
                  </a:lnTo>
                  <a:lnTo>
                    <a:pt x="1752" y="2224"/>
                  </a:lnTo>
                  <a:lnTo>
                    <a:pt x="1696" y="2230"/>
                  </a:lnTo>
                  <a:lnTo>
                    <a:pt x="1670" y="2234"/>
                  </a:lnTo>
                  <a:lnTo>
                    <a:pt x="1646" y="2240"/>
                  </a:lnTo>
                  <a:lnTo>
                    <a:pt x="1622" y="2246"/>
                  </a:lnTo>
                  <a:lnTo>
                    <a:pt x="1602" y="2254"/>
                  </a:lnTo>
                  <a:lnTo>
                    <a:pt x="1586" y="2266"/>
                  </a:lnTo>
                  <a:lnTo>
                    <a:pt x="1580" y="2272"/>
                  </a:lnTo>
                  <a:lnTo>
                    <a:pt x="1574" y="2278"/>
                  </a:lnTo>
                  <a:lnTo>
                    <a:pt x="1578" y="2280"/>
                  </a:lnTo>
                  <a:lnTo>
                    <a:pt x="1584" y="2282"/>
                  </a:lnTo>
                  <a:lnTo>
                    <a:pt x="1602" y="2284"/>
                  </a:lnTo>
                  <a:lnTo>
                    <a:pt x="1624" y="2286"/>
                  </a:lnTo>
                  <a:lnTo>
                    <a:pt x="1652" y="2286"/>
                  </a:lnTo>
                  <a:lnTo>
                    <a:pt x="1702" y="2286"/>
                  </a:lnTo>
                  <a:lnTo>
                    <a:pt x="1732" y="2282"/>
                  </a:lnTo>
                  <a:lnTo>
                    <a:pt x="1740" y="2278"/>
                  </a:lnTo>
                  <a:lnTo>
                    <a:pt x="1748" y="2278"/>
                  </a:lnTo>
                  <a:lnTo>
                    <a:pt x="1756" y="2280"/>
                  </a:lnTo>
                  <a:lnTo>
                    <a:pt x="1764" y="2282"/>
                  </a:lnTo>
                  <a:lnTo>
                    <a:pt x="1782" y="2288"/>
                  </a:lnTo>
                  <a:lnTo>
                    <a:pt x="1790" y="2290"/>
                  </a:lnTo>
                  <a:lnTo>
                    <a:pt x="1800" y="2290"/>
                  </a:lnTo>
                  <a:lnTo>
                    <a:pt x="1820" y="2290"/>
                  </a:lnTo>
                  <a:lnTo>
                    <a:pt x="1844" y="2288"/>
                  </a:lnTo>
                  <a:lnTo>
                    <a:pt x="1888" y="2284"/>
                  </a:lnTo>
                  <a:lnTo>
                    <a:pt x="1910" y="2282"/>
                  </a:lnTo>
                  <a:lnTo>
                    <a:pt x="1930" y="2282"/>
                  </a:lnTo>
                  <a:lnTo>
                    <a:pt x="1950" y="2284"/>
                  </a:lnTo>
                  <a:lnTo>
                    <a:pt x="1968" y="2290"/>
                  </a:lnTo>
                  <a:lnTo>
                    <a:pt x="2060" y="2290"/>
                  </a:lnTo>
                  <a:lnTo>
                    <a:pt x="2148" y="2292"/>
                  </a:lnTo>
                  <a:close/>
                </a:path>
              </a:pathLst>
            </a:custGeom>
            <a:solidFill>
              <a:srgbClr val="415A9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6" name="Freeform 71"/>
            <p:cNvSpPr>
              <a:spLocks noEditPoints="1"/>
            </p:cNvSpPr>
            <p:nvPr userDrawn="1"/>
          </p:nvSpPr>
          <p:spPr bwMode="gray">
            <a:xfrm>
              <a:off x="3267" y="2812"/>
              <a:ext cx="695" cy="687"/>
            </a:xfrm>
            <a:custGeom>
              <a:avLst/>
              <a:gdLst>
                <a:gd name="T0" fmla="*/ 176 w 696"/>
                <a:gd name="T1" fmla="*/ 312 h 676"/>
                <a:gd name="T2" fmla="*/ 186 w 696"/>
                <a:gd name="T3" fmla="*/ 252 h 676"/>
                <a:gd name="T4" fmla="*/ 208 w 696"/>
                <a:gd name="T5" fmla="*/ 204 h 676"/>
                <a:gd name="T6" fmla="*/ 242 w 696"/>
                <a:gd name="T7" fmla="*/ 168 h 676"/>
                <a:gd name="T8" fmla="*/ 290 w 696"/>
                <a:gd name="T9" fmla="*/ 144 h 676"/>
                <a:gd name="T10" fmla="*/ 348 w 696"/>
                <a:gd name="T11" fmla="*/ 136 h 676"/>
                <a:gd name="T12" fmla="*/ 388 w 696"/>
                <a:gd name="T13" fmla="*/ 140 h 676"/>
                <a:gd name="T14" fmla="*/ 438 w 696"/>
                <a:gd name="T15" fmla="*/ 158 h 676"/>
                <a:gd name="T16" fmla="*/ 476 w 696"/>
                <a:gd name="T17" fmla="*/ 188 h 676"/>
                <a:gd name="T18" fmla="*/ 502 w 696"/>
                <a:gd name="T19" fmla="*/ 232 h 676"/>
                <a:gd name="T20" fmla="*/ 516 w 696"/>
                <a:gd name="T21" fmla="*/ 290 h 676"/>
                <a:gd name="T22" fmla="*/ 518 w 696"/>
                <a:gd name="T23" fmla="*/ 334 h 676"/>
                <a:gd name="T24" fmla="*/ 512 w 696"/>
                <a:gd name="T25" fmla="*/ 396 h 676"/>
                <a:gd name="T26" fmla="*/ 494 w 696"/>
                <a:gd name="T27" fmla="*/ 450 h 676"/>
                <a:gd name="T28" fmla="*/ 466 w 696"/>
                <a:gd name="T29" fmla="*/ 492 h 676"/>
                <a:gd name="T30" fmla="*/ 424 w 696"/>
                <a:gd name="T31" fmla="*/ 522 h 676"/>
                <a:gd name="T32" fmla="*/ 370 w 696"/>
                <a:gd name="T33" fmla="*/ 538 h 676"/>
                <a:gd name="T34" fmla="*/ 328 w 696"/>
                <a:gd name="T35" fmla="*/ 538 h 676"/>
                <a:gd name="T36" fmla="*/ 276 w 696"/>
                <a:gd name="T37" fmla="*/ 524 h 676"/>
                <a:gd name="T38" fmla="*/ 232 w 696"/>
                <a:gd name="T39" fmla="*/ 494 h 676"/>
                <a:gd name="T40" fmla="*/ 202 w 696"/>
                <a:gd name="T41" fmla="*/ 450 h 676"/>
                <a:gd name="T42" fmla="*/ 182 w 696"/>
                <a:gd name="T43" fmla="*/ 396 h 676"/>
                <a:gd name="T44" fmla="*/ 176 w 696"/>
                <a:gd name="T45" fmla="*/ 334 h 676"/>
                <a:gd name="T46" fmla="*/ 348 w 696"/>
                <a:gd name="T47" fmla="*/ 676 h 676"/>
                <a:gd name="T48" fmla="*/ 458 w 696"/>
                <a:gd name="T49" fmla="*/ 660 h 676"/>
                <a:gd name="T50" fmla="*/ 550 w 696"/>
                <a:gd name="T51" fmla="*/ 618 h 676"/>
                <a:gd name="T52" fmla="*/ 622 w 696"/>
                <a:gd name="T53" fmla="*/ 552 h 676"/>
                <a:gd name="T54" fmla="*/ 670 w 696"/>
                <a:gd name="T55" fmla="*/ 466 h 676"/>
                <a:gd name="T56" fmla="*/ 694 w 696"/>
                <a:gd name="T57" fmla="*/ 368 h 676"/>
                <a:gd name="T58" fmla="*/ 694 w 696"/>
                <a:gd name="T59" fmla="*/ 298 h 676"/>
                <a:gd name="T60" fmla="*/ 670 w 696"/>
                <a:gd name="T61" fmla="*/ 198 h 676"/>
                <a:gd name="T62" fmla="*/ 620 w 696"/>
                <a:gd name="T63" fmla="*/ 116 h 676"/>
                <a:gd name="T64" fmla="*/ 548 w 696"/>
                <a:gd name="T65" fmla="*/ 52 h 676"/>
                <a:gd name="T66" fmla="*/ 458 w 696"/>
                <a:gd name="T67" fmla="*/ 14 h 676"/>
                <a:gd name="T68" fmla="*/ 348 w 696"/>
                <a:gd name="T69" fmla="*/ 0 h 676"/>
                <a:gd name="T70" fmla="*/ 274 w 696"/>
                <a:gd name="T71" fmla="*/ 6 h 676"/>
                <a:gd name="T72" fmla="*/ 176 w 696"/>
                <a:gd name="T73" fmla="*/ 36 h 676"/>
                <a:gd name="T74" fmla="*/ 96 w 696"/>
                <a:gd name="T75" fmla="*/ 90 h 676"/>
                <a:gd name="T76" fmla="*/ 38 w 696"/>
                <a:gd name="T77" fmla="*/ 166 h 676"/>
                <a:gd name="T78" fmla="*/ 6 w 696"/>
                <a:gd name="T79" fmla="*/ 262 h 676"/>
                <a:gd name="T80" fmla="*/ 0 w 696"/>
                <a:gd name="T81" fmla="*/ 334 h 676"/>
                <a:gd name="T82" fmla="*/ 14 w 696"/>
                <a:gd name="T83" fmla="*/ 438 h 676"/>
                <a:gd name="T84" fmla="*/ 56 w 696"/>
                <a:gd name="T85" fmla="*/ 530 h 676"/>
                <a:gd name="T86" fmla="*/ 122 w 696"/>
                <a:gd name="T87" fmla="*/ 600 h 676"/>
                <a:gd name="T88" fmla="*/ 208 w 696"/>
                <a:gd name="T89" fmla="*/ 650 h 676"/>
                <a:gd name="T90" fmla="*/ 310 w 696"/>
                <a:gd name="T91" fmla="*/ 674 h 6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96"/>
                <a:gd name="T139" fmla="*/ 0 h 676"/>
                <a:gd name="T140" fmla="*/ 696 w 696"/>
                <a:gd name="T141" fmla="*/ 676 h 6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96" h="676">
                  <a:moveTo>
                    <a:pt x="176" y="334"/>
                  </a:moveTo>
                  <a:lnTo>
                    <a:pt x="176" y="334"/>
                  </a:lnTo>
                  <a:lnTo>
                    <a:pt x="176" y="312"/>
                  </a:lnTo>
                  <a:lnTo>
                    <a:pt x="178" y="292"/>
                  </a:lnTo>
                  <a:lnTo>
                    <a:pt x="182" y="272"/>
                  </a:lnTo>
                  <a:lnTo>
                    <a:pt x="186" y="252"/>
                  </a:lnTo>
                  <a:lnTo>
                    <a:pt x="192" y="236"/>
                  </a:lnTo>
                  <a:lnTo>
                    <a:pt x="200" y="220"/>
                  </a:lnTo>
                  <a:lnTo>
                    <a:pt x="208" y="204"/>
                  </a:lnTo>
                  <a:lnTo>
                    <a:pt x="218" y="190"/>
                  </a:lnTo>
                  <a:lnTo>
                    <a:pt x="230" y="178"/>
                  </a:lnTo>
                  <a:lnTo>
                    <a:pt x="242" y="168"/>
                  </a:lnTo>
                  <a:lnTo>
                    <a:pt x="256" y="158"/>
                  </a:lnTo>
                  <a:lnTo>
                    <a:pt x="272" y="150"/>
                  </a:lnTo>
                  <a:lnTo>
                    <a:pt x="290" y="144"/>
                  </a:lnTo>
                  <a:lnTo>
                    <a:pt x="308" y="140"/>
                  </a:lnTo>
                  <a:lnTo>
                    <a:pt x="328" y="138"/>
                  </a:lnTo>
                  <a:lnTo>
                    <a:pt x="348" y="136"/>
                  </a:lnTo>
                  <a:lnTo>
                    <a:pt x="370" y="138"/>
                  </a:lnTo>
                  <a:lnTo>
                    <a:pt x="388" y="140"/>
                  </a:lnTo>
                  <a:lnTo>
                    <a:pt x="406" y="144"/>
                  </a:lnTo>
                  <a:lnTo>
                    <a:pt x="422" y="150"/>
                  </a:lnTo>
                  <a:lnTo>
                    <a:pt x="438" y="158"/>
                  </a:lnTo>
                  <a:lnTo>
                    <a:pt x="452" y="166"/>
                  </a:lnTo>
                  <a:lnTo>
                    <a:pt x="464" y="176"/>
                  </a:lnTo>
                  <a:lnTo>
                    <a:pt x="476" y="188"/>
                  </a:lnTo>
                  <a:lnTo>
                    <a:pt x="486" y="202"/>
                  </a:lnTo>
                  <a:lnTo>
                    <a:pt x="494" y="216"/>
                  </a:lnTo>
                  <a:lnTo>
                    <a:pt x="502" y="232"/>
                  </a:lnTo>
                  <a:lnTo>
                    <a:pt x="508" y="250"/>
                  </a:lnTo>
                  <a:lnTo>
                    <a:pt x="512" y="270"/>
                  </a:lnTo>
                  <a:lnTo>
                    <a:pt x="516" y="290"/>
                  </a:lnTo>
                  <a:lnTo>
                    <a:pt x="518" y="310"/>
                  </a:lnTo>
                  <a:lnTo>
                    <a:pt x="518" y="334"/>
                  </a:lnTo>
                  <a:lnTo>
                    <a:pt x="518" y="356"/>
                  </a:lnTo>
                  <a:lnTo>
                    <a:pt x="516" y="376"/>
                  </a:lnTo>
                  <a:lnTo>
                    <a:pt x="512" y="396"/>
                  </a:lnTo>
                  <a:lnTo>
                    <a:pt x="508" y="414"/>
                  </a:lnTo>
                  <a:lnTo>
                    <a:pt x="502" y="432"/>
                  </a:lnTo>
                  <a:lnTo>
                    <a:pt x="494" y="450"/>
                  </a:lnTo>
                  <a:lnTo>
                    <a:pt x="486" y="466"/>
                  </a:lnTo>
                  <a:lnTo>
                    <a:pt x="476" y="480"/>
                  </a:lnTo>
                  <a:lnTo>
                    <a:pt x="466" y="492"/>
                  </a:lnTo>
                  <a:lnTo>
                    <a:pt x="452" y="504"/>
                  </a:lnTo>
                  <a:lnTo>
                    <a:pt x="438" y="514"/>
                  </a:lnTo>
                  <a:lnTo>
                    <a:pt x="424" y="522"/>
                  </a:lnTo>
                  <a:lnTo>
                    <a:pt x="406" y="530"/>
                  </a:lnTo>
                  <a:lnTo>
                    <a:pt x="388" y="534"/>
                  </a:lnTo>
                  <a:lnTo>
                    <a:pt x="370" y="538"/>
                  </a:lnTo>
                  <a:lnTo>
                    <a:pt x="348" y="538"/>
                  </a:lnTo>
                  <a:lnTo>
                    <a:pt x="328" y="538"/>
                  </a:lnTo>
                  <a:lnTo>
                    <a:pt x="310" y="534"/>
                  </a:lnTo>
                  <a:lnTo>
                    <a:pt x="292" y="530"/>
                  </a:lnTo>
                  <a:lnTo>
                    <a:pt x="276" y="524"/>
                  </a:lnTo>
                  <a:lnTo>
                    <a:pt x="260" y="514"/>
                  </a:lnTo>
                  <a:lnTo>
                    <a:pt x="246" y="504"/>
                  </a:lnTo>
                  <a:lnTo>
                    <a:pt x="232" y="494"/>
                  </a:lnTo>
                  <a:lnTo>
                    <a:pt x="220" y="480"/>
                  </a:lnTo>
                  <a:lnTo>
                    <a:pt x="210" y="466"/>
                  </a:lnTo>
                  <a:lnTo>
                    <a:pt x="202" y="450"/>
                  </a:lnTo>
                  <a:lnTo>
                    <a:pt x="194" y="434"/>
                  </a:lnTo>
                  <a:lnTo>
                    <a:pt x="188" y="416"/>
                  </a:lnTo>
                  <a:lnTo>
                    <a:pt x="182" y="396"/>
                  </a:lnTo>
                  <a:lnTo>
                    <a:pt x="178" y="376"/>
                  </a:lnTo>
                  <a:lnTo>
                    <a:pt x="176" y="356"/>
                  </a:lnTo>
                  <a:lnTo>
                    <a:pt x="176" y="334"/>
                  </a:lnTo>
                  <a:close/>
                  <a:moveTo>
                    <a:pt x="348" y="676"/>
                  </a:moveTo>
                  <a:lnTo>
                    <a:pt x="348" y="676"/>
                  </a:lnTo>
                  <a:lnTo>
                    <a:pt x="386" y="674"/>
                  </a:lnTo>
                  <a:lnTo>
                    <a:pt x="424" y="668"/>
                  </a:lnTo>
                  <a:lnTo>
                    <a:pt x="458" y="660"/>
                  </a:lnTo>
                  <a:lnTo>
                    <a:pt x="490" y="648"/>
                  </a:lnTo>
                  <a:lnTo>
                    <a:pt x="520" y="634"/>
                  </a:lnTo>
                  <a:lnTo>
                    <a:pt x="550" y="618"/>
                  </a:lnTo>
                  <a:lnTo>
                    <a:pt x="576" y="598"/>
                  </a:lnTo>
                  <a:lnTo>
                    <a:pt x="600" y="576"/>
                  </a:lnTo>
                  <a:lnTo>
                    <a:pt x="622" y="552"/>
                  </a:lnTo>
                  <a:lnTo>
                    <a:pt x="640" y="524"/>
                  </a:lnTo>
                  <a:lnTo>
                    <a:pt x="656" y="496"/>
                  </a:lnTo>
                  <a:lnTo>
                    <a:pt x="670" y="466"/>
                  </a:lnTo>
                  <a:lnTo>
                    <a:pt x="680" y="436"/>
                  </a:lnTo>
                  <a:lnTo>
                    <a:pt x="688" y="402"/>
                  </a:lnTo>
                  <a:lnTo>
                    <a:pt x="694" y="368"/>
                  </a:lnTo>
                  <a:lnTo>
                    <a:pt x="696" y="334"/>
                  </a:lnTo>
                  <a:lnTo>
                    <a:pt x="694" y="298"/>
                  </a:lnTo>
                  <a:lnTo>
                    <a:pt x="688" y="262"/>
                  </a:lnTo>
                  <a:lnTo>
                    <a:pt x="680" y="230"/>
                  </a:lnTo>
                  <a:lnTo>
                    <a:pt x="670" y="198"/>
                  </a:lnTo>
                  <a:lnTo>
                    <a:pt x="656" y="168"/>
                  </a:lnTo>
                  <a:lnTo>
                    <a:pt x="640" y="140"/>
                  </a:lnTo>
                  <a:lnTo>
                    <a:pt x="620" y="116"/>
                  </a:lnTo>
                  <a:lnTo>
                    <a:pt x="600" y="92"/>
                  </a:lnTo>
                  <a:lnTo>
                    <a:pt x="576" y="72"/>
                  </a:lnTo>
                  <a:lnTo>
                    <a:pt x="548" y="52"/>
                  </a:lnTo>
                  <a:lnTo>
                    <a:pt x="520" y="36"/>
                  </a:lnTo>
                  <a:lnTo>
                    <a:pt x="490" y="24"/>
                  </a:lnTo>
                  <a:lnTo>
                    <a:pt x="458" y="14"/>
                  </a:lnTo>
                  <a:lnTo>
                    <a:pt x="422" y="6"/>
                  </a:lnTo>
                  <a:lnTo>
                    <a:pt x="386" y="0"/>
                  </a:lnTo>
                  <a:lnTo>
                    <a:pt x="348" y="0"/>
                  </a:lnTo>
                  <a:lnTo>
                    <a:pt x="310" y="0"/>
                  </a:lnTo>
                  <a:lnTo>
                    <a:pt x="274" y="6"/>
                  </a:lnTo>
                  <a:lnTo>
                    <a:pt x="238" y="12"/>
                  </a:lnTo>
                  <a:lnTo>
                    <a:pt x="206" y="24"/>
                  </a:lnTo>
                  <a:lnTo>
                    <a:pt x="176" y="36"/>
                  </a:lnTo>
                  <a:lnTo>
                    <a:pt x="146" y="52"/>
                  </a:lnTo>
                  <a:lnTo>
                    <a:pt x="120" y="70"/>
                  </a:lnTo>
                  <a:lnTo>
                    <a:pt x="96" y="90"/>
                  </a:lnTo>
                  <a:lnTo>
                    <a:pt x="74" y="114"/>
                  </a:lnTo>
                  <a:lnTo>
                    <a:pt x="54" y="140"/>
                  </a:lnTo>
                  <a:lnTo>
                    <a:pt x="38" y="166"/>
                  </a:lnTo>
                  <a:lnTo>
                    <a:pt x="24" y="196"/>
                  </a:lnTo>
                  <a:lnTo>
                    <a:pt x="14" y="228"/>
                  </a:lnTo>
                  <a:lnTo>
                    <a:pt x="6" y="262"/>
                  </a:lnTo>
                  <a:lnTo>
                    <a:pt x="0" y="296"/>
                  </a:lnTo>
                  <a:lnTo>
                    <a:pt x="0" y="334"/>
                  </a:lnTo>
                  <a:lnTo>
                    <a:pt x="0" y="370"/>
                  </a:lnTo>
                  <a:lnTo>
                    <a:pt x="6" y="406"/>
                  </a:lnTo>
                  <a:lnTo>
                    <a:pt x="14" y="438"/>
                  </a:lnTo>
                  <a:lnTo>
                    <a:pt x="24" y="470"/>
                  </a:lnTo>
                  <a:lnTo>
                    <a:pt x="38" y="500"/>
                  </a:lnTo>
                  <a:lnTo>
                    <a:pt x="56" y="530"/>
                  </a:lnTo>
                  <a:lnTo>
                    <a:pt x="74" y="556"/>
                  </a:lnTo>
                  <a:lnTo>
                    <a:pt x="96" y="580"/>
                  </a:lnTo>
                  <a:lnTo>
                    <a:pt x="122" y="600"/>
                  </a:lnTo>
                  <a:lnTo>
                    <a:pt x="148" y="620"/>
                  </a:lnTo>
                  <a:lnTo>
                    <a:pt x="176" y="636"/>
                  </a:lnTo>
                  <a:lnTo>
                    <a:pt x="208" y="650"/>
                  </a:lnTo>
                  <a:lnTo>
                    <a:pt x="240" y="662"/>
                  </a:lnTo>
                  <a:lnTo>
                    <a:pt x="274" y="670"/>
                  </a:lnTo>
                  <a:lnTo>
                    <a:pt x="310" y="674"/>
                  </a:lnTo>
                  <a:lnTo>
                    <a:pt x="348" y="67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7" name="Freeform 72"/>
            <p:cNvSpPr>
              <a:spLocks/>
            </p:cNvSpPr>
            <p:nvPr userDrawn="1"/>
          </p:nvSpPr>
          <p:spPr bwMode="gray">
            <a:xfrm>
              <a:off x="4048" y="2812"/>
              <a:ext cx="486" cy="687"/>
            </a:xfrm>
            <a:custGeom>
              <a:avLst/>
              <a:gdLst>
                <a:gd name="T0" fmla="*/ 412 w 480"/>
                <a:gd name="T1" fmla="*/ 138 h 676"/>
                <a:gd name="T2" fmla="*/ 324 w 480"/>
                <a:gd name="T3" fmla="*/ 126 h 676"/>
                <a:gd name="T4" fmla="*/ 294 w 480"/>
                <a:gd name="T5" fmla="*/ 124 h 676"/>
                <a:gd name="T6" fmla="*/ 248 w 480"/>
                <a:gd name="T7" fmla="*/ 126 h 676"/>
                <a:gd name="T8" fmla="*/ 210 w 480"/>
                <a:gd name="T9" fmla="*/ 136 h 676"/>
                <a:gd name="T10" fmla="*/ 186 w 480"/>
                <a:gd name="T11" fmla="*/ 152 h 676"/>
                <a:gd name="T12" fmla="*/ 178 w 480"/>
                <a:gd name="T13" fmla="*/ 174 h 676"/>
                <a:gd name="T14" fmla="*/ 178 w 480"/>
                <a:gd name="T15" fmla="*/ 180 h 676"/>
                <a:gd name="T16" fmla="*/ 188 w 480"/>
                <a:gd name="T17" fmla="*/ 202 h 676"/>
                <a:gd name="T18" fmla="*/ 220 w 480"/>
                <a:gd name="T19" fmla="*/ 228 h 676"/>
                <a:gd name="T20" fmla="*/ 264 w 480"/>
                <a:gd name="T21" fmla="*/ 254 h 676"/>
                <a:gd name="T22" fmla="*/ 316 w 480"/>
                <a:gd name="T23" fmla="*/ 282 h 676"/>
                <a:gd name="T24" fmla="*/ 370 w 480"/>
                <a:gd name="T25" fmla="*/ 314 h 676"/>
                <a:gd name="T26" fmla="*/ 424 w 480"/>
                <a:gd name="T27" fmla="*/ 354 h 676"/>
                <a:gd name="T28" fmla="*/ 446 w 480"/>
                <a:gd name="T29" fmla="*/ 380 h 676"/>
                <a:gd name="T30" fmla="*/ 464 w 480"/>
                <a:gd name="T31" fmla="*/ 410 h 676"/>
                <a:gd name="T32" fmla="*/ 476 w 480"/>
                <a:gd name="T33" fmla="*/ 444 h 676"/>
                <a:gd name="T34" fmla="*/ 480 w 480"/>
                <a:gd name="T35" fmla="*/ 482 h 676"/>
                <a:gd name="T36" fmla="*/ 480 w 480"/>
                <a:gd name="T37" fmla="*/ 504 h 676"/>
                <a:gd name="T38" fmla="*/ 470 w 480"/>
                <a:gd name="T39" fmla="*/ 546 h 676"/>
                <a:gd name="T40" fmla="*/ 450 w 480"/>
                <a:gd name="T41" fmla="*/ 582 h 676"/>
                <a:gd name="T42" fmla="*/ 422 w 480"/>
                <a:gd name="T43" fmla="*/ 612 h 676"/>
                <a:gd name="T44" fmla="*/ 386 w 480"/>
                <a:gd name="T45" fmla="*/ 636 h 676"/>
                <a:gd name="T46" fmla="*/ 342 w 480"/>
                <a:gd name="T47" fmla="*/ 656 h 676"/>
                <a:gd name="T48" fmla="*/ 292 w 480"/>
                <a:gd name="T49" fmla="*/ 668 h 676"/>
                <a:gd name="T50" fmla="*/ 234 w 480"/>
                <a:gd name="T51" fmla="*/ 674 h 676"/>
                <a:gd name="T52" fmla="*/ 204 w 480"/>
                <a:gd name="T53" fmla="*/ 676 h 676"/>
                <a:gd name="T54" fmla="*/ 150 w 480"/>
                <a:gd name="T55" fmla="*/ 674 h 676"/>
                <a:gd name="T56" fmla="*/ 58 w 480"/>
                <a:gd name="T57" fmla="*/ 658 h 676"/>
                <a:gd name="T58" fmla="*/ 12 w 480"/>
                <a:gd name="T59" fmla="*/ 510 h 676"/>
                <a:gd name="T60" fmla="*/ 54 w 480"/>
                <a:gd name="T61" fmla="*/ 522 h 676"/>
                <a:gd name="T62" fmla="*/ 130 w 480"/>
                <a:gd name="T63" fmla="*/ 542 h 676"/>
                <a:gd name="T64" fmla="*/ 184 w 480"/>
                <a:gd name="T65" fmla="*/ 550 h 676"/>
                <a:gd name="T66" fmla="*/ 210 w 480"/>
                <a:gd name="T67" fmla="*/ 552 h 676"/>
                <a:gd name="T68" fmla="*/ 244 w 480"/>
                <a:gd name="T69" fmla="*/ 548 h 676"/>
                <a:gd name="T70" fmla="*/ 274 w 480"/>
                <a:gd name="T71" fmla="*/ 536 h 676"/>
                <a:gd name="T72" fmla="*/ 296 w 480"/>
                <a:gd name="T73" fmla="*/ 516 h 676"/>
                <a:gd name="T74" fmla="*/ 304 w 480"/>
                <a:gd name="T75" fmla="*/ 488 h 676"/>
                <a:gd name="T76" fmla="*/ 304 w 480"/>
                <a:gd name="T77" fmla="*/ 480 h 676"/>
                <a:gd name="T78" fmla="*/ 294 w 480"/>
                <a:gd name="T79" fmla="*/ 460 h 676"/>
                <a:gd name="T80" fmla="*/ 266 w 480"/>
                <a:gd name="T81" fmla="*/ 436 h 676"/>
                <a:gd name="T82" fmla="*/ 222 w 480"/>
                <a:gd name="T83" fmla="*/ 410 h 676"/>
                <a:gd name="T84" fmla="*/ 168 w 480"/>
                <a:gd name="T85" fmla="*/ 380 h 676"/>
                <a:gd name="T86" fmla="*/ 110 w 480"/>
                <a:gd name="T87" fmla="*/ 346 h 676"/>
                <a:gd name="T88" fmla="*/ 56 w 480"/>
                <a:gd name="T89" fmla="*/ 298 h 676"/>
                <a:gd name="T90" fmla="*/ 34 w 480"/>
                <a:gd name="T91" fmla="*/ 272 h 676"/>
                <a:gd name="T92" fmla="*/ 16 w 480"/>
                <a:gd name="T93" fmla="*/ 240 h 676"/>
                <a:gd name="T94" fmla="*/ 4 w 480"/>
                <a:gd name="T95" fmla="*/ 208 h 676"/>
                <a:gd name="T96" fmla="*/ 0 w 480"/>
                <a:gd name="T97" fmla="*/ 174 h 676"/>
                <a:gd name="T98" fmla="*/ 2 w 480"/>
                <a:gd name="T99" fmla="*/ 154 h 676"/>
                <a:gd name="T100" fmla="*/ 12 w 480"/>
                <a:gd name="T101" fmla="*/ 116 h 676"/>
                <a:gd name="T102" fmla="*/ 32 w 480"/>
                <a:gd name="T103" fmla="*/ 84 h 676"/>
                <a:gd name="T104" fmla="*/ 60 w 480"/>
                <a:gd name="T105" fmla="*/ 56 h 676"/>
                <a:gd name="T106" fmla="*/ 94 w 480"/>
                <a:gd name="T107" fmla="*/ 34 h 676"/>
                <a:gd name="T108" fmla="*/ 136 w 480"/>
                <a:gd name="T109" fmla="*/ 18 h 676"/>
                <a:gd name="T110" fmla="*/ 184 w 480"/>
                <a:gd name="T111" fmla="*/ 6 h 676"/>
                <a:gd name="T112" fmla="*/ 236 w 480"/>
                <a:gd name="T113" fmla="*/ 0 h 676"/>
                <a:gd name="T114" fmla="*/ 264 w 480"/>
                <a:gd name="T115" fmla="*/ 0 h 676"/>
                <a:gd name="T116" fmla="*/ 338 w 480"/>
                <a:gd name="T117" fmla="*/ 2 h 676"/>
                <a:gd name="T118" fmla="*/ 412 w 480"/>
                <a:gd name="T119" fmla="*/ 138 h 6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80"/>
                <a:gd name="T181" fmla="*/ 0 h 676"/>
                <a:gd name="T182" fmla="*/ 480 w 480"/>
                <a:gd name="T183" fmla="*/ 676 h 6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80" h="676">
                  <a:moveTo>
                    <a:pt x="412" y="138"/>
                  </a:moveTo>
                  <a:lnTo>
                    <a:pt x="412" y="138"/>
                  </a:lnTo>
                  <a:lnTo>
                    <a:pt x="352" y="128"/>
                  </a:lnTo>
                  <a:lnTo>
                    <a:pt x="324" y="126"/>
                  </a:lnTo>
                  <a:lnTo>
                    <a:pt x="294" y="124"/>
                  </a:lnTo>
                  <a:lnTo>
                    <a:pt x="270" y="124"/>
                  </a:lnTo>
                  <a:lnTo>
                    <a:pt x="248" y="126"/>
                  </a:lnTo>
                  <a:lnTo>
                    <a:pt x="228" y="130"/>
                  </a:lnTo>
                  <a:lnTo>
                    <a:pt x="210" y="136"/>
                  </a:lnTo>
                  <a:lnTo>
                    <a:pt x="196" y="144"/>
                  </a:lnTo>
                  <a:lnTo>
                    <a:pt x="186" y="152"/>
                  </a:lnTo>
                  <a:lnTo>
                    <a:pt x="180" y="162"/>
                  </a:lnTo>
                  <a:lnTo>
                    <a:pt x="178" y="174"/>
                  </a:lnTo>
                  <a:lnTo>
                    <a:pt x="178" y="180"/>
                  </a:lnTo>
                  <a:lnTo>
                    <a:pt x="180" y="188"/>
                  </a:lnTo>
                  <a:lnTo>
                    <a:pt x="188" y="202"/>
                  </a:lnTo>
                  <a:lnTo>
                    <a:pt x="202" y="214"/>
                  </a:lnTo>
                  <a:lnTo>
                    <a:pt x="220" y="228"/>
                  </a:lnTo>
                  <a:lnTo>
                    <a:pt x="240" y="242"/>
                  </a:lnTo>
                  <a:lnTo>
                    <a:pt x="264" y="254"/>
                  </a:lnTo>
                  <a:lnTo>
                    <a:pt x="316" y="282"/>
                  </a:lnTo>
                  <a:lnTo>
                    <a:pt x="342" y="298"/>
                  </a:lnTo>
                  <a:lnTo>
                    <a:pt x="370" y="314"/>
                  </a:lnTo>
                  <a:lnTo>
                    <a:pt x="398" y="332"/>
                  </a:lnTo>
                  <a:lnTo>
                    <a:pt x="424" y="354"/>
                  </a:lnTo>
                  <a:lnTo>
                    <a:pt x="436" y="366"/>
                  </a:lnTo>
                  <a:lnTo>
                    <a:pt x="446" y="380"/>
                  </a:lnTo>
                  <a:lnTo>
                    <a:pt x="456" y="394"/>
                  </a:lnTo>
                  <a:lnTo>
                    <a:pt x="464" y="410"/>
                  </a:lnTo>
                  <a:lnTo>
                    <a:pt x="472" y="426"/>
                  </a:lnTo>
                  <a:lnTo>
                    <a:pt x="476" y="444"/>
                  </a:lnTo>
                  <a:lnTo>
                    <a:pt x="480" y="462"/>
                  </a:lnTo>
                  <a:lnTo>
                    <a:pt x="480" y="482"/>
                  </a:lnTo>
                  <a:lnTo>
                    <a:pt x="480" y="504"/>
                  </a:lnTo>
                  <a:lnTo>
                    <a:pt x="476" y="526"/>
                  </a:lnTo>
                  <a:lnTo>
                    <a:pt x="470" y="546"/>
                  </a:lnTo>
                  <a:lnTo>
                    <a:pt x="460" y="564"/>
                  </a:lnTo>
                  <a:lnTo>
                    <a:pt x="450" y="582"/>
                  </a:lnTo>
                  <a:lnTo>
                    <a:pt x="436" y="598"/>
                  </a:lnTo>
                  <a:lnTo>
                    <a:pt x="422" y="612"/>
                  </a:lnTo>
                  <a:lnTo>
                    <a:pt x="404" y="626"/>
                  </a:lnTo>
                  <a:lnTo>
                    <a:pt x="386" y="636"/>
                  </a:lnTo>
                  <a:lnTo>
                    <a:pt x="364" y="648"/>
                  </a:lnTo>
                  <a:lnTo>
                    <a:pt x="342" y="656"/>
                  </a:lnTo>
                  <a:lnTo>
                    <a:pt x="318" y="662"/>
                  </a:lnTo>
                  <a:lnTo>
                    <a:pt x="292" y="668"/>
                  </a:lnTo>
                  <a:lnTo>
                    <a:pt x="264" y="672"/>
                  </a:lnTo>
                  <a:lnTo>
                    <a:pt x="234" y="674"/>
                  </a:lnTo>
                  <a:lnTo>
                    <a:pt x="204" y="676"/>
                  </a:lnTo>
                  <a:lnTo>
                    <a:pt x="176" y="674"/>
                  </a:lnTo>
                  <a:lnTo>
                    <a:pt x="150" y="674"/>
                  </a:lnTo>
                  <a:lnTo>
                    <a:pt x="104" y="666"/>
                  </a:lnTo>
                  <a:lnTo>
                    <a:pt x="58" y="658"/>
                  </a:lnTo>
                  <a:lnTo>
                    <a:pt x="12" y="646"/>
                  </a:lnTo>
                  <a:lnTo>
                    <a:pt x="12" y="510"/>
                  </a:lnTo>
                  <a:lnTo>
                    <a:pt x="54" y="522"/>
                  </a:lnTo>
                  <a:lnTo>
                    <a:pt x="104" y="536"/>
                  </a:lnTo>
                  <a:lnTo>
                    <a:pt x="130" y="542"/>
                  </a:lnTo>
                  <a:lnTo>
                    <a:pt x="156" y="546"/>
                  </a:lnTo>
                  <a:lnTo>
                    <a:pt x="184" y="550"/>
                  </a:lnTo>
                  <a:lnTo>
                    <a:pt x="210" y="552"/>
                  </a:lnTo>
                  <a:lnTo>
                    <a:pt x="228" y="550"/>
                  </a:lnTo>
                  <a:lnTo>
                    <a:pt x="244" y="548"/>
                  </a:lnTo>
                  <a:lnTo>
                    <a:pt x="260" y="542"/>
                  </a:lnTo>
                  <a:lnTo>
                    <a:pt x="274" y="536"/>
                  </a:lnTo>
                  <a:lnTo>
                    <a:pt x="286" y="526"/>
                  </a:lnTo>
                  <a:lnTo>
                    <a:pt x="296" y="516"/>
                  </a:lnTo>
                  <a:lnTo>
                    <a:pt x="302" y="502"/>
                  </a:lnTo>
                  <a:lnTo>
                    <a:pt x="304" y="488"/>
                  </a:lnTo>
                  <a:lnTo>
                    <a:pt x="304" y="480"/>
                  </a:lnTo>
                  <a:lnTo>
                    <a:pt x="302" y="474"/>
                  </a:lnTo>
                  <a:lnTo>
                    <a:pt x="294" y="460"/>
                  </a:lnTo>
                  <a:lnTo>
                    <a:pt x="282" y="448"/>
                  </a:lnTo>
                  <a:lnTo>
                    <a:pt x="266" y="436"/>
                  </a:lnTo>
                  <a:lnTo>
                    <a:pt x="246" y="424"/>
                  </a:lnTo>
                  <a:lnTo>
                    <a:pt x="222" y="410"/>
                  </a:lnTo>
                  <a:lnTo>
                    <a:pt x="168" y="380"/>
                  </a:lnTo>
                  <a:lnTo>
                    <a:pt x="138" y="364"/>
                  </a:lnTo>
                  <a:lnTo>
                    <a:pt x="110" y="346"/>
                  </a:lnTo>
                  <a:lnTo>
                    <a:pt x="82" y="324"/>
                  </a:lnTo>
                  <a:lnTo>
                    <a:pt x="56" y="298"/>
                  </a:lnTo>
                  <a:lnTo>
                    <a:pt x="44" y="286"/>
                  </a:lnTo>
                  <a:lnTo>
                    <a:pt x="34" y="272"/>
                  </a:lnTo>
                  <a:lnTo>
                    <a:pt x="24" y="256"/>
                  </a:lnTo>
                  <a:lnTo>
                    <a:pt x="16" y="240"/>
                  </a:lnTo>
                  <a:lnTo>
                    <a:pt x="10" y="224"/>
                  </a:lnTo>
                  <a:lnTo>
                    <a:pt x="4" y="208"/>
                  </a:lnTo>
                  <a:lnTo>
                    <a:pt x="2" y="192"/>
                  </a:lnTo>
                  <a:lnTo>
                    <a:pt x="0" y="174"/>
                  </a:lnTo>
                  <a:lnTo>
                    <a:pt x="2" y="154"/>
                  </a:lnTo>
                  <a:lnTo>
                    <a:pt x="6" y="134"/>
                  </a:lnTo>
                  <a:lnTo>
                    <a:pt x="12" y="116"/>
                  </a:lnTo>
                  <a:lnTo>
                    <a:pt x="20" y="100"/>
                  </a:lnTo>
                  <a:lnTo>
                    <a:pt x="32" y="84"/>
                  </a:lnTo>
                  <a:lnTo>
                    <a:pt x="44" y="70"/>
                  </a:lnTo>
                  <a:lnTo>
                    <a:pt x="60" y="56"/>
                  </a:lnTo>
                  <a:lnTo>
                    <a:pt x="76" y="44"/>
                  </a:lnTo>
                  <a:lnTo>
                    <a:pt x="94" y="34"/>
                  </a:lnTo>
                  <a:lnTo>
                    <a:pt x="114" y="24"/>
                  </a:lnTo>
                  <a:lnTo>
                    <a:pt x="136" y="18"/>
                  </a:lnTo>
                  <a:lnTo>
                    <a:pt x="160" y="10"/>
                  </a:lnTo>
                  <a:lnTo>
                    <a:pt x="184" y="6"/>
                  </a:lnTo>
                  <a:lnTo>
                    <a:pt x="210" y="2"/>
                  </a:lnTo>
                  <a:lnTo>
                    <a:pt x="236" y="0"/>
                  </a:lnTo>
                  <a:lnTo>
                    <a:pt x="264" y="0"/>
                  </a:lnTo>
                  <a:lnTo>
                    <a:pt x="302" y="0"/>
                  </a:lnTo>
                  <a:lnTo>
                    <a:pt x="338" y="2"/>
                  </a:lnTo>
                  <a:lnTo>
                    <a:pt x="412" y="10"/>
                  </a:lnTo>
                  <a:lnTo>
                    <a:pt x="412" y="1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8" name="Freeform 73"/>
            <p:cNvSpPr>
              <a:spLocks/>
            </p:cNvSpPr>
            <p:nvPr userDrawn="1"/>
          </p:nvSpPr>
          <p:spPr bwMode="gray">
            <a:xfrm>
              <a:off x="1525" y="2586"/>
              <a:ext cx="248" cy="885"/>
            </a:xfrm>
            <a:custGeom>
              <a:avLst/>
              <a:gdLst>
                <a:gd name="T0" fmla="*/ 20 w 250"/>
                <a:gd name="T1" fmla="*/ 890 h 890"/>
                <a:gd name="T2" fmla="*/ 20 w 250"/>
                <a:gd name="T3" fmla="*/ 890 h 890"/>
                <a:gd name="T4" fmla="*/ 26 w 250"/>
                <a:gd name="T5" fmla="*/ 786 h 890"/>
                <a:gd name="T6" fmla="*/ 28 w 250"/>
                <a:gd name="T7" fmla="*/ 660 h 890"/>
                <a:gd name="T8" fmla="*/ 28 w 250"/>
                <a:gd name="T9" fmla="*/ 314 h 890"/>
                <a:gd name="T10" fmla="*/ 28 w 250"/>
                <a:gd name="T11" fmla="*/ 314 h 890"/>
                <a:gd name="T12" fmla="*/ 26 w 250"/>
                <a:gd name="T13" fmla="*/ 224 h 890"/>
                <a:gd name="T14" fmla="*/ 20 w 250"/>
                <a:gd name="T15" fmla="*/ 144 h 890"/>
                <a:gd name="T16" fmla="*/ 12 w 250"/>
                <a:gd name="T17" fmla="*/ 72 h 890"/>
                <a:gd name="T18" fmla="*/ 0 w 250"/>
                <a:gd name="T19" fmla="*/ 0 h 890"/>
                <a:gd name="T20" fmla="*/ 230 w 250"/>
                <a:gd name="T21" fmla="*/ 0 h 890"/>
                <a:gd name="T22" fmla="*/ 230 w 250"/>
                <a:gd name="T23" fmla="*/ 0 h 890"/>
                <a:gd name="T24" fmla="*/ 230 w 250"/>
                <a:gd name="T25" fmla="*/ 54 h 890"/>
                <a:gd name="T26" fmla="*/ 226 w 250"/>
                <a:gd name="T27" fmla="*/ 114 h 890"/>
                <a:gd name="T28" fmla="*/ 224 w 250"/>
                <a:gd name="T29" fmla="*/ 180 h 890"/>
                <a:gd name="T30" fmla="*/ 224 w 250"/>
                <a:gd name="T31" fmla="*/ 254 h 890"/>
                <a:gd name="T32" fmla="*/ 224 w 250"/>
                <a:gd name="T33" fmla="*/ 578 h 890"/>
                <a:gd name="T34" fmla="*/ 224 w 250"/>
                <a:gd name="T35" fmla="*/ 578 h 890"/>
                <a:gd name="T36" fmla="*/ 226 w 250"/>
                <a:gd name="T37" fmla="*/ 654 h 890"/>
                <a:gd name="T38" fmla="*/ 232 w 250"/>
                <a:gd name="T39" fmla="*/ 736 h 890"/>
                <a:gd name="T40" fmla="*/ 240 w 250"/>
                <a:gd name="T41" fmla="*/ 818 h 890"/>
                <a:gd name="T42" fmla="*/ 250 w 250"/>
                <a:gd name="T43" fmla="*/ 890 h 890"/>
                <a:gd name="T44" fmla="*/ 20 w 250"/>
                <a:gd name="T45" fmla="*/ 890 h 8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0"/>
                <a:gd name="T70" fmla="*/ 0 h 890"/>
                <a:gd name="T71" fmla="*/ 250 w 250"/>
                <a:gd name="T72" fmla="*/ 890 h 8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0" h="890">
                  <a:moveTo>
                    <a:pt x="20" y="890"/>
                  </a:moveTo>
                  <a:lnTo>
                    <a:pt x="20" y="890"/>
                  </a:lnTo>
                  <a:lnTo>
                    <a:pt x="26" y="786"/>
                  </a:lnTo>
                  <a:lnTo>
                    <a:pt x="28" y="660"/>
                  </a:lnTo>
                  <a:lnTo>
                    <a:pt x="28" y="314"/>
                  </a:lnTo>
                  <a:lnTo>
                    <a:pt x="26" y="224"/>
                  </a:lnTo>
                  <a:lnTo>
                    <a:pt x="20" y="144"/>
                  </a:lnTo>
                  <a:lnTo>
                    <a:pt x="12" y="72"/>
                  </a:lnTo>
                  <a:lnTo>
                    <a:pt x="0" y="0"/>
                  </a:lnTo>
                  <a:lnTo>
                    <a:pt x="230" y="0"/>
                  </a:lnTo>
                  <a:lnTo>
                    <a:pt x="230" y="54"/>
                  </a:lnTo>
                  <a:lnTo>
                    <a:pt x="226" y="114"/>
                  </a:lnTo>
                  <a:lnTo>
                    <a:pt x="224" y="180"/>
                  </a:lnTo>
                  <a:lnTo>
                    <a:pt x="224" y="254"/>
                  </a:lnTo>
                  <a:lnTo>
                    <a:pt x="224" y="578"/>
                  </a:lnTo>
                  <a:lnTo>
                    <a:pt x="226" y="654"/>
                  </a:lnTo>
                  <a:lnTo>
                    <a:pt x="232" y="736"/>
                  </a:lnTo>
                  <a:lnTo>
                    <a:pt x="240" y="818"/>
                  </a:lnTo>
                  <a:lnTo>
                    <a:pt x="250" y="890"/>
                  </a:lnTo>
                  <a:lnTo>
                    <a:pt x="20" y="89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9" name="Freeform 74"/>
            <p:cNvSpPr>
              <a:spLocks noEditPoints="1"/>
            </p:cNvSpPr>
            <p:nvPr userDrawn="1"/>
          </p:nvSpPr>
          <p:spPr bwMode="gray">
            <a:xfrm>
              <a:off x="1906" y="2812"/>
              <a:ext cx="724" cy="941"/>
            </a:xfrm>
            <a:custGeom>
              <a:avLst/>
              <a:gdLst>
                <a:gd name="T0" fmla="*/ 204 w 722"/>
                <a:gd name="T1" fmla="*/ 328 h 938"/>
                <a:gd name="T2" fmla="*/ 214 w 722"/>
                <a:gd name="T3" fmla="*/ 264 h 938"/>
                <a:gd name="T4" fmla="*/ 236 w 722"/>
                <a:gd name="T5" fmla="*/ 212 h 938"/>
                <a:gd name="T6" fmla="*/ 268 w 722"/>
                <a:gd name="T7" fmla="*/ 170 h 938"/>
                <a:gd name="T8" fmla="*/ 312 w 722"/>
                <a:gd name="T9" fmla="*/ 146 h 938"/>
                <a:gd name="T10" fmla="*/ 370 w 722"/>
                <a:gd name="T11" fmla="*/ 136 h 938"/>
                <a:gd name="T12" fmla="*/ 406 w 722"/>
                <a:gd name="T13" fmla="*/ 140 h 938"/>
                <a:gd name="T14" fmla="*/ 456 w 722"/>
                <a:gd name="T15" fmla="*/ 160 h 938"/>
                <a:gd name="T16" fmla="*/ 496 w 722"/>
                <a:gd name="T17" fmla="*/ 196 h 938"/>
                <a:gd name="T18" fmla="*/ 526 w 722"/>
                <a:gd name="T19" fmla="*/ 246 h 938"/>
                <a:gd name="T20" fmla="*/ 542 w 722"/>
                <a:gd name="T21" fmla="*/ 306 h 938"/>
                <a:gd name="T22" fmla="*/ 546 w 722"/>
                <a:gd name="T23" fmla="*/ 352 h 938"/>
                <a:gd name="T24" fmla="*/ 540 w 722"/>
                <a:gd name="T25" fmla="*/ 410 h 938"/>
                <a:gd name="T26" fmla="*/ 522 w 722"/>
                <a:gd name="T27" fmla="*/ 460 h 938"/>
                <a:gd name="T28" fmla="*/ 492 w 722"/>
                <a:gd name="T29" fmla="*/ 498 h 938"/>
                <a:gd name="T30" fmla="*/ 450 w 722"/>
                <a:gd name="T31" fmla="*/ 526 h 938"/>
                <a:gd name="T32" fmla="*/ 398 w 722"/>
                <a:gd name="T33" fmla="*/ 538 h 938"/>
                <a:gd name="T34" fmla="*/ 358 w 722"/>
                <a:gd name="T35" fmla="*/ 538 h 938"/>
                <a:gd name="T36" fmla="*/ 304 w 722"/>
                <a:gd name="T37" fmla="*/ 526 h 938"/>
                <a:gd name="T38" fmla="*/ 260 w 722"/>
                <a:gd name="T39" fmla="*/ 502 h 938"/>
                <a:gd name="T40" fmla="*/ 230 w 722"/>
                <a:gd name="T41" fmla="*/ 466 h 938"/>
                <a:gd name="T42" fmla="*/ 210 w 722"/>
                <a:gd name="T43" fmla="*/ 414 h 938"/>
                <a:gd name="T44" fmla="*/ 204 w 722"/>
                <a:gd name="T45" fmla="*/ 352 h 938"/>
                <a:gd name="T46" fmla="*/ 230 w 722"/>
                <a:gd name="T47" fmla="*/ 926 h 938"/>
                <a:gd name="T48" fmla="*/ 218 w 722"/>
                <a:gd name="T49" fmla="*/ 726 h 938"/>
                <a:gd name="T50" fmla="*/ 218 w 722"/>
                <a:gd name="T51" fmla="*/ 614 h 938"/>
                <a:gd name="T52" fmla="*/ 296 w 722"/>
                <a:gd name="T53" fmla="*/ 654 h 938"/>
                <a:gd name="T54" fmla="*/ 384 w 722"/>
                <a:gd name="T55" fmla="*/ 674 h 938"/>
                <a:gd name="T56" fmla="*/ 454 w 722"/>
                <a:gd name="T57" fmla="*/ 674 h 938"/>
                <a:gd name="T58" fmla="*/ 544 w 722"/>
                <a:gd name="T59" fmla="*/ 652 h 938"/>
                <a:gd name="T60" fmla="*/ 618 w 722"/>
                <a:gd name="T61" fmla="*/ 604 h 938"/>
                <a:gd name="T62" fmla="*/ 674 w 722"/>
                <a:gd name="T63" fmla="*/ 536 h 938"/>
                <a:gd name="T64" fmla="*/ 710 w 722"/>
                <a:gd name="T65" fmla="*/ 450 h 938"/>
                <a:gd name="T66" fmla="*/ 722 w 722"/>
                <a:gd name="T67" fmla="*/ 350 h 938"/>
                <a:gd name="T68" fmla="*/ 716 w 722"/>
                <a:gd name="T69" fmla="*/ 276 h 938"/>
                <a:gd name="T70" fmla="*/ 686 w 722"/>
                <a:gd name="T71" fmla="*/ 178 h 938"/>
                <a:gd name="T72" fmla="*/ 636 w 722"/>
                <a:gd name="T73" fmla="*/ 98 h 938"/>
                <a:gd name="T74" fmla="*/ 566 w 722"/>
                <a:gd name="T75" fmla="*/ 40 h 938"/>
                <a:gd name="T76" fmla="*/ 478 w 722"/>
                <a:gd name="T77" fmla="*/ 6 h 938"/>
                <a:gd name="T78" fmla="*/ 412 w 722"/>
                <a:gd name="T79" fmla="*/ 0 h 938"/>
                <a:gd name="T80" fmla="*/ 348 w 722"/>
                <a:gd name="T81" fmla="*/ 6 h 938"/>
                <a:gd name="T82" fmla="*/ 298 w 722"/>
                <a:gd name="T83" fmla="*/ 22 h 938"/>
                <a:gd name="T84" fmla="*/ 226 w 722"/>
                <a:gd name="T85" fmla="*/ 70 h 938"/>
                <a:gd name="T86" fmla="*/ 190 w 722"/>
                <a:gd name="T87" fmla="*/ 106 h 938"/>
                <a:gd name="T88" fmla="*/ 168 w 722"/>
                <a:gd name="T89" fmla="*/ 16 h 938"/>
                <a:gd name="T90" fmla="*/ 16 w 722"/>
                <a:gd name="T91" fmla="*/ 110 h 938"/>
                <a:gd name="T92" fmla="*/ 38 w 722"/>
                <a:gd name="T93" fmla="*/ 270 h 938"/>
                <a:gd name="T94" fmla="*/ 40 w 722"/>
                <a:gd name="T95" fmla="*/ 614 h 938"/>
                <a:gd name="T96" fmla="*/ 38 w 722"/>
                <a:gd name="T97" fmla="*/ 694 h 938"/>
                <a:gd name="T98" fmla="*/ 230 w 722"/>
                <a:gd name="T99" fmla="*/ 926 h 93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22"/>
                <a:gd name="T151" fmla="*/ 0 h 938"/>
                <a:gd name="T152" fmla="*/ 722 w 722"/>
                <a:gd name="T153" fmla="*/ 938 h 938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22" h="938">
                  <a:moveTo>
                    <a:pt x="204" y="352"/>
                  </a:moveTo>
                  <a:lnTo>
                    <a:pt x="204" y="352"/>
                  </a:lnTo>
                  <a:lnTo>
                    <a:pt x="204" y="328"/>
                  </a:lnTo>
                  <a:lnTo>
                    <a:pt x="206" y="306"/>
                  </a:lnTo>
                  <a:lnTo>
                    <a:pt x="210" y="284"/>
                  </a:lnTo>
                  <a:lnTo>
                    <a:pt x="214" y="264"/>
                  </a:lnTo>
                  <a:lnTo>
                    <a:pt x="220" y="246"/>
                  </a:lnTo>
                  <a:lnTo>
                    <a:pt x="226" y="228"/>
                  </a:lnTo>
                  <a:lnTo>
                    <a:pt x="236" y="212"/>
                  </a:lnTo>
                  <a:lnTo>
                    <a:pt x="244" y="196"/>
                  </a:lnTo>
                  <a:lnTo>
                    <a:pt x="256" y="182"/>
                  </a:lnTo>
                  <a:lnTo>
                    <a:pt x="268" y="170"/>
                  </a:lnTo>
                  <a:lnTo>
                    <a:pt x="282" y="160"/>
                  </a:lnTo>
                  <a:lnTo>
                    <a:pt x="296" y="152"/>
                  </a:lnTo>
                  <a:lnTo>
                    <a:pt x="312" y="146"/>
                  </a:lnTo>
                  <a:lnTo>
                    <a:pt x="330" y="140"/>
                  </a:lnTo>
                  <a:lnTo>
                    <a:pt x="350" y="138"/>
                  </a:lnTo>
                  <a:lnTo>
                    <a:pt x="370" y="136"/>
                  </a:lnTo>
                  <a:lnTo>
                    <a:pt x="388" y="138"/>
                  </a:lnTo>
                  <a:lnTo>
                    <a:pt x="406" y="140"/>
                  </a:lnTo>
                  <a:lnTo>
                    <a:pt x="424" y="146"/>
                  </a:lnTo>
                  <a:lnTo>
                    <a:pt x="440" y="152"/>
                  </a:lnTo>
                  <a:lnTo>
                    <a:pt x="456" y="160"/>
                  </a:lnTo>
                  <a:lnTo>
                    <a:pt x="470" y="172"/>
                  </a:lnTo>
                  <a:lnTo>
                    <a:pt x="484" y="184"/>
                  </a:lnTo>
                  <a:lnTo>
                    <a:pt x="496" y="196"/>
                  </a:lnTo>
                  <a:lnTo>
                    <a:pt x="506" y="212"/>
                  </a:lnTo>
                  <a:lnTo>
                    <a:pt x="516" y="228"/>
                  </a:lnTo>
                  <a:lnTo>
                    <a:pt x="526" y="246"/>
                  </a:lnTo>
                  <a:lnTo>
                    <a:pt x="532" y="264"/>
                  </a:lnTo>
                  <a:lnTo>
                    <a:pt x="538" y="284"/>
                  </a:lnTo>
                  <a:lnTo>
                    <a:pt x="542" y="306"/>
                  </a:lnTo>
                  <a:lnTo>
                    <a:pt x="544" y="328"/>
                  </a:lnTo>
                  <a:lnTo>
                    <a:pt x="546" y="352"/>
                  </a:lnTo>
                  <a:lnTo>
                    <a:pt x="544" y="372"/>
                  </a:lnTo>
                  <a:lnTo>
                    <a:pt x="542" y="392"/>
                  </a:lnTo>
                  <a:lnTo>
                    <a:pt x="540" y="410"/>
                  </a:lnTo>
                  <a:lnTo>
                    <a:pt x="534" y="428"/>
                  </a:lnTo>
                  <a:lnTo>
                    <a:pt x="528" y="444"/>
                  </a:lnTo>
                  <a:lnTo>
                    <a:pt x="522" y="460"/>
                  </a:lnTo>
                  <a:lnTo>
                    <a:pt x="512" y="474"/>
                  </a:lnTo>
                  <a:lnTo>
                    <a:pt x="502" y="488"/>
                  </a:lnTo>
                  <a:lnTo>
                    <a:pt x="492" y="498"/>
                  </a:lnTo>
                  <a:lnTo>
                    <a:pt x="480" y="508"/>
                  </a:lnTo>
                  <a:lnTo>
                    <a:pt x="466" y="518"/>
                  </a:lnTo>
                  <a:lnTo>
                    <a:pt x="450" y="526"/>
                  </a:lnTo>
                  <a:lnTo>
                    <a:pt x="434" y="530"/>
                  </a:lnTo>
                  <a:lnTo>
                    <a:pt x="416" y="536"/>
                  </a:lnTo>
                  <a:lnTo>
                    <a:pt x="398" y="538"/>
                  </a:lnTo>
                  <a:lnTo>
                    <a:pt x="378" y="538"/>
                  </a:lnTo>
                  <a:lnTo>
                    <a:pt x="358" y="538"/>
                  </a:lnTo>
                  <a:lnTo>
                    <a:pt x="338" y="536"/>
                  </a:lnTo>
                  <a:lnTo>
                    <a:pt x="320" y="532"/>
                  </a:lnTo>
                  <a:lnTo>
                    <a:pt x="304" y="526"/>
                  </a:lnTo>
                  <a:lnTo>
                    <a:pt x="288" y="520"/>
                  </a:lnTo>
                  <a:lnTo>
                    <a:pt x="274" y="512"/>
                  </a:lnTo>
                  <a:lnTo>
                    <a:pt x="260" y="502"/>
                  </a:lnTo>
                  <a:lnTo>
                    <a:pt x="250" y="492"/>
                  </a:lnTo>
                  <a:lnTo>
                    <a:pt x="238" y="478"/>
                  </a:lnTo>
                  <a:lnTo>
                    <a:pt x="230" y="466"/>
                  </a:lnTo>
                  <a:lnTo>
                    <a:pt x="222" y="450"/>
                  </a:lnTo>
                  <a:lnTo>
                    <a:pt x="216" y="432"/>
                  </a:lnTo>
                  <a:lnTo>
                    <a:pt x="210" y="414"/>
                  </a:lnTo>
                  <a:lnTo>
                    <a:pt x="206" y="396"/>
                  </a:lnTo>
                  <a:lnTo>
                    <a:pt x="204" y="374"/>
                  </a:lnTo>
                  <a:lnTo>
                    <a:pt x="204" y="352"/>
                  </a:lnTo>
                  <a:close/>
                  <a:moveTo>
                    <a:pt x="230" y="926"/>
                  </a:moveTo>
                  <a:lnTo>
                    <a:pt x="230" y="926"/>
                  </a:lnTo>
                  <a:lnTo>
                    <a:pt x="222" y="854"/>
                  </a:lnTo>
                  <a:lnTo>
                    <a:pt x="218" y="784"/>
                  </a:lnTo>
                  <a:lnTo>
                    <a:pt x="218" y="726"/>
                  </a:lnTo>
                  <a:lnTo>
                    <a:pt x="218" y="688"/>
                  </a:lnTo>
                  <a:lnTo>
                    <a:pt x="218" y="614"/>
                  </a:lnTo>
                  <a:lnTo>
                    <a:pt x="254" y="634"/>
                  </a:lnTo>
                  <a:lnTo>
                    <a:pt x="274" y="646"/>
                  </a:lnTo>
                  <a:lnTo>
                    <a:pt x="296" y="654"/>
                  </a:lnTo>
                  <a:lnTo>
                    <a:pt x="322" y="664"/>
                  </a:lnTo>
                  <a:lnTo>
                    <a:pt x="350" y="670"/>
                  </a:lnTo>
                  <a:lnTo>
                    <a:pt x="384" y="674"/>
                  </a:lnTo>
                  <a:lnTo>
                    <a:pt x="420" y="676"/>
                  </a:lnTo>
                  <a:lnTo>
                    <a:pt x="454" y="674"/>
                  </a:lnTo>
                  <a:lnTo>
                    <a:pt x="484" y="670"/>
                  </a:lnTo>
                  <a:lnTo>
                    <a:pt x="514" y="662"/>
                  </a:lnTo>
                  <a:lnTo>
                    <a:pt x="544" y="652"/>
                  </a:lnTo>
                  <a:lnTo>
                    <a:pt x="570" y="638"/>
                  </a:lnTo>
                  <a:lnTo>
                    <a:pt x="594" y="622"/>
                  </a:lnTo>
                  <a:lnTo>
                    <a:pt x="618" y="604"/>
                  </a:lnTo>
                  <a:lnTo>
                    <a:pt x="638" y="584"/>
                  </a:lnTo>
                  <a:lnTo>
                    <a:pt x="658" y="560"/>
                  </a:lnTo>
                  <a:lnTo>
                    <a:pt x="674" y="536"/>
                  </a:lnTo>
                  <a:lnTo>
                    <a:pt x="688" y="510"/>
                  </a:lnTo>
                  <a:lnTo>
                    <a:pt x="700" y="480"/>
                  </a:lnTo>
                  <a:lnTo>
                    <a:pt x="710" y="450"/>
                  </a:lnTo>
                  <a:lnTo>
                    <a:pt x="716" y="418"/>
                  </a:lnTo>
                  <a:lnTo>
                    <a:pt x="720" y="384"/>
                  </a:lnTo>
                  <a:lnTo>
                    <a:pt x="722" y="350"/>
                  </a:lnTo>
                  <a:lnTo>
                    <a:pt x="720" y="312"/>
                  </a:lnTo>
                  <a:lnTo>
                    <a:pt x="716" y="276"/>
                  </a:lnTo>
                  <a:lnTo>
                    <a:pt x="708" y="242"/>
                  </a:lnTo>
                  <a:lnTo>
                    <a:pt x="700" y="208"/>
                  </a:lnTo>
                  <a:lnTo>
                    <a:pt x="686" y="178"/>
                  </a:lnTo>
                  <a:lnTo>
                    <a:pt x="672" y="150"/>
                  </a:lnTo>
                  <a:lnTo>
                    <a:pt x="656" y="122"/>
                  </a:lnTo>
                  <a:lnTo>
                    <a:pt x="636" y="98"/>
                  </a:lnTo>
                  <a:lnTo>
                    <a:pt x="614" y="76"/>
                  </a:lnTo>
                  <a:lnTo>
                    <a:pt x="592" y="56"/>
                  </a:lnTo>
                  <a:lnTo>
                    <a:pt x="566" y="40"/>
                  </a:lnTo>
                  <a:lnTo>
                    <a:pt x="538" y="26"/>
                  </a:lnTo>
                  <a:lnTo>
                    <a:pt x="510" y="14"/>
                  </a:lnTo>
                  <a:lnTo>
                    <a:pt x="478" y="6"/>
                  </a:lnTo>
                  <a:lnTo>
                    <a:pt x="446" y="2"/>
                  </a:lnTo>
                  <a:lnTo>
                    <a:pt x="412" y="0"/>
                  </a:lnTo>
                  <a:lnTo>
                    <a:pt x="390" y="0"/>
                  </a:lnTo>
                  <a:lnTo>
                    <a:pt x="368" y="2"/>
                  </a:lnTo>
                  <a:lnTo>
                    <a:pt x="348" y="6"/>
                  </a:lnTo>
                  <a:lnTo>
                    <a:pt x="330" y="10"/>
                  </a:lnTo>
                  <a:lnTo>
                    <a:pt x="314" y="14"/>
                  </a:lnTo>
                  <a:lnTo>
                    <a:pt x="298" y="22"/>
                  </a:lnTo>
                  <a:lnTo>
                    <a:pt x="270" y="36"/>
                  </a:lnTo>
                  <a:lnTo>
                    <a:pt x="246" y="52"/>
                  </a:lnTo>
                  <a:lnTo>
                    <a:pt x="226" y="70"/>
                  </a:lnTo>
                  <a:lnTo>
                    <a:pt x="208" y="88"/>
                  </a:lnTo>
                  <a:lnTo>
                    <a:pt x="190" y="106"/>
                  </a:lnTo>
                  <a:lnTo>
                    <a:pt x="180" y="60"/>
                  </a:lnTo>
                  <a:lnTo>
                    <a:pt x="174" y="38"/>
                  </a:lnTo>
                  <a:lnTo>
                    <a:pt x="168" y="16"/>
                  </a:lnTo>
                  <a:lnTo>
                    <a:pt x="0" y="28"/>
                  </a:lnTo>
                  <a:lnTo>
                    <a:pt x="16" y="110"/>
                  </a:lnTo>
                  <a:lnTo>
                    <a:pt x="28" y="190"/>
                  </a:lnTo>
                  <a:lnTo>
                    <a:pt x="34" y="230"/>
                  </a:lnTo>
                  <a:lnTo>
                    <a:pt x="38" y="270"/>
                  </a:lnTo>
                  <a:lnTo>
                    <a:pt x="40" y="310"/>
                  </a:lnTo>
                  <a:lnTo>
                    <a:pt x="40" y="352"/>
                  </a:lnTo>
                  <a:lnTo>
                    <a:pt x="40" y="614"/>
                  </a:lnTo>
                  <a:lnTo>
                    <a:pt x="40" y="652"/>
                  </a:lnTo>
                  <a:lnTo>
                    <a:pt x="38" y="694"/>
                  </a:lnTo>
                  <a:lnTo>
                    <a:pt x="30" y="788"/>
                  </a:lnTo>
                  <a:lnTo>
                    <a:pt x="14" y="938"/>
                  </a:lnTo>
                  <a:lnTo>
                    <a:pt x="230" y="9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30" name="Freeform 75"/>
            <p:cNvSpPr>
              <a:spLocks/>
            </p:cNvSpPr>
            <p:nvPr userDrawn="1"/>
          </p:nvSpPr>
          <p:spPr bwMode="gray">
            <a:xfrm>
              <a:off x="2715" y="2812"/>
              <a:ext cx="476" cy="687"/>
            </a:xfrm>
            <a:custGeom>
              <a:avLst/>
              <a:gdLst>
                <a:gd name="T0" fmla="*/ 396 w 480"/>
                <a:gd name="T1" fmla="*/ 136 h 676"/>
                <a:gd name="T2" fmla="*/ 322 w 480"/>
                <a:gd name="T3" fmla="*/ 124 h 676"/>
                <a:gd name="T4" fmla="*/ 294 w 480"/>
                <a:gd name="T5" fmla="*/ 124 h 676"/>
                <a:gd name="T6" fmla="*/ 248 w 480"/>
                <a:gd name="T7" fmla="*/ 126 h 676"/>
                <a:gd name="T8" fmla="*/ 210 w 480"/>
                <a:gd name="T9" fmla="*/ 136 h 676"/>
                <a:gd name="T10" fmla="*/ 186 w 480"/>
                <a:gd name="T11" fmla="*/ 152 h 676"/>
                <a:gd name="T12" fmla="*/ 178 w 480"/>
                <a:gd name="T13" fmla="*/ 174 h 676"/>
                <a:gd name="T14" fmla="*/ 178 w 480"/>
                <a:gd name="T15" fmla="*/ 180 h 676"/>
                <a:gd name="T16" fmla="*/ 188 w 480"/>
                <a:gd name="T17" fmla="*/ 202 h 676"/>
                <a:gd name="T18" fmla="*/ 220 w 480"/>
                <a:gd name="T19" fmla="*/ 228 h 676"/>
                <a:gd name="T20" fmla="*/ 264 w 480"/>
                <a:gd name="T21" fmla="*/ 254 h 676"/>
                <a:gd name="T22" fmla="*/ 316 w 480"/>
                <a:gd name="T23" fmla="*/ 282 h 676"/>
                <a:gd name="T24" fmla="*/ 370 w 480"/>
                <a:gd name="T25" fmla="*/ 314 h 676"/>
                <a:gd name="T26" fmla="*/ 424 w 480"/>
                <a:gd name="T27" fmla="*/ 354 h 676"/>
                <a:gd name="T28" fmla="*/ 446 w 480"/>
                <a:gd name="T29" fmla="*/ 380 h 676"/>
                <a:gd name="T30" fmla="*/ 464 w 480"/>
                <a:gd name="T31" fmla="*/ 410 h 676"/>
                <a:gd name="T32" fmla="*/ 476 w 480"/>
                <a:gd name="T33" fmla="*/ 444 h 676"/>
                <a:gd name="T34" fmla="*/ 480 w 480"/>
                <a:gd name="T35" fmla="*/ 482 h 676"/>
                <a:gd name="T36" fmla="*/ 480 w 480"/>
                <a:gd name="T37" fmla="*/ 504 h 676"/>
                <a:gd name="T38" fmla="*/ 470 w 480"/>
                <a:gd name="T39" fmla="*/ 546 h 676"/>
                <a:gd name="T40" fmla="*/ 450 w 480"/>
                <a:gd name="T41" fmla="*/ 582 h 676"/>
                <a:gd name="T42" fmla="*/ 422 w 480"/>
                <a:gd name="T43" fmla="*/ 612 h 676"/>
                <a:gd name="T44" fmla="*/ 386 w 480"/>
                <a:gd name="T45" fmla="*/ 636 h 676"/>
                <a:gd name="T46" fmla="*/ 342 w 480"/>
                <a:gd name="T47" fmla="*/ 656 h 676"/>
                <a:gd name="T48" fmla="*/ 292 w 480"/>
                <a:gd name="T49" fmla="*/ 668 h 676"/>
                <a:gd name="T50" fmla="*/ 234 w 480"/>
                <a:gd name="T51" fmla="*/ 674 h 676"/>
                <a:gd name="T52" fmla="*/ 204 w 480"/>
                <a:gd name="T53" fmla="*/ 676 h 676"/>
                <a:gd name="T54" fmla="*/ 150 w 480"/>
                <a:gd name="T55" fmla="*/ 674 h 676"/>
                <a:gd name="T56" fmla="*/ 58 w 480"/>
                <a:gd name="T57" fmla="*/ 658 h 676"/>
                <a:gd name="T58" fmla="*/ 12 w 480"/>
                <a:gd name="T59" fmla="*/ 510 h 676"/>
                <a:gd name="T60" fmla="*/ 54 w 480"/>
                <a:gd name="T61" fmla="*/ 522 h 676"/>
                <a:gd name="T62" fmla="*/ 130 w 480"/>
                <a:gd name="T63" fmla="*/ 542 h 676"/>
                <a:gd name="T64" fmla="*/ 184 w 480"/>
                <a:gd name="T65" fmla="*/ 550 h 676"/>
                <a:gd name="T66" fmla="*/ 210 w 480"/>
                <a:gd name="T67" fmla="*/ 552 h 676"/>
                <a:gd name="T68" fmla="*/ 244 w 480"/>
                <a:gd name="T69" fmla="*/ 548 h 676"/>
                <a:gd name="T70" fmla="*/ 274 w 480"/>
                <a:gd name="T71" fmla="*/ 536 h 676"/>
                <a:gd name="T72" fmla="*/ 296 w 480"/>
                <a:gd name="T73" fmla="*/ 516 h 676"/>
                <a:gd name="T74" fmla="*/ 304 w 480"/>
                <a:gd name="T75" fmla="*/ 488 h 676"/>
                <a:gd name="T76" fmla="*/ 304 w 480"/>
                <a:gd name="T77" fmla="*/ 480 h 676"/>
                <a:gd name="T78" fmla="*/ 294 w 480"/>
                <a:gd name="T79" fmla="*/ 460 h 676"/>
                <a:gd name="T80" fmla="*/ 266 w 480"/>
                <a:gd name="T81" fmla="*/ 436 h 676"/>
                <a:gd name="T82" fmla="*/ 222 w 480"/>
                <a:gd name="T83" fmla="*/ 410 h 676"/>
                <a:gd name="T84" fmla="*/ 166 w 480"/>
                <a:gd name="T85" fmla="*/ 380 h 676"/>
                <a:gd name="T86" fmla="*/ 110 w 480"/>
                <a:gd name="T87" fmla="*/ 346 h 676"/>
                <a:gd name="T88" fmla="*/ 56 w 480"/>
                <a:gd name="T89" fmla="*/ 298 h 676"/>
                <a:gd name="T90" fmla="*/ 34 w 480"/>
                <a:gd name="T91" fmla="*/ 272 h 676"/>
                <a:gd name="T92" fmla="*/ 16 w 480"/>
                <a:gd name="T93" fmla="*/ 240 h 676"/>
                <a:gd name="T94" fmla="*/ 4 w 480"/>
                <a:gd name="T95" fmla="*/ 208 h 676"/>
                <a:gd name="T96" fmla="*/ 0 w 480"/>
                <a:gd name="T97" fmla="*/ 174 h 676"/>
                <a:gd name="T98" fmla="*/ 2 w 480"/>
                <a:gd name="T99" fmla="*/ 154 h 676"/>
                <a:gd name="T100" fmla="*/ 12 w 480"/>
                <a:gd name="T101" fmla="*/ 116 h 676"/>
                <a:gd name="T102" fmla="*/ 32 w 480"/>
                <a:gd name="T103" fmla="*/ 84 h 676"/>
                <a:gd name="T104" fmla="*/ 60 w 480"/>
                <a:gd name="T105" fmla="*/ 56 h 676"/>
                <a:gd name="T106" fmla="*/ 94 w 480"/>
                <a:gd name="T107" fmla="*/ 34 h 676"/>
                <a:gd name="T108" fmla="*/ 136 w 480"/>
                <a:gd name="T109" fmla="*/ 18 h 676"/>
                <a:gd name="T110" fmla="*/ 184 w 480"/>
                <a:gd name="T111" fmla="*/ 6 h 676"/>
                <a:gd name="T112" fmla="*/ 236 w 480"/>
                <a:gd name="T113" fmla="*/ 0 h 676"/>
                <a:gd name="T114" fmla="*/ 264 w 480"/>
                <a:gd name="T115" fmla="*/ 0 h 676"/>
                <a:gd name="T116" fmla="*/ 344 w 480"/>
                <a:gd name="T117" fmla="*/ 4 h 676"/>
                <a:gd name="T118" fmla="*/ 396 w 480"/>
                <a:gd name="T119" fmla="*/ 136 h 67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480"/>
                <a:gd name="T181" fmla="*/ 0 h 676"/>
                <a:gd name="T182" fmla="*/ 480 w 480"/>
                <a:gd name="T183" fmla="*/ 676 h 67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480" h="676">
                  <a:moveTo>
                    <a:pt x="396" y="136"/>
                  </a:moveTo>
                  <a:lnTo>
                    <a:pt x="396" y="136"/>
                  </a:lnTo>
                  <a:lnTo>
                    <a:pt x="346" y="128"/>
                  </a:lnTo>
                  <a:lnTo>
                    <a:pt x="322" y="124"/>
                  </a:lnTo>
                  <a:lnTo>
                    <a:pt x="294" y="124"/>
                  </a:lnTo>
                  <a:lnTo>
                    <a:pt x="270" y="124"/>
                  </a:lnTo>
                  <a:lnTo>
                    <a:pt x="248" y="126"/>
                  </a:lnTo>
                  <a:lnTo>
                    <a:pt x="228" y="130"/>
                  </a:lnTo>
                  <a:lnTo>
                    <a:pt x="210" y="136"/>
                  </a:lnTo>
                  <a:lnTo>
                    <a:pt x="196" y="144"/>
                  </a:lnTo>
                  <a:lnTo>
                    <a:pt x="186" y="152"/>
                  </a:lnTo>
                  <a:lnTo>
                    <a:pt x="180" y="162"/>
                  </a:lnTo>
                  <a:lnTo>
                    <a:pt x="178" y="174"/>
                  </a:lnTo>
                  <a:lnTo>
                    <a:pt x="178" y="180"/>
                  </a:lnTo>
                  <a:lnTo>
                    <a:pt x="180" y="188"/>
                  </a:lnTo>
                  <a:lnTo>
                    <a:pt x="188" y="202"/>
                  </a:lnTo>
                  <a:lnTo>
                    <a:pt x="202" y="214"/>
                  </a:lnTo>
                  <a:lnTo>
                    <a:pt x="220" y="228"/>
                  </a:lnTo>
                  <a:lnTo>
                    <a:pt x="240" y="242"/>
                  </a:lnTo>
                  <a:lnTo>
                    <a:pt x="264" y="254"/>
                  </a:lnTo>
                  <a:lnTo>
                    <a:pt x="316" y="282"/>
                  </a:lnTo>
                  <a:lnTo>
                    <a:pt x="342" y="298"/>
                  </a:lnTo>
                  <a:lnTo>
                    <a:pt x="370" y="314"/>
                  </a:lnTo>
                  <a:lnTo>
                    <a:pt x="398" y="332"/>
                  </a:lnTo>
                  <a:lnTo>
                    <a:pt x="424" y="354"/>
                  </a:lnTo>
                  <a:lnTo>
                    <a:pt x="436" y="366"/>
                  </a:lnTo>
                  <a:lnTo>
                    <a:pt x="446" y="380"/>
                  </a:lnTo>
                  <a:lnTo>
                    <a:pt x="456" y="394"/>
                  </a:lnTo>
                  <a:lnTo>
                    <a:pt x="464" y="410"/>
                  </a:lnTo>
                  <a:lnTo>
                    <a:pt x="472" y="426"/>
                  </a:lnTo>
                  <a:lnTo>
                    <a:pt x="476" y="444"/>
                  </a:lnTo>
                  <a:lnTo>
                    <a:pt x="480" y="462"/>
                  </a:lnTo>
                  <a:lnTo>
                    <a:pt x="480" y="482"/>
                  </a:lnTo>
                  <a:lnTo>
                    <a:pt x="480" y="504"/>
                  </a:lnTo>
                  <a:lnTo>
                    <a:pt x="476" y="526"/>
                  </a:lnTo>
                  <a:lnTo>
                    <a:pt x="470" y="546"/>
                  </a:lnTo>
                  <a:lnTo>
                    <a:pt x="460" y="564"/>
                  </a:lnTo>
                  <a:lnTo>
                    <a:pt x="450" y="582"/>
                  </a:lnTo>
                  <a:lnTo>
                    <a:pt x="436" y="598"/>
                  </a:lnTo>
                  <a:lnTo>
                    <a:pt x="422" y="612"/>
                  </a:lnTo>
                  <a:lnTo>
                    <a:pt x="404" y="626"/>
                  </a:lnTo>
                  <a:lnTo>
                    <a:pt x="386" y="636"/>
                  </a:lnTo>
                  <a:lnTo>
                    <a:pt x="364" y="648"/>
                  </a:lnTo>
                  <a:lnTo>
                    <a:pt x="342" y="656"/>
                  </a:lnTo>
                  <a:lnTo>
                    <a:pt x="318" y="662"/>
                  </a:lnTo>
                  <a:lnTo>
                    <a:pt x="292" y="668"/>
                  </a:lnTo>
                  <a:lnTo>
                    <a:pt x="264" y="672"/>
                  </a:lnTo>
                  <a:lnTo>
                    <a:pt x="234" y="674"/>
                  </a:lnTo>
                  <a:lnTo>
                    <a:pt x="204" y="676"/>
                  </a:lnTo>
                  <a:lnTo>
                    <a:pt x="176" y="674"/>
                  </a:lnTo>
                  <a:lnTo>
                    <a:pt x="150" y="674"/>
                  </a:lnTo>
                  <a:lnTo>
                    <a:pt x="104" y="666"/>
                  </a:lnTo>
                  <a:lnTo>
                    <a:pt x="58" y="658"/>
                  </a:lnTo>
                  <a:lnTo>
                    <a:pt x="12" y="646"/>
                  </a:lnTo>
                  <a:lnTo>
                    <a:pt x="12" y="510"/>
                  </a:lnTo>
                  <a:lnTo>
                    <a:pt x="54" y="522"/>
                  </a:lnTo>
                  <a:lnTo>
                    <a:pt x="102" y="536"/>
                  </a:lnTo>
                  <a:lnTo>
                    <a:pt x="130" y="542"/>
                  </a:lnTo>
                  <a:lnTo>
                    <a:pt x="156" y="546"/>
                  </a:lnTo>
                  <a:lnTo>
                    <a:pt x="184" y="550"/>
                  </a:lnTo>
                  <a:lnTo>
                    <a:pt x="210" y="552"/>
                  </a:lnTo>
                  <a:lnTo>
                    <a:pt x="228" y="550"/>
                  </a:lnTo>
                  <a:lnTo>
                    <a:pt x="244" y="548"/>
                  </a:lnTo>
                  <a:lnTo>
                    <a:pt x="260" y="542"/>
                  </a:lnTo>
                  <a:lnTo>
                    <a:pt x="274" y="536"/>
                  </a:lnTo>
                  <a:lnTo>
                    <a:pt x="286" y="526"/>
                  </a:lnTo>
                  <a:lnTo>
                    <a:pt x="296" y="516"/>
                  </a:lnTo>
                  <a:lnTo>
                    <a:pt x="302" y="502"/>
                  </a:lnTo>
                  <a:lnTo>
                    <a:pt x="304" y="488"/>
                  </a:lnTo>
                  <a:lnTo>
                    <a:pt x="304" y="480"/>
                  </a:lnTo>
                  <a:lnTo>
                    <a:pt x="302" y="474"/>
                  </a:lnTo>
                  <a:lnTo>
                    <a:pt x="294" y="460"/>
                  </a:lnTo>
                  <a:lnTo>
                    <a:pt x="282" y="448"/>
                  </a:lnTo>
                  <a:lnTo>
                    <a:pt x="266" y="436"/>
                  </a:lnTo>
                  <a:lnTo>
                    <a:pt x="246" y="424"/>
                  </a:lnTo>
                  <a:lnTo>
                    <a:pt x="222" y="410"/>
                  </a:lnTo>
                  <a:lnTo>
                    <a:pt x="166" y="380"/>
                  </a:lnTo>
                  <a:lnTo>
                    <a:pt x="138" y="364"/>
                  </a:lnTo>
                  <a:lnTo>
                    <a:pt x="110" y="346"/>
                  </a:lnTo>
                  <a:lnTo>
                    <a:pt x="82" y="324"/>
                  </a:lnTo>
                  <a:lnTo>
                    <a:pt x="56" y="298"/>
                  </a:lnTo>
                  <a:lnTo>
                    <a:pt x="44" y="286"/>
                  </a:lnTo>
                  <a:lnTo>
                    <a:pt x="34" y="272"/>
                  </a:lnTo>
                  <a:lnTo>
                    <a:pt x="24" y="256"/>
                  </a:lnTo>
                  <a:lnTo>
                    <a:pt x="16" y="240"/>
                  </a:lnTo>
                  <a:lnTo>
                    <a:pt x="10" y="224"/>
                  </a:lnTo>
                  <a:lnTo>
                    <a:pt x="4" y="208"/>
                  </a:lnTo>
                  <a:lnTo>
                    <a:pt x="2" y="192"/>
                  </a:lnTo>
                  <a:lnTo>
                    <a:pt x="0" y="174"/>
                  </a:lnTo>
                  <a:lnTo>
                    <a:pt x="2" y="154"/>
                  </a:lnTo>
                  <a:lnTo>
                    <a:pt x="6" y="134"/>
                  </a:lnTo>
                  <a:lnTo>
                    <a:pt x="12" y="116"/>
                  </a:lnTo>
                  <a:lnTo>
                    <a:pt x="20" y="100"/>
                  </a:lnTo>
                  <a:lnTo>
                    <a:pt x="32" y="84"/>
                  </a:lnTo>
                  <a:lnTo>
                    <a:pt x="44" y="70"/>
                  </a:lnTo>
                  <a:lnTo>
                    <a:pt x="60" y="56"/>
                  </a:lnTo>
                  <a:lnTo>
                    <a:pt x="76" y="44"/>
                  </a:lnTo>
                  <a:lnTo>
                    <a:pt x="94" y="34"/>
                  </a:lnTo>
                  <a:lnTo>
                    <a:pt x="114" y="24"/>
                  </a:lnTo>
                  <a:lnTo>
                    <a:pt x="136" y="18"/>
                  </a:lnTo>
                  <a:lnTo>
                    <a:pt x="160" y="10"/>
                  </a:lnTo>
                  <a:lnTo>
                    <a:pt x="184" y="6"/>
                  </a:lnTo>
                  <a:lnTo>
                    <a:pt x="210" y="2"/>
                  </a:lnTo>
                  <a:lnTo>
                    <a:pt x="236" y="0"/>
                  </a:lnTo>
                  <a:lnTo>
                    <a:pt x="264" y="0"/>
                  </a:lnTo>
                  <a:lnTo>
                    <a:pt x="304" y="0"/>
                  </a:lnTo>
                  <a:lnTo>
                    <a:pt x="344" y="4"/>
                  </a:lnTo>
                  <a:lnTo>
                    <a:pt x="422" y="12"/>
                  </a:lnTo>
                  <a:lnTo>
                    <a:pt x="396" y="1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eaLnBrk="1" hangingPunct="1">
                <a:defRPr/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" y="0"/>
            <a:ext cx="9148236" cy="3402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7668" y="-4762"/>
            <a:ext cx="951779" cy="68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05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u"/>
      </p:transition>
    </mc:Choice>
    <mc:Fallback xmlns="">
      <p:transition spd="slow">
        <p:pull dir="r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A7316-04A2-44E5-AB68-20888896BB72}" type="datetimeFigureOut">
              <a:rPr lang="cs-CZ" smtClean="0"/>
              <a:pPr/>
              <a:t>16.6.2015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3A554-E1C3-44BD-A448-B9E17ACBA559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8064896" cy="2952328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Vytvoření informačního prostředí a nástrojů pro zajištění přípravy cílové skupiny na změny v důchodovém systému v OKD, a.s.</a:t>
            </a:r>
            <a:r>
              <a:rPr lang="cs-CZ" dirty="0" smtClean="0"/>
              <a:t> </a:t>
            </a:r>
            <a:endParaRPr lang="cs-CZ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Obrázek 3" descr="C:\Users\Redline Tonda\Dropbox\word\lista_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6219826"/>
            <a:ext cx="62198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313482" y="5998151"/>
            <a:ext cx="25170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Registrační číslo projektu CZ.1.04/1.1.01/95.00003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395536" y="4797152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400" dirty="0" smtClean="0"/>
              <a:t>Konference z projektu Společným postupem sociálních partnerů k přípravě odvětví na změny důchodového systému </a:t>
            </a:r>
          </a:p>
          <a:p>
            <a:pPr algn="ctr"/>
            <a:r>
              <a:rPr lang="cs-CZ" sz="2400" dirty="0" smtClean="0"/>
              <a:t>Mgr. Radomír Štix, Ing. </a:t>
            </a:r>
            <a:r>
              <a:rPr lang="cs-CZ" sz="2400" smtClean="0"/>
              <a:t>Jaromír Pytlík </a:t>
            </a:r>
            <a:r>
              <a:rPr lang="cs-CZ" sz="2400" dirty="0" smtClean="0"/>
              <a:t>| 9.4.2015 | Luhačovice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76507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tx1"/>
                </a:solidFill>
              </a:rPr>
              <a:t/>
            </a:r>
            <a:br>
              <a:rPr lang="cs-CZ" b="1" dirty="0" smtClean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chemeClr val="tx1"/>
                </a:solidFill>
              </a:rPr>
              <a:t>Věková </a:t>
            </a:r>
            <a:r>
              <a:rPr lang="cs-CZ" b="1" dirty="0" err="1" smtClean="0">
                <a:solidFill>
                  <a:schemeClr val="tx1"/>
                </a:solidFill>
              </a:rPr>
              <a:t>strukrura</a:t>
            </a: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cs-CZ" dirty="0" smtClean="0"/>
              <a:t>	Vezmeme-li navíc v úvahu věkovou strukturu zaměstnanců, je zřejmé, že práce horníka v dole nad 55 let věku není téměř možná, jak dokazuje podíl zaměstnanců nad 55 let v tabulce.</a:t>
            </a:r>
          </a:p>
          <a:p>
            <a:pPr>
              <a:buNone/>
            </a:pPr>
            <a:r>
              <a:rPr lang="cs-CZ" dirty="0" smtClean="0"/>
              <a:t> 		</a:t>
            </a:r>
            <a:r>
              <a:rPr lang="cs-CZ" u="sng" dirty="0" smtClean="0"/>
              <a:t>věk			počet		</a:t>
            </a:r>
            <a:r>
              <a:rPr lang="cs-CZ" u="sng" dirty="0" err="1" smtClean="0"/>
              <a:t>prům</a:t>
            </a:r>
            <a:r>
              <a:rPr lang="cs-CZ" u="sng" dirty="0" smtClean="0"/>
              <a:t>.%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		41 – 45 let		1685		23,4%</a:t>
            </a:r>
          </a:p>
          <a:p>
            <a:pPr>
              <a:buNone/>
            </a:pPr>
            <a:r>
              <a:rPr lang="cs-CZ" dirty="0" smtClean="0"/>
              <a:t>		46 – 50 let		1736		24,1%</a:t>
            </a:r>
          </a:p>
          <a:p>
            <a:pPr>
              <a:buNone/>
            </a:pPr>
            <a:r>
              <a:rPr lang="cs-CZ" dirty="0" smtClean="0"/>
              <a:t>		51 – 55 let		1183		16,4%</a:t>
            </a:r>
          </a:p>
          <a:p>
            <a:pPr>
              <a:buNone/>
            </a:pPr>
            <a:r>
              <a:rPr lang="cs-CZ" dirty="0" smtClean="0"/>
              <a:t>		</a:t>
            </a:r>
            <a:r>
              <a:rPr lang="cs-CZ" b="1" dirty="0" smtClean="0"/>
              <a:t>55 – 60 let		   206		  2,9%</a:t>
            </a:r>
            <a:endParaRPr lang="cs-CZ" dirty="0" smtClean="0"/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27.3.2015</a:t>
            </a: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2014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8"/>
          </a:xfrm>
        </p:spPr>
        <p:txBody>
          <a:bodyPr anchor="t">
            <a:normAutofit fontScale="90000"/>
          </a:bodyPr>
          <a:lstStyle/>
          <a:p>
            <a:r>
              <a:rPr lang="cs-CZ" b="1" dirty="0" smtClean="0"/>
              <a:t>Realizace informačních seminářů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3568" y="1556793"/>
            <a:ext cx="7920880" cy="403244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cs-CZ" sz="2600" dirty="0" smtClean="0">
                <a:solidFill>
                  <a:schemeClr val="tx1"/>
                </a:solidFill>
              </a:rPr>
              <a:t>V rámci OKD proběhlo v tomto projektu celkem 6 informačních seminářů, 3 na straně zaměstnavatele a 3 na straně odborové organizace.</a:t>
            </a:r>
          </a:p>
          <a:p>
            <a:pPr algn="l"/>
            <a:endParaRPr lang="cs-CZ" sz="2600" dirty="0" smtClean="0">
              <a:solidFill>
                <a:schemeClr val="tx1"/>
              </a:solidFill>
            </a:endParaRPr>
          </a:p>
          <a:p>
            <a:pPr algn="l"/>
            <a:r>
              <a:rPr lang="cs-CZ" sz="2600" dirty="0" smtClean="0">
                <a:solidFill>
                  <a:schemeClr val="tx1"/>
                </a:solidFill>
              </a:rPr>
              <a:t>Na seminářích se diskutovalo téma připravenosti OKD na zvyšování důchodového věku.</a:t>
            </a:r>
          </a:p>
          <a:p>
            <a:pPr algn="l"/>
            <a:endParaRPr lang="cs-CZ" sz="2600" dirty="0" smtClean="0">
              <a:solidFill>
                <a:schemeClr val="tx1"/>
              </a:solidFill>
            </a:endParaRPr>
          </a:p>
          <a:p>
            <a:pPr algn="l"/>
            <a:r>
              <a:rPr lang="cs-CZ" sz="2600" dirty="0" smtClean="0">
                <a:solidFill>
                  <a:schemeClr val="tx1"/>
                </a:solidFill>
              </a:rPr>
              <a:t>Semináře byly podnětem k  přípravě podpory pro změnu legislativy v oblasti  </a:t>
            </a:r>
            <a:r>
              <a:rPr lang="cs-CZ" sz="2600" dirty="0" smtClean="0">
                <a:solidFill>
                  <a:schemeClr val="tx1"/>
                </a:solidFill>
                <a:ea typeface="ＭＳ Ｐゴシック" pitchFamily="34" charset="-128"/>
              </a:rPr>
              <a:t>nižšího věku odchodu do starobního důchodu některých horníků (novelizace NV č. 363/2009)</a:t>
            </a:r>
            <a:endParaRPr lang="cs-CZ" sz="2600" dirty="0" smtClean="0">
              <a:solidFill>
                <a:schemeClr val="tx1"/>
              </a:solidFill>
            </a:endParaRPr>
          </a:p>
          <a:p>
            <a:pPr algn="l"/>
            <a:endParaRPr lang="cs-CZ" sz="2600" dirty="0" smtClean="0">
              <a:solidFill>
                <a:schemeClr val="tx1"/>
              </a:solidFill>
            </a:endParaRPr>
          </a:p>
          <a:p>
            <a:pPr algn="l"/>
            <a:r>
              <a:rPr lang="cs-CZ" sz="2600" dirty="0" smtClean="0">
                <a:solidFill>
                  <a:schemeClr val="tx1"/>
                </a:solidFill>
              </a:rPr>
              <a:t>Hlavní výstupy z odborných seminářů:</a:t>
            </a:r>
          </a:p>
          <a:p>
            <a:pPr lvl="0" algn="l"/>
            <a:endParaRPr lang="cs-CZ" sz="3100" dirty="0">
              <a:solidFill>
                <a:schemeClr val="tx1"/>
              </a:solidFill>
            </a:endParaRPr>
          </a:p>
          <a:p>
            <a:endParaRPr lang="cs-CZ" dirty="0"/>
          </a:p>
        </p:txBody>
      </p:sp>
      <p:pic>
        <p:nvPicPr>
          <p:cNvPr id="4" name="Obrázek 3" descr="C:\Users\Redline Tonda\Dropbox\word\lista_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6219826"/>
            <a:ext cx="62198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313482" y="6045006"/>
            <a:ext cx="25170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Registrační číslo projektu CZ.1.04/1.1.01/95.00003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27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8"/>
          </a:xfrm>
        </p:spPr>
        <p:txBody>
          <a:bodyPr anchor="t">
            <a:normAutofit fontScale="90000"/>
          </a:bodyPr>
          <a:lstStyle/>
          <a:p>
            <a:r>
              <a:rPr lang="cs-CZ" b="1" dirty="0" smtClean="0"/>
              <a:t>Výstupy z informačních seminářů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 smtClean="0"/>
              <a:t>	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1196752"/>
            <a:ext cx="7920880" cy="4824536"/>
          </a:xfrm>
        </p:spPr>
        <p:txBody>
          <a:bodyPr>
            <a:normAutofit lnSpcReduction="10000"/>
          </a:bodyPr>
          <a:lstStyle/>
          <a:p>
            <a:pPr marL="514350" lvl="0" indent="-514350" algn="l">
              <a:buFont typeface="+mj-lt"/>
              <a:buAutoNum type="arabicParenR" startAt="3"/>
            </a:pPr>
            <a:r>
              <a:rPr lang="cs-CZ" sz="2400" b="1" dirty="0" smtClean="0">
                <a:solidFill>
                  <a:schemeClr val="tx1"/>
                </a:solidFill>
              </a:rPr>
              <a:t>Je OKD připravena na nutné změny pracovních podmínek, které umožní plnohodnotné zapojení pracovníků rizikových profesí až do odchodu do starobního důchodu?</a:t>
            </a:r>
          </a:p>
          <a:p>
            <a:pPr marL="342900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ea typeface="ＭＳ Ｐゴシック" pitchFamily="34" charset="-128"/>
              </a:rPr>
              <a:t>Při výkonu hornické práce v podzemí lze jen omezeným způsobem zmírnit dopad škodlivých (fyzikálních či geomechanických) faktorů na zdraví zaměstnance změnou pracovních podmínek. </a:t>
            </a:r>
          </a:p>
          <a:p>
            <a:pPr marL="342900" indent="-342900" algn="l">
              <a:lnSpc>
                <a:spcPct val="90000"/>
              </a:lnSpc>
            </a:pPr>
            <a:r>
              <a:rPr lang="cs-CZ" sz="2400" dirty="0" smtClean="0">
                <a:solidFill>
                  <a:schemeClr val="tx1"/>
                </a:solidFill>
                <a:ea typeface="ＭＳ Ｐゴシック" pitchFamily="34" charset="-128"/>
              </a:rPr>
              <a:t>	Důvodem je zejména:</a:t>
            </a:r>
          </a:p>
          <a:p>
            <a:pPr marL="800100" lvl="1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ea typeface="ＭＳ Ｐゴシック" pitchFamily="34" charset="-128"/>
              </a:rPr>
              <a:t>hloubka těžby (od roku 1993 vzrostla průměrná hloubka těžby o téměř 262 metrů (ze 755 na 1 017 metrů )</a:t>
            </a:r>
          </a:p>
          <a:p>
            <a:pPr marL="800100" lvl="1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ea typeface="ＭＳ Ｐゴシック" pitchFamily="34" charset="-128"/>
              </a:rPr>
              <a:t>mikroklimatické podmínky (zvyšuje se počet pracovišť se zhoršenými mikroklimatickými podmínkami  - rok 2010 – 15 vs. rok 2014 – 40</a:t>
            </a:r>
          </a:p>
        </p:txBody>
      </p:sp>
      <p:pic>
        <p:nvPicPr>
          <p:cNvPr id="4" name="Obrázek 3" descr="C:\Users\Redline Tonda\Dropbox\word\lista_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6219826"/>
            <a:ext cx="62198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313482" y="6070158"/>
            <a:ext cx="25170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Registrační číslo projektu CZ.1.04/1.1.01/95.00003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87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8"/>
          </a:xfrm>
        </p:spPr>
        <p:txBody>
          <a:bodyPr anchor="t">
            <a:normAutofit fontScale="90000"/>
          </a:bodyPr>
          <a:lstStyle/>
          <a:p>
            <a:r>
              <a:rPr lang="cs-CZ" b="1" dirty="0" smtClean="0"/>
              <a:t>Výstupy z informačních seminářů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b="1" dirty="0" smtClean="0"/>
              <a:t>	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1196752"/>
            <a:ext cx="7920880" cy="4824536"/>
          </a:xfrm>
        </p:spPr>
        <p:txBody>
          <a:bodyPr>
            <a:normAutofit/>
          </a:bodyPr>
          <a:lstStyle/>
          <a:p>
            <a:pPr lvl="0" algn="l"/>
            <a:r>
              <a:rPr lang="cs-CZ" sz="2400" i="1" dirty="0" smtClean="0">
                <a:solidFill>
                  <a:schemeClr val="tx1"/>
                </a:solidFill>
              </a:rPr>
              <a:t>Dílčí příspěvky  ke změnám pracovních podmínek:</a:t>
            </a:r>
          </a:p>
          <a:p>
            <a:pPr marL="342900" lvl="0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ea typeface="ＭＳ Ｐゴシック" pitchFamily="34" charset="-128"/>
              </a:rPr>
              <a:t>Změna kategorizace pracovišť v riziku prachu. Díky rozhodnutí KHS z 1.10.2014 dochází ke změně načítání NPE v riziku prachu 2, resp. rozdělení kategorie na 2a a 2b. Výsledkem by mělo být prodloužení možné aktivní činnosti v dole pro jednotlivé zaměstnance.</a:t>
            </a:r>
          </a:p>
          <a:p>
            <a:pPr marL="342900" lvl="0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ea typeface="ＭＳ Ｐゴシック" pitchFamily="34" charset="-128"/>
              </a:rPr>
              <a:t>V nedávné době proběhly rozsáhlé investice do modernizace OOPP – program SAFETY.</a:t>
            </a:r>
          </a:p>
          <a:p>
            <a:pPr marL="342900" lvl="0" indent="-342900" algn="l">
              <a:lnSpc>
                <a:spcPct val="90000"/>
              </a:lnSpc>
            </a:pPr>
            <a:endParaRPr lang="cs-CZ" sz="2200" b="1" dirty="0" smtClean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ea typeface="ＭＳ Ｐゴシック" pitchFamily="34" charset="-128"/>
              </a:rPr>
              <a:t>Do budoucna bude potřeba se zaměřit na změnu pracovních podmínek u povrchových dělnických profesí</a:t>
            </a:r>
          </a:p>
          <a:p>
            <a:pPr algn="l"/>
            <a:endParaRPr lang="cs-CZ" sz="2400" dirty="0" smtClean="0">
              <a:solidFill>
                <a:schemeClr val="tx1"/>
              </a:solidFill>
            </a:endParaRPr>
          </a:p>
          <a:p>
            <a:pPr marL="514350" lvl="0" indent="-514350" algn="l"/>
            <a:endParaRPr lang="cs-CZ" sz="2200" b="1" dirty="0">
              <a:solidFill>
                <a:schemeClr val="tx1"/>
              </a:solidFill>
            </a:endParaRPr>
          </a:p>
        </p:txBody>
      </p:sp>
      <p:pic>
        <p:nvPicPr>
          <p:cNvPr id="4" name="Obrázek 3" descr="C:\Users\Redline Tonda\Dropbox\word\lista_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6219826"/>
            <a:ext cx="62198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313482" y="6070158"/>
            <a:ext cx="25170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Registrační číslo projektu CZ.1.04/1.1.01/95.00003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3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ea typeface="ＭＳ Ｐゴシック" pitchFamily="34" charset="-128"/>
              </a:rPr>
              <a:t>Dlouhodobý vývoj těžby</a:t>
            </a:r>
          </a:p>
        </p:txBody>
      </p:sp>
      <p:sp>
        <p:nvSpPr>
          <p:cNvPr id="8195" name="Zástupný symbol pro obsah 6"/>
          <p:cNvSpPr>
            <a:spLocks noGrp="1"/>
          </p:cNvSpPr>
          <p:nvPr>
            <p:ph idx="1"/>
          </p:nvPr>
        </p:nvSpPr>
        <p:spPr>
          <a:xfrm>
            <a:off x="457200" y="1674813"/>
            <a:ext cx="8210550" cy="4273550"/>
          </a:xfrm>
        </p:spPr>
        <p:txBody>
          <a:bodyPr/>
          <a:lstStyle/>
          <a:p>
            <a:r>
              <a:rPr lang="cs-CZ" sz="2800" dirty="0" smtClean="0">
                <a:ea typeface="ＭＳ Ｐゴシック" pitchFamily="34" charset="-128"/>
              </a:rPr>
              <a:t>OKD zpracovalo dlouhodobý vývoj těžby do roku 2028</a:t>
            </a:r>
          </a:p>
          <a:p>
            <a:r>
              <a:rPr lang="cs-CZ" sz="2800" dirty="0" smtClean="0">
                <a:ea typeface="ＭＳ Ｐゴシック" pitchFamily="34" charset="-128"/>
              </a:rPr>
              <a:t>OKD má aktuálně k dispozici zhruba 50 miliónů tun ekonomicky vytěžitelných zásob</a:t>
            </a:r>
          </a:p>
          <a:p>
            <a:pPr lvl="1"/>
            <a:r>
              <a:rPr lang="cs-CZ" sz="2400" dirty="0" smtClean="0">
                <a:ea typeface="ＭＳ Ｐゴシック" pitchFamily="34" charset="-128"/>
              </a:rPr>
              <a:t>připravit další oblasti pro navýšení objemu vytěžitelných zásob je za současné situace velmi složité</a:t>
            </a:r>
          </a:p>
          <a:p>
            <a:r>
              <a:rPr lang="cs-CZ" sz="2800" dirty="0" smtClean="0">
                <a:ea typeface="ＭＳ Ｐゴシック" pitchFamily="34" charset="-128"/>
              </a:rPr>
              <a:t>V následujících letech dojde ke snížení počtu zaměstnanců v souladu s očekávaným snížením těžby</a:t>
            </a:r>
          </a:p>
          <a:p>
            <a:endParaRPr lang="cs-CZ" sz="2800" dirty="0" smtClean="0">
              <a:ea typeface="ＭＳ Ｐゴシック" pitchFamily="34" charset="-128"/>
            </a:endParaRPr>
          </a:p>
        </p:txBody>
      </p:sp>
      <p:sp>
        <p:nvSpPr>
          <p:cNvPr id="8197" name="Zástupný symbol pro číslo snímku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EDFD238-FC0D-4988-BED8-D9C85F9FC7EF}" type="slidenum">
              <a:rPr lang="cs-CZ" smtClean="0">
                <a:latin typeface="Arial" charset="0"/>
              </a:rPr>
              <a:pPr/>
              <a:t>14</a:t>
            </a:fld>
            <a:endParaRPr lang="cs-CZ" smtClean="0">
              <a:latin typeface="Arial" charset="0"/>
            </a:endParaRPr>
          </a:p>
        </p:txBody>
      </p:sp>
      <p:pic>
        <p:nvPicPr>
          <p:cNvPr id="6" name="Obrázek 5" descr="C:\Users\Redline Tonda\Dropbox\word\lista_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6219826"/>
            <a:ext cx="62198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313482" y="6070158"/>
            <a:ext cx="25170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Registrační číslo projektu CZ.1.04/1.1.01/95.00003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06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ea typeface="ＭＳ Ｐゴシック" pitchFamily="34" charset="-128"/>
              </a:rPr>
              <a:t>Shrnutí</a:t>
            </a:r>
          </a:p>
        </p:txBody>
      </p:sp>
      <p:sp>
        <p:nvSpPr>
          <p:cNvPr id="8195" name="Zástupný symbol pro obsah 6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705598"/>
          </a:xfrm>
        </p:spPr>
        <p:txBody>
          <a:bodyPr>
            <a:noAutofit/>
          </a:bodyPr>
          <a:lstStyle/>
          <a:p>
            <a:r>
              <a:rPr lang="cs-CZ" sz="2400" dirty="0" smtClean="0">
                <a:ea typeface="ＭＳ Ｐゴシック" pitchFamily="34" charset="-128"/>
              </a:rPr>
              <a:t>OKD prochází obdobím transformace a restrukturalizace, objem těžby i počty zaměstnanců se budou v dalších letech snižovat;</a:t>
            </a:r>
          </a:p>
          <a:p>
            <a:r>
              <a:rPr lang="cs-CZ" sz="2400" dirty="0" smtClean="0">
                <a:ea typeface="ＭＳ Ｐゴシック" pitchFamily="34" charset="-128"/>
              </a:rPr>
              <a:t>Prodlužování důchodového věku u důlních zaměstnanců je nereálné; </a:t>
            </a:r>
          </a:p>
          <a:p>
            <a:r>
              <a:rPr lang="cs-CZ" sz="2400" dirty="0" smtClean="0">
                <a:ea typeface="ＭＳ Ｐゴシック" pitchFamily="34" charset="-128"/>
              </a:rPr>
              <a:t>Jako rizikové profese vnímáme všechny </a:t>
            </a:r>
            <a:r>
              <a:rPr lang="cs-CZ" sz="2400" dirty="0" smtClean="0"/>
              <a:t>důlní dělnické profese, fárající THZ do pozice VÚ a vybrané profese na povrchu;</a:t>
            </a:r>
          </a:p>
          <a:p>
            <a:r>
              <a:rPr lang="cs-CZ" sz="2400" dirty="0" smtClean="0">
                <a:ea typeface="ＭＳ Ｐゴシック" pitchFamily="34" charset="-128"/>
              </a:rPr>
              <a:t>Změna pracovních podmínek pro výkon hornické práce v podzemí , resp. zmírnění dopadu škodlivých faktorů na zdraví zaměstnance je možná pouze v omezené míře, reálné je to jen u povrchových prof.;</a:t>
            </a:r>
          </a:p>
          <a:p>
            <a:r>
              <a:rPr lang="cs-CZ" sz="2400" dirty="0" smtClean="0">
                <a:ea typeface="ＭＳ Ｐゴシック" pitchFamily="34" charset="-128"/>
              </a:rPr>
              <a:t>OKD se soustředí na svůj hlavní obor podnikání v těžbě černého uhlí, většina vedlejších činností již je řešena outsourcingem;</a:t>
            </a:r>
          </a:p>
          <a:p>
            <a:r>
              <a:rPr lang="cs-CZ" sz="2400" dirty="0" smtClean="0">
                <a:ea typeface="ＭＳ Ｐゴシック" pitchFamily="34" charset="-128"/>
              </a:rPr>
              <a:t>OKD podporuje uplatnění propuštěných zaměstnanců na trhu práce díky projektu Nová šichta (</a:t>
            </a:r>
            <a:r>
              <a:rPr lang="cs-CZ" sz="2400" i="1" dirty="0" smtClean="0"/>
              <a:t>S nadací za prací a podpora podnikání).</a:t>
            </a:r>
            <a:endParaRPr lang="cs-CZ" sz="2400" dirty="0" smtClean="0">
              <a:ea typeface="ＭＳ Ｐゴシック" pitchFamily="34" charset="-128"/>
            </a:endParaRPr>
          </a:p>
        </p:txBody>
      </p:sp>
      <p:sp>
        <p:nvSpPr>
          <p:cNvPr id="8197" name="Zástupný symbol pro číslo snímku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EDFD238-FC0D-4988-BED8-D9C85F9FC7EF}" type="slidenum">
              <a:rPr lang="cs-CZ" smtClean="0">
                <a:latin typeface="Arial" charset="0"/>
              </a:rPr>
              <a:pPr/>
              <a:t>15</a:t>
            </a:fld>
            <a:endParaRPr lang="cs-CZ" smtClean="0">
              <a:latin typeface="Arial" charset="0"/>
            </a:endParaRPr>
          </a:p>
        </p:txBody>
      </p:sp>
      <p:pic>
        <p:nvPicPr>
          <p:cNvPr id="6" name="Obrázek 5" descr="C:\Users\Redline Tonda\Dropbox\word\lista_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6219825"/>
            <a:ext cx="62198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313482" y="6070158"/>
            <a:ext cx="25170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Registrační číslo projektu CZ.1.04/1.1.01/95.00003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97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Diamo</a:t>
            </a:r>
            <a:r>
              <a:rPr lang="cs-CZ" dirty="0" smtClean="0"/>
              <a:t> </a:t>
            </a:r>
            <a:r>
              <a:rPr lang="cs-CZ" dirty="0" err="1" smtClean="0"/>
              <a:t>s.p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Těžba do roku 2017</a:t>
            </a:r>
          </a:p>
          <a:p>
            <a:r>
              <a:rPr lang="cs-CZ" dirty="0" smtClean="0"/>
              <a:t>Nová těžba  - ekologické organizace , města a obce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36288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800"/>
              <a:t>Porovnání počtů zaměstnanců Diamo s. p. a počtů pracujících zaměstnanců s nárokem na starobní důchod</a:t>
            </a:r>
          </a:p>
        </p:txBody>
      </p:sp>
      <p:graphicFrame>
        <p:nvGraphicFramePr>
          <p:cNvPr id="37893" name="Object 5"/>
          <p:cNvGraphicFramePr>
            <a:graphicFrameLocks noGrp="1" noChangeAspect="1"/>
          </p:cNvGraphicFramePr>
          <p:nvPr>
            <p:ph idx="1"/>
          </p:nvPr>
        </p:nvGraphicFramePr>
        <p:xfrm>
          <a:off x="457200" y="1782763"/>
          <a:ext cx="8229600" cy="412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Graf" r:id="rId3" imgW="6134033" imgH="3078423" progId="Excel.Chart.8">
                  <p:embed/>
                </p:oleObj>
              </mc:Choice>
              <mc:Fallback>
                <p:oleObj name="Graf" r:id="rId3" imgW="6134033" imgH="3078423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782763"/>
                        <a:ext cx="8229600" cy="4129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21917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3200" b="1"/>
              <a:t>Souběh v měsících na jednotlivých o. z. Diamo s. p.</a:t>
            </a:r>
          </a:p>
        </p:txBody>
      </p:sp>
      <p:pic>
        <p:nvPicPr>
          <p:cNvPr id="80902" name="Graf 11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1700213"/>
            <a:ext cx="7632700" cy="49688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59255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2400"/>
              <a:t>Zcela shodné grafické znázornění zaměstnanců pracujících s nárokem na starobní důchod</a:t>
            </a:r>
          </a:p>
        </p:txBody>
      </p:sp>
      <p:pic>
        <p:nvPicPr>
          <p:cNvPr id="77829" name="Graf 6"/>
          <p:cNvPicPr>
            <a:picLocks noGrp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8" y="1341438"/>
            <a:ext cx="7561262" cy="53276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967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8"/>
          </a:xfrm>
        </p:spPr>
        <p:txBody>
          <a:bodyPr anchor="t">
            <a:normAutofit fontScale="90000"/>
          </a:bodyPr>
          <a:lstStyle/>
          <a:p>
            <a:r>
              <a:rPr lang="cs-CZ" b="1" dirty="0" smtClean="0"/>
              <a:t>Výstupy z informačních seminářů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1196752"/>
            <a:ext cx="7920880" cy="4824536"/>
          </a:xfrm>
        </p:spPr>
        <p:txBody>
          <a:bodyPr>
            <a:normAutofit/>
          </a:bodyPr>
          <a:lstStyle/>
          <a:p>
            <a:pPr lvl="0" algn="l"/>
            <a:endParaRPr lang="cs-CZ" sz="2000" dirty="0" smtClean="0"/>
          </a:p>
          <a:p>
            <a:pPr marL="457200" lvl="0" indent="-457200" algn="l">
              <a:buFont typeface="+mj-lt"/>
              <a:buAutoNum type="arabicParenR"/>
            </a:pPr>
            <a:r>
              <a:rPr lang="cs-CZ" sz="2400" b="1" dirty="0" smtClean="0">
                <a:solidFill>
                  <a:schemeClr val="tx1"/>
                </a:solidFill>
              </a:rPr>
              <a:t>Připravuje se OKD na dopady způsobené změnami důchodového systému? </a:t>
            </a:r>
          </a:p>
          <a:p>
            <a:pPr marL="457200" lvl="0" indent="-457200" algn="l"/>
            <a:endParaRPr lang="cs-CZ" dirty="0" smtClean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cs-CZ" sz="2400" dirty="0" smtClean="0">
                <a:solidFill>
                  <a:schemeClr val="tx1"/>
                </a:solidFill>
                <a:ea typeface="ＭＳ Ｐゴシック" pitchFamily="34" charset="-128"/>
              </a:rPr>
              <a:t>Ne, nepřipravuje. Další prodloužení hranice odchodu do důchodu u důlních zaměstnanců není reálné. Proto OKD </a:t>
            </a:r>
            <a:r>
              <a:rPr lang="cs-CZ" sz="2400" dirty="0" smtClean="0">
                <a:solidFill>
                  <a:srgbClr val="FF0000"/>
                </a:solidFill>
                <a:ea typeface="ＭＳ Ｐゴシック" pitchFamily="34" charset="-128"/>
              </a:rPr>
              <a:t>plně podporuje </a:t>
            </a:r>
            <a:r>
              <a:rPr lang="cs-CZ" sz="2400" dirty="0" smtClean="0">
                <a:solidFill>
                  <a:schemeClr val="tx1"/>
                </a:solidFill>
                <a:ea typeface="ＭＳ Ｐゴシック" pitchFamily="34" charset="-128"/>
              </a:rPr>
              <a:t>úsilí OS PHGNP ohledně nižšího věku odchodu do starobního důchodu některých horníků.</a:t>
            </a:r>
          </a:p>
          <a:p>
            <a:pPr marL="800100" lvl="3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  <a:ea typeface="ＭＳ Ｐゴシック" pitchFamily="34" charset="-128"/>
              </a:rPr>
              <a:t>změna NV č. 363/2009 Sb. – odstranění časové podmínky odpracování stanoveného počtu směn před 1. 1. 2009</a:t>
            </a:r>
          </a:p>
          <a:p>
            <a:pPr marL="800100" lvl="3" indent="-342900" algn="l">
              <a:lnSpc>
                <a:spcPct val="90000"/>
              </a:lnSpc>
              <a:buFont typeface="Arial" pitchFamily="34" charset="0"/>
              <a:buChar char="•"/>
            </a:pPr>
            <a:r>
              <a:rPr lang="cs-CZ" dirty="0" smtClean="0">
                <a:solidFill>
                  <a:schemeClr val="tx1"/>
                </a:solidFill>
                <a:ea typeface="ＭＳ Ｐゴシック" pitchFamily="34" charset="-128"/>
              </a:rPr>
              <a:t>změna zákona č. 155/1995 Sb., o důchodovém pojištění – odstranění podmínky zahájení výkonu zaměstnání v hornictví před 1. 1. 1993</a:t>
            </a:r>
          </a:p>
          <a:p>
            <a:pPr marL="342900" indent="-342900" algn="l">
              <a:lnSpc>
                <a:spcPct val="90000"/>
              </a:lnSpc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  <a:ea typeface="ＭＳ Ｐゴシック" pitchFamily="34" charset="-128"/>
            </a:endParaRPr>
          </a:p>
          <a:p>
            <a:pPr marL="457200" lvl="0" indent="-457200" algn="l"/>
            <a:endParaRPr lang="cs-CZ" sz="2400" b="1" i="1" dirty="0" smtClean="0">
              <a:solidFill>
                <a:schemeClr val="tx1"/>
              </a:solidFill>
            </a:endParaRPr>
          </a:p>
        </p:txBody>
      </p:sp>
      <p:pic>
        <p:nvPicPr>
          <p:cNvPr id="4" name="Obrázek 3" descr="C:\Users\Redline Tonda\Dropbox\word\lista_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6219826"/>
            <a:ext cx="62198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313482" y="6070158"/>
            <a:ext cx="25170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Registrační číslo projektu CZ.1.04/1.1.01/95.00003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10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altLang="cs-CZ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Sokolovská uhelná </a:t>
            </a:r>
            <a:br>
              <a:rPr lang="cs-CZ" altLang="cs-CZ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cs-CZ" altLang="cs-CZ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 Sdružení odborových organizací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26680" y="5445224"/>
            <a:ext cx="45719" cy="193576"/>
          </a:xfrm>
        </p:spPr>
        <p:txBody>
          <a:bodyPr>
            <a:normAutofit fontScale="25000" lnSpcReduction="20000"/>
          </a:bodyPr>
          <a:lstStyle/>
          <a:p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7892680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SUAS a SOO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cs-CZ" altLang="cs-CZ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Profesní struktura (z hlediska četnosti):</a:t>
            </a:r>
          </a:p>
          <a:p>
            <a:pPr>
              <a:buFontTx/>
              <a:buNone/>
            </a:pPr>
            <a:r>
              <a:rPr lang="cs-CZ" altLang="cs-CZ" dirty="0"/>
              <a:t>Zámečník						540</a:t>
            </a:r>
          </a:p>
          <a:p>
            <a:pPr>
              <a:buFontTx/>
              <a:buNone/>
            </a:pPr>
            <a:r>
              <a:rPr lang="cs-CZ" altLang="cs-CZ" dirty="0"/>
              <a:t>Řidič důlních mechanismů		520</a:t>
            </a:r>
          </a:p>
          <a:p>
            <a:pPr>
              <a:buFontTx/>
              <a:buNone/>
            </a:pPr>
            <a:r>
              <a:rPr lang="cs-CZ" altLang="cs-CZ" dirty="0"/>
              <a:t>Elektrikář						325</a:t>
            </a:r>
          </a:p>
          <a:p>
            <a:pPr>
              <a:buFontTx/>
              <a:buNone/>
            </a:pPr>
            <a:r>
              <a:rPr lang="cs-CZ" altLang="cs-CZ" dirty="0"/>
              <a:t>Strojník plynárny, </a:t>
            </a:r>
            <a:r>
              <a:rPr lang="cs-CZ" altLang="cs-CZ" dirty="0" err="1"/>
              <a:t>energ</a:t>
            </a:r>
            <a:r>
              <a:rPr lang="cs-CZ" altLang="cs-CZ" dirty="0"/>
              <a:t>. zařízení 	241</a:t>
            </a:r>
          </a:p>
          <a:p>
            <a:pPr>
              <a:buFontTx/>
              <a:buNone/>
            </a:pPr>
            <a:r>
              <a:rPr lang="cs-CZ" altLang="cs-CZ" dirty="0"/>
              <a:t>--------------------------------------</a:t>
            </a:r>
          </a:p>
          <a:p>
            <a:pPr>
              <a:buFontTx/>
              <a:buNone/>
            </a:pPr>
            <a:r>
              <a:rPr lang="cs-CZ" altLang="cs-CZ" dirty="0"/>
              <a:t>Horník			  			  22</a:t>
            </a:r>
          </a:p>
          <a:p>
            <a:pPr>
              <a:buFontTx/>
              <a:buNone/>
            </a:pPr>
            <a:endParaRPr lang="cs-CZ" altLang="cs-CZ" dirty="0"/>
          </a:p>
          <a:p>
            <a:pPr>
              <a:buFontTx/>
              <a:buNone/>
            </a:pPr>
            <a:endParaRPr lang="cs-CZ" altLang="cs-CZ" dirty="0"/>
          </a:p>
        </p:txBody>
      </p:sp>
    </p:spTree>
    <p:extLst>
      <p:ext uri="{BB962C8B-B14F-4D97-AF65-F5344CB8AC3E}">
        <p14:creationId xmlns:p14="http://schemas.microsoft.com/office/powerpoint/2010/main" val="30183742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altLang="cs-CZ" sz="4000"/>
              <a:t>Nejpočetněji zastoupené dělnické profese a přehled o jejich věku</a:t>
            </a:r>
          </a:p>
        </p:txBody>
      </p:sp>
      <p:sp>
        <p:nvSpPr>
          <p:cNvPr id="88069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cs-CZ" altLang="cs-CZ" sz="1600" dirty="0"/>
              <a:t>Profese</a:t>
            </a:r>
            <a:r>
              <a:rPr lang="cs-CZ" altLang="cs-CZ" sz="1400" dirty="0"/>
              <a:t>	</a:t>
            </a:r>
            <a:r>
              <a:rPr lang="cs-CZ" altLang="cs-CZ" sz="1600" dirty="0"/>
              <a:t>Počet</a:t>
            </a:r>
            <a:r>
              <a:rPr lang="cs-CZ" altLang="cs-CZ" sz="1400" dirty="0"/>
              <a:t>	</a:t>
            </a:r>
            <a:r>
              <a:rPr lang="cs-CZ" altLang="cs-CZ" sz="1600" dirty="0"/>
              <a:t>Průměrný věk</a:t>
            </a:r>
            <a:r>
              <a:rPr lang="cs-CZ" altLang="cs-CZ" sz="1400" dirty="0"/>
              <a:t>	</a:t>
            </a:r>
            <a:r>
              <a:rPr lang="cs-CZ" altLang="cs-CZ" sz="1600" dirty="0"/>
              <a:t>Minimální věk</a:t>
            </a:r>
            <a:r>
              <a:rPr lang="cs-CZ" altLang="cs-CZ" sz="1400" dirty="0"/>
              <a:t>	</a:t>
            </a:r>
            <a:r>
              <a:rPr lang="cs-CZ" altLang="cs-CZ" sz="1600" dirty="0"/>
              <a:t>Maximální věk</a:t>
            </a:r>
          </a:p>
          <a:p>
            <a:endParaRPr lang="cs-CZ" altLang="cs-CZ" sz="1400" dirty="0"/>
          </a:p>
          <a:p>
            <a:r>
              <a:rPr lang="cs-CZ" altLang="cs-CZ" sz="1400" dirty="0"/>
              <a:t>strážný	  </a:t>
            </a:r>
            <a:r>
              <a:rPr lang="cs-CZ" altLang="cs-CZ" sz="1400" dirty="0" smtClean="0"/>
              <a:t>                           </a:t>
            </a:r>
            <a:r>
              <a:rPr lang="cs-CZ" altLang="cs-CZ" sz="1400" dirty="0"/>
              <a:t>22	      </a:t>
            </a:r>
            <a:r>
              <a:rPr lang="cs-CZ" altLang="cs-CZ" sz="1400" dirty="0" smtClean="0"/>
              <a:t>6 1                                   </a:t>
            </a:r>
            <a:r>
              <a:rPr lang="cs-CZ" altLang="cs-CZ" sz="1400" dirty="0"/>
              <a:t>61	    </a:t>
            </a:r>
            <a:r>
              <a:rPr lang="cs-CZ" altLang="cs-CZ" sz="1400" dirty="0" smtClean="0"/>
              <a:t>                     </a:t>
            </a:r>
            <a:r>
              <a:rPr lang="cs-CZ" altLang="cs-CZ" sz="1400" dirty="0"/>
              <a:t>69</a:t>
            </a:r>
          </a:p>
          <a:p>
            <a:endParaRPr lang="cs-CZ" altLang="cs-CZ" sz="1400" dirty="0"/>
          </a:p>
          <a:p>
            <a:r>
              <a:rPr lang="cs-CZ" altLang="cs-CZ" sz="1400" dirty="0"/>
              <a:t>provozní elektrikář	    22	      61	                       56	                          69</a:t>
            </a:r>
          </a:p>
          <a:p>
            <a:endParaRPr lang="cs-CZ" altLang="cs-CZ" sz="1400" dirty="0"/>
          </a:p>
          <a:p>
            <a:r>
              <a:rPr lang="cs-CZ" altLang="cs-CZ" sz="1400" dirty="0"/>
              <a:t>báňský úpravář	    22	      60	                       56	                          65</a:t>
            </a:r>
          </a:p>
          <a:p>
            <a:endParaRPr lang="cs-CZ" altLang="cs-CZ" sz="1400" dirty="0"/>
          </a:p>
          <a:p>
            <a:r>
              <a:rPr lang="cs-CZ" altLang="cs-CZ" sz="1400" dirty="0"/>
              <a:t>provozní zámečník	    21	      61	                       56	                          67</a:t>
            </a:r>
          </a:p>
          <a:p>
            <a:pPr>
              <a:buFont typeface="Wingdings" pitchFamily="2" charset="2"/>
              <a:buNone/>
            </a:pPr>
            <a:endParaRPr lang="cs-CZ" altLang="cs-CZ" sz="1400" dirty="0"/>
          </a:p>
          <a:p>
            <a:r>
              <a:rPr lang="cs-CZ" altLang="cs-CZ" sz="1400" dirty="0"/>
              <a:t>těžař uranu	     9	      64	                       60	                          68</a:t>
            </a:r>
          </a:p>
          <a:p>
            <a:endParaRPr lang="cs-CZ" altLang="cs-CZ" sz="1400" dirty="0"/>
          </a:p>
          <a:p>
            <a:pPr>
              <a:buFont typeface="Wingdings" pitchFamily="2" charset="2"/>
              <a:buNone/>
            </a:pPr>
            <a:endParaRPr lang="cs-CZ" altLang="cs-CZ" sz="1400" dirty="0"/>
          </a:p>
          <a:p>
            <a:pPr>
              <a:buFont typeface="Wingdings" pitchFamily="2" charset="2"/>
              <a:buNone/>
            </a:pPr>
            <a:r>
              <a:rPr lang="cs-CZ" altLang="cs-CZ" sz="1400" dirty="0"/>
              <a:t>				</a:t>
            </a:r>
          </a:p>
          <a:p>
            <a:endParaRPr lang="cs-CZ" altLang="cs-CZ" sz="1400" dirty="0"/>
          </a:p>
        </p:txBody>
      </p:sp>
      <p:sp>
        <p:nvSpPr>
          <p:cNvPr id="88070" name="Rectangle 6"/>
          <p:cNvSpPr>
            <a:spLocks noChangeArrowheads="1"/>
          </p:cNvSpPr>
          <p:nvPr/>
        </p:nvSpPr>
        <p:spPr bwMode="auto">
          <a:xfrm>
            <a:off x="468313" y="1628775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  <a:cs typeface="Arial" charset="0"/>
              </a:defRPr>
            </a:lvl9pPr>
          </a:lstStyle>
          <a:p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209888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07704" y="332657"/>
            <a:ext cx="6620272" cy="1152127"/>
          </a:xfrm>
        </p:spPr>
        <p:txBody>
          <a:bodyPr/>
          <a:lstStyle/>
          <a:p>
            <a:r>
              <a:rPr lang="cs-CZ" dirty="0" smtClean="0"/>
              <a:t>Palivový kombinát Ústí, s. p.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32656"/>
            <a:ext cx="936104" cy="1152128"/>
          </a:xfrm>
          <a:prstGeom prst="rect">
            <a:avLst/>
          </a:prstGeom>
        </p:spPr>
      </p:pic>
      <p:sp>
        <p:nvSpPr>
          <p:cNvPr id="5" name="Podnadpis 4"/>
          <p:cNvSpPr>
            <a:spLocks noGrp="1"/>
          </p:cNvSpPr>
          <p:nvPr>
            <p:ph type="subTitle" idx="1"/>
          </p:nvPr>
        </p:nvSpPr>
        <p:spPr>
          <a:xfrm>
            <a:off x="683568" y="1628800"/>
            <a:ext cx="7848872" cy="792088"/>
          </a:xfrm>
          <a:ln w="12700">
            <a:solidFill>
              <a:schemeClr val="accent1"/>
            </a:solidFill>
            <a:prstDash val="solid"/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cs-CZ" b="1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Dopady změn důchodového systému </a:t>
            </a:r>
          </a:p>
          <a:p>
            <a:r>
              <a:rPr lang="cs-CZ" b="1" cap="all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na organizaci Palivový kombinát Ústí, s. p.</a:t>
            </a:r>
            <a:endParaRPr lang="cs-CZ" b="1" cap="all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odnadpis 4"/>
          <p:cNvSpPr txBox="1">
            <a:spLocks/>
          </p:cNvSpPr>
          <p:nvPr/>
        </p:nvSpPr>
        <p:spPr>
          <a:xfrm>
            <a:off x="683568" y="2564904"/>
            <a:ext cx="7848872" cy="4104456"/>
          </a:xfrm>
          <a:prstGeom prst="rect">
            <a:avLst/>
          </a:prstGeom>
          <a:ln w="12700">
            <a:solidFill>
              <a:schemeClr val="accent1"/>
            </a:solidFill>
            <a:prstDash val="solid"/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u="sng" dirty="0" smtClean="0">
                <a:solidFill>
                  <a:schemeClr val="tx1"/>
                </a:solidFill>
              </a:rPr>
              <a:t>Přehled o vývoji počtu zaměstnanců</a:t>
            </a:r>
          </a:p>
          <a:p>
            <a:endParaRPr lang="cs-CZ" sz="3600" dirty="0" smtClean="0">
              <a:solidFill>
                <a:schemeClr val="tx1"/>
              </a:solidFill>
            </a:endParaRPr>
          </a:p>
          <a:p>
            <a:endParaRPr lang="cs-CZ" dirty="0" smtClean="0">
              <a:solidFill>
                <a:schemeClr val="tx1"/>
              </a:solidFill>
            </a:endParaRPr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421566"/>
              </p:ext>
            </p:extLst>
          </p:nvPr>
        </p:nvGraphicFramePr>
        <p:xfrm>
          <a:off x="1223628" y="2996952"/>
          <a:ext cx="6948778" cy="762000"/>
        </p:xfrm>
        <a:graphic>
          <a:graphicData uri="http://schemas.openxmlformats.org/drawingml/2006/table">
            <a:tbl>
              <a:tblPr/>
              <a:tblGrid>
                <a:gridCol w="1239082"/>
                <a:gridCol w="356856"/>
                <a:gridCol w="446070"/>
                <a:gridCol w="446070"/>
                <a:gridCol w="446070"/>
                <a:gridCol w="446070"/>
                <a:gridCol w="446070"/>
                <a:gridCol w="446070"/>
                <a:gridCol w="446070"/>
                <a:gridCol w="446070"/>
                <a:gridCol w="446070"/>
                <a:gridCol w="446070"/>
                <a:gridCol w="446070"/>
                <a:gridCol w="446070"/>
              </a:tblGrid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Zaměstnanost vývoj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Rok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Zaměstnanci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 toho </a:t>
                      </a:r>
                      <a:r>
                        <a:rPr lang="cs-CZ" sz="11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prac.důchodci</a:t>
                      </a:r>
                      <a:endParaRPr lang="cs-CZ" sz="1100" b="0" i="1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Graf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6499312"/>
              </p:ext>
            </p:extLst>
          </p:nvPr>
        </p:nvGraphicFramePr>
        <p:xfrm>
          <a:off x="2051720" y="3933056"/>
          <a:ext cx="5040560" cy="261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080077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Výdaje na důchody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67544" y="1268760"/>
            <a:ext cx="82809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/>
              <a:t>Česká společnost stárne a seniorů přibývá. Lidé, kteří nastupují do penze, mívají díky vyšší mzdě také vyšší důchody. Ty se pravidelně valorizují. Výdaje tedy postupně rostou. Loni dosáhly 9,9 procenta HDP. V roce 2011 to bylo 9,6 procenta. Na přelomu tisíciletí se podíl pohyboval kolem osmi procent. Po vzniku samostatného Česka v roce 1993 se na penze vydalo 6,7 procenta HDP.</a:t>
            </a:r>
          </a:p>
          <a:p>
            <a:r>
              <a:rPr lang="cs-CZ" sz="2400" dirty="0"/>
              <a:t>I když výdaje rostou, Česko do důchodů posílá méně než jiné státy EU. Průměr podle </a:t>
            </a:r>
            <a:r>
              <a:rPr lang="cs-CZ" sz="2400" dirty="0" err="1"/>
              <a:t>Eurostatu</a:t>
            </a:r>
            <a:r>
              <a:rPr lang="cs-CZ" sz="2400" dirty="0"/>
              <a:t> v roce 2009 dosahoval něco přes 12,5 procenta HDP. Největší důchodové výdaje měly Itálie a Rakousko, kde podíl činil víc než 15 procent. Menší než v ČR byl pak v Estonsku, Bulharsku, na Slovensku, v Lotyšsku, na Kypru a v Irsku</a:t>
            </a:r>
            <a:r>
              <a:rPr lang="cs-CZ" sz="2400" dirty="0" smtClean="0"/>
              <a:t>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6782442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Severní energetická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2" y="1556791"/>
            <a:ext cx="7920880" cy="4680521"/>
          </a:xfrm>
        </p:spPr>
        <p:txBody>
          <a:bodyPr/>
          <a:lstStyle/>
          <a:p>
            <a:r>
              <a:rPr lang="cs-CZ" dirty="0" smtClean="0"/>
              <a:t>ČSA       -  energetická koncepce státu</a:t>
            </a:r>
          </a:p>
          <a:p>
            <a:r>
              <a:rPr lang="cs-CZ" dirty="0" smtClean="0"/>
              <a:t>              -  surovinová politika</a:t>
            </a:r>
          </a:p>
          <a:p>
            <a:r>
              <a:rPr lang="cs-CZ" dirty="0"/>
              <a:t> </a:t>
            </a:r>
            <a:r>
              <a:rPr lang="cs-CZ" dirty="0" smtClean="0"/>
              <a:t>             -   horní zákon</a:t>
            </a:r>
          </a:p>
          <a:p>
            <a:r>
              <a:rPr lang="cs-CZ" dirty="0" smtClean="0"/>
              <a:t>              -    těžba  do cca 2023</a:t>
            </a:r>
            <a:endParaRPr lang="cs-CZ" dirty="0"/>
          </a:p>
          <a:p>
            <a:r>
              <a:rPr lang="cs-CZ" dirty="0" smtClean="0"/>
              <a:t>Vršany  -   těžba do roku 2055</a:t>
            </a:r>
          </a:p>
          <a:p>
            <a:r>
              <a:rPr lang="cs-CZ" dirty="0" smtClean="0"/>
              <a:t>Problémy s ekologickými organizacemi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02508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Zvyšování věku odchodu do důchodu ? 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683568" y="1196752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/>
              <a:t>Potůček se totiž domnívá, že se po roce 2019 věk pro odchod do penze bude zvyšovat. "Ale souvisí to hodně s tím, o čem </a:t>
            </a:r>
            <a:r>
              <a:rPr lang="cs-CZ" sz="2400" dirty="0" smtClean="0"/>
              <a:t>bude komise </a:t>
            </a:r>
            <a:r>
              <a:rPr lang="cs-CZ" sz="2400" dirty="0"/>
              <a:t>letos </a:t>
            </a:r>
            <a:r>
              <a:rPr lang="cs-CZ" sz="2400" dirty="0" smtClean="0"/>
              <a:t> </a:t>
            </a:r>
            <a:r>
              <a:rPr lang="cs-CZ" sz="2400" dirty="0"/>
              <a:t>hodně diskutovat. </a:t>
            </a:r>
            <a:endParaRPr lang="cs-CZ" sz="2400" dirty="0" smtClean="0"/>
          </a:p>
          <a:p>
            <a:r>
              <a:rPr lang="cs-CZ" sz="2400" dirty="0" smtClean="0">
                <a:solidFill>
                  <a:srgbClr val="FF0000"/>
                </a:solidFill>
              </a:rPr>
              <a:t>Jde </a:t>
            </a:r>
            <a:r>
              <a:rPr lang="cs-CZ" sz="2400" dirty="0">
                <a:solidFill>
                  <a:srgbClr val="FF0000"/>
                </a:solidFill>
              </a:rPr>
              <a:t>o to, že některé kategorie zaměstnanců další růst věku pro odchod do penze velmi ohrožuje. Třeba horníky, letce, baletky. Některé kategorie pojištěnců proto musejí dostat možnost odejít do důchodu dříve. </a:t>
            </a:r>
            <a:endParaRPr lang="cs-CZ" sz="2400" dirty="0" smtClean="0">
              <a:solidFill>
                <a:srgbClr val="FF0000"/>
              </a:solidFill>
            </a:endParaRPr>
          </a:p>
          <a:p>
            <a:r>
              <a:rPr lang="cs-CZ" sz="2400" dirty="0" smtClean="0"/>
              <a:t>Do </a:t>
            </a:r>
            <a:r>
              <a:rPr lang="cs-CZ" sz="2400" dirty="0"/>
              <a:t>začátku devadesátých let jsme měli diferencované pracovní kategorie, ty ale byly zrušeny a pracovníkům náročných profesí se řeklo, že pro ně bude zřízen zvláštní pojistný systém, který jim umožní odejít </a:t>
            </a:r>
            <a:r>
              <a:rPr lang="cs-CZ" sz="2400" dirty="0" smtClean="0"/>
              <a:t>do </a:t>
            </a:r>
            <a:r>
              <a:rPr lang="cs-CZ" sz="2400" u="sng" dirty="0" smtClean="0"/>
              <a:t>důchodu</a:t>
            </a:r>
            <a:r>
              <a:rPr lang="cs-CZ" sz="2400" dirty="0"/>
              <a:t> dříve," </a:t>
            </a:r>
          </a:p>
          <a:p>
            <a:r>
              <a:rPr lang="cs-CZ" sz="2400" dirty="0" smtClean="0"/>
              <a:t> </a:t>
            </a:r>
            <a:r>
              <a:rPr lang="cs-CZ" sz="2400" dirty="0"/>
              <a:t>tento slib nebyl nikdy naplněn.</a:t>
            </a:r>
          </a:p>
        </p:txBody>
      </p:sp>
    </p:spTree>
    <p:extLst>
      <p:ext uri="{BB962C8B-B14F-4D97-AF65-F5344CB8AC3E}">
        <p14:creationId xmlns:p14="http://schemas.microsoft.com/office/powerpoint/2010/main" val="41998682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Návrh řešení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95536" y="1052736"/>
            <a:ext cx="83529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/>
              <a:t>Komise rovněž navrhla, aby byl důchod po dobu poslední čtvrtiny lidského života. </a:t>
            </a:r>
          </a:p>
          <a:p>
            <a:r>
              <a:rPr lang="cs-CZ" sz="2400" dirty="0" smtClean="0"/>
              <a:t> </a:t>
            </a:r>
            <a:r>
              <a:rPr lang="cs-CZ" sz="2400" dirty="0">
                <a:solidFill>
                  <a:srgbClr val="FF0000"/>
                </a:solidFill>
              </a:rPr>
              <a:t>"Omezí to nesmysl, který nastavila minulá vláda. Ta totiž stanovila, že důchodový věk poroste - v závislosti na roku narození - do nekonečna</a:t>
            </a:r>
            <a:r>
              <a:rPr lang="cs-CZ" sz="24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sz="2400" dirty="0" smtClean="0"/>
              <a:t> </a:t>
            </a:r>
            <a:r>
              <a:rPr lang="cs-CZ" sz="2400" dirty="0"/>
              <a:t>Idea důchodu na poslední čtvrtinu života bude reagovat na skutečný populační vývoj. V nejbližších 15 letech se na růstu hranice odchodu do důchodu zřejmě nic nezmění, ale vláda a parlament budou zavázány k tomu, aby ji pravidelně posuzovaly. </a:t>
            </a:r>
            <a:r>
              <a:rPr lang="cs-CZ" sz="2400" dirty="0" smtClean="0"/>
              <a:t> </a:t>
            </a:r>
            <a:r>
              <a:rPr lang="cs-CZ" sz="2400" dirty="0"/>
              <a:t>Komise </a:t>
            </a:r>
            <a:r>
              <a:rPr lang="cs-CZ" sz="2400" dirty="0" smtClean="0"/>
              <a:t> </a:t>
            </a:r>
            <a:r>
              <a:rPr lang="cs-CZ" sz="2400" dirty="0"/>
              <a:t>požaduje, aby lidé odcházející do penze měli zaručeno, že je čeká další čtvrtina života. </a:t>
            </a:r>
            <a:endParaRPr lang="cs-CZ" sz="2400" dirty="0" smtClean="0"/>
          </a:p>
          <a:p>
            <a:r>
              <a:rPr lang="cs-CZ" sz="2400" dirty="0" smtClean="0"/>
              <a:t>Nejpozději </a:t>
            </a:r>
            <a:r>
              <a:rPr lang="cs-CZ" sz="2400" dirty="0"/>
              <a:t>v 55 letech by lidé také měli vědět, jaká je pro ně platná hranice důchodového věku. </a:t>
            </a:r>
          </a:p>
        </p:txBody>
      </p:sp>
    </p:spTree>
    <p:extLst>
      <p:ext uri="{BB962C8B-B14F-4D97-AF65-F5344CB8AC3E}">
        <p14:creationId xmlns:p14="http://schemas.microsoft.com/office/powerpoint/2010/main" val="19311231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Předčasné důchody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611560" y="1268760"/>
            <a:ext cx="7344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/>
              <a:t>Co se předčasných důchodů týče, Potůček nevylučuje, že navrhne změkčení dnešních podmínek pro odchod do předčasného důchodu</a:t>
            </a:r>
            <a:r>
              <a:rPr lang="cs-CZ" sz="2400" dirty="0" smtClean="0"/>
              <a:t>.</a:t>
            </a:r>
          </a:p>
          <a:p>
            <a:r>
              <a:rPr lang="cs-CZ" sz="2400" dirty="0" smtClean="0"/>
              <a:t> </a:t>
            </a:r>
            <a:r>
              <a:rPr lang="cs-CZ" sz="2400" dirty="0"/>
              <a:t>Lidé nad 50 let totiž velice obtížně hledají </a:t>
            </a:r>
            <a:r>
              <a:rPr lang="cs-CZ" sz="2400" u="sng" dirty="0"/>
              <a:t>zaměstnání</a:t>
            </a:r>
            <a:r>
              <a:rPr lang="cs-CZ" sz="2400" dirty="0"/>
              <a:t> a mnoho z nich se dostává do pasti a každá odpovědná vláda by se tím měla zabývat</a:t>
            </a:r>
            <a:r>
              <a:rPr lang="cs-CZ" sz="2400" dirty="0" smtClean="0"/>
              <a:t>.</a:t>
            </a:r>
          </a:p>
          <a:p>
            <a:r>
              <a:rPr lang="cs-CZ" sz="2400" dirty="0" smtClean="0"/>
              <a:t> </a:t>
            </a:r>
            <a:r>
              <a:rPr lang="cs-CZ" sz="2400" dirty="0"/>
              <a:t>"Nejde nám jen o předčasné důchody v prvním pilíři nebo o tak zvané </a:t>
            </a:r>
            <a:r>
              <a:rPr lang="cs-CZ" sz="2400" dirty="0" err="1"/>
              <a:t>předdůchody</a:t>
            </a:r>
            <a:r>
              <a:rPr lang="cs-CZ" sz="2400" dirty="0"/>
              <a:t> ve třetím pilíři. Na místě by bylo více zainteresovat firmy. Aby svým zaměstnancům více přispívaly na stáří," podotkl s tím, že jde o velký deficit českého důchodového systému. </a:t>
            </a:r>
          </a:p>
        </p:txBody>
      </p:sp>
    </p:spTree>
    <p:extLst>
      <p:ext uri="{BB962C8B-B14F-4D97-AF65-F5344CB8AC3E}">
        <p14:creationId xmlns:p14="http://schemas.microsoft.com/office/powerpoint/2010/main" val="20548317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Zastropování</a:t>
            </a:r>
            <a:r>
              <a:rPr lang="cs-CZ" dirty="0" smtClean="0"/>
              <a:t> důchodu</a:t>
            </a: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539552" y="1844824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/>
              <a:t>Vláda </a:t>
            </a:r>
            <a:r>
              <a:rPr lang="cs-CZ" sz="2400" dirty="0" smtClean="0"/>
              <a:t>nechce </a:t>
            </a:r>
            <a:r>
              <a:rPr lang="cs-CZ" sz="2400" dirty="0"/>
              <a:t>mít v zákoně formulaci o nekonečném zvyšování důchodů</a:t>
            </a:r>
            <a:r>
              <a:rPr lang="cs-CZ" sz="2400" dirty="0" smtClean="0"/>
              <a:t>.</a:t>
            </a:r>
          </a:p>
          <a:p>
            <a:r>
              <a:rPr lang="cs-CZ" sz="2400" dirty="0" smtClean="0"/>
              <a:t> </a:t>
            </a:r>
            <a:r>
              <a:rPr lang="cs-CZ" sz="2400" dirty="0"/>
              <a:t>Chce tam mít nějaké konkrétní číslo. </a:t>
            </a:r>
            <a:r>
              <a:rPr lang="cs-CZ" sz="2400" dirty="0" smtClean="0"/>
              <a:t>Může to být</a:t>
            </a:r>
            <a:r>
              <a:rPr lang="cs-CZ" sz="2400" dirty="0" smtClean="0">
                <a:solidFill>
                  <a:srgbClr val="FF0000"/>
                </a:solidFill>
              </a:rPr>
              <a:t> </a:t>
            </a:r>
            <a:r>
              <a:rPr lang="cs-CZ" sz="2400" dirty="0">
                <a:solidFill>
                  <a:srgbClr val="FF0000"/>
                </a:solidFill>
              </a:rPr>
              <a:t>šedesát pět nebo šedesát sedm let. </a:t>
            </a:r>
            <a:r>
              <a:rPr lang="cs-CZ" sz="2400" dirty="0"/>
              <a:t>Zároveň by </a:t>
            </a:r>
            <a:r>
              <a:rPr lang="cs-CZ" sz="2400" dirty="0" smtClean="0"/>
              <a:t> </a:t>
            </a:r>
            <a:r>
              <a:rPr lang="cs-CZ" sz="2400" dirty="0"/>
              <a:t>mělo být uvedeno, že každých pět let dojde k  revizi, kterou provede nějaká instituce, zodpovídající za to, že na základě výsledků bude stanovený věk odchodu do důchodu upraven. </a:t>
            </a:r>
            <a:endParaRPr lang="cs-CZ" sz="2400" dirty="0" smtClean="0"/>
          </a:p>
          <a:p>
            <a:r>
              <a:rPr lang="cs-CZ" sz="2400" dirty="0" smtClean="0"/>
              <a:t>Nemělo </a:t>
            </a:r>
            <a:r>
              <a:rPr lang="cs-CZ" sz="2400" dirty="0"/>
              <a:t>by to skončit tak, že se dnes určí jedno číslo a to bude platit dalších padesát let. </a:t>
            </a:r>
          </a:p>
        </p:txBody>
      </p:sp>
    </p:spTree>
    <p:extLst>
      <p:ext uri="{BB962C8B-B14F-4D97-AF65-F5344CB8AC3E}">
        <p14:creationId xmlns:p14="http://schemas.microsoft.com/office/powerpoint/2010/main" val="196564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792088"/>
          </a:xfrm>
        </p:spPr>
        <p:txBody>
          <a:bodyPr anchor="t">
            <a:normAutofit fontScale="90000"/>
          </a:bodyPr>
          <a:lstStyle/>
          <a:p>
            <a:r>
              <a:rPr lang="cs-CZ" b="1" dirty="0" smtClean="0"/>
              <a:t>Výstupy z informačních seminářů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55576" y="1196752"/>
            <a:ext cx="7920880" cy="4824536"/>
          </a:xfrm>
        </p:spPr>
        <p:txBody>
          <a:bodyPr>
            <a:normAutofit fontScale="40000" lnSpcReduction="20000"/>
          </a:bodyPr>
          <a:lstStyle/>
          <a:p>
            <a:pPr lvl="0" algn="l"/>
            <a:endParaRPr lang="cs-CZ" sz="2000" dirty="0" smtClean="0"/>
          </a:p>
          <a:p>
            <a:pPr marL="514350" lvl="0" indent="-514350" algn="l">
              <a:buFont typeface="+mj-lt"/>
              <a:buAutoNum type="arabicParenR" startAt="2"/>
            </a:pPr>
            <a:r>
              <a:rPr lang="cs-CZ" sz="6000" b="1" dirty="0" smtClean="0">
                <a:solidFill>
                  <a:schemeClr val="tx1"/>
                </a:solidFill>
              </a:rPr>
              <a:t>Existují v OKD rizikové profese, pro které je možné připravit  takové změny pracovních podmínek, které by jim umožnily plnohodnotné pracovní zapojení až do odchodu do starobního důchodu? </a:t>
            </a:r>
          </a:p>
          <a:p>
            <a:pPr marL="514350" lvl="0" indent="-514350" algn="l"/>
            <a:r>
              <a:rPr lang="cs-CZ" sz="6000" dirty="0" smtClean="0">
                <a:solidFill>
                  <a:schemeClr val="tx1"/>
                </a:solidFill>
              </a:rPr>
              <a:t>	</a:t>
            </a:r>
          </a:p>
          <a:p>
            <a:pPr marL="342900" lvl="0" indent="-342900" algn="l">
              <a:lnSpc>
                <a:spcPct val="110000"/>
              </a:lnSpc>
              <a:buFont typeface="Arial" pitchFamily="34" charset="0"/>
              <a:buChar char="•"/>
            </a:pPr>
            <a:r>
              <a:rPr lang="cs-CZ" sz="6000" dirty="0" smtClean="0">
                <a:solidFill>
                  <a:schemeClr val="tx1"/>
                </a:solidFill>
                <a:ea typeface="ＭＳ Ｐゴシック" pitchFamily="34" charset="-128"/>
              </a:rPr>
              <a:t>U všech důlních dělnických profesí, fárajících THZ </a:t>
            </a:r>
            <a:r>
              <a:rPr lang="cs-CZ" sz="6000" smtClean="0">
                <a:solidFill>
                  <a:schemeClr val="tx1"/>
                </a:solidFill>
                <a:ea typeface="ＭＳ Ｐゴシック" pitchFamily="34" charset="-128"/>
              </a:rPr>
              <a:t>do pozice VÚ </a:t>
            </a:r>
            <a:r>
              <a:rPr lang="cs-CZ" sz="6000" dirty="0" smtClean="0">
                <a:solidFill>
                  <a:schemeClr val="tx1"/>
                </a:solidFill>
                <a:ea typeface="ＭＳ Ｐゴシック" pitchFamily="34" charset="-128"/>
              </a:rPr>
              <a:t>a u některých vybraných profesí </a:t>
            </a:r>
            <a:r>
              <a:rPr lang="cs-CZ" sz="6000" smtClean="0">
                <a:solidFill>
                  <a:schemeClr val="tx1"/>
                </a:solidFill>
                <a:ea typeface="ＭＳ Ｐゴシック" pitchFamily="34" charset="-128"/>
              </a:rPr>
              <a:t>povrchových je </a:t>
            </a:r>
            <a:r>
              <a:rPr lang="cs-CZ" sz="6000" dirty="0" smtClean="0">
                <a:solidFill>
                  <a:schemeClr val="tx1"/>
                </a:solidFill>
                <a:ea typeface="ＭＳ Ｐゴシック" pitchFamily="34" charset="-128"/>
              </a:rPr>
              <a:t>další prodloužení hranice odchodu do důchodu nereálné. Jedná se zejména o nadměrnou fyzickou zátěž, nepříznivé klimatické podmínky a další vlivy, které neumožňují zaměstnancům ve vyšším věku pracovat v dole.</a:t>
            </a:r>
          </a:p>
          <a:p>
            <a:pPr algn="l"/>
            <a:r>
              <a:rPr lang="cs-CZ" sz="4400" b="1" i="1" dirty="0" smtClean="0">
                <a:solidFill>
                  <a:schemeClr val="tx1"/>
                </a:solidFill>
              </a:rPr>
              <a:t>Rizikové profese </a:t>
            </a:r>
            <a:r>
              <a:rPr lang="cs-CZ" sz="4400" i="1" dirty="0" smtClean="0">
                <a:solidFill>
                  <a:schemeClr val="tx1"/>
                </a:solidFill>
              </a:rPr>
              <a:t>- všechny důlní dělnické profese, všichni fárající THZ do úrovně VÚ, vybrané profese na povrchu (báňský úpravář, strojník těžních strojů, provozní zámečník, provozní elektrikář)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4" name="Obrázek 3" descr="C:\Users\Redline Tonda\Dropbox\word\lista_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6219826"/>
            <a:ext cx="62198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313482" y="6070158"/>
            <a:ext cx="25170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Registrační číslo projektu CZ.1.04/1.1.01/95.00003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14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Polsko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755576" y="836712"/>
            <a:ext cx="806489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 smtClean="0"/>
              <a:t>Předčasný </a:t>
            </a:r>
            <a:r>
              <a:rPr lang="pl-PL" sz="2400" dirty="0"/>
              <a:t>odchod do důchodu je umožněn pouze pro horníky, odchod do důchodu je</a:t>
            </a:r>
          </a:p>
          <a:p>
            <a:r>
              <a:rPr lang="cs-CZ" sz="2400" dirty="0"/>
              <a:t>umožněn deset let před dosažením důchodového věku 65 let. Horník má právo odejít do</a:t>
            </a:r>
          </a:p>
          <a:p>
            <a:r>
              <a:rPr lang="cs-CZ" sz="2400" dirty="0"/>
              <a:t>důchodu po 25 letech práce pod podmínkou, že vykonával podpovrchovou hornickou činnost.</a:t>
            </a:r>
          </a:p>
          <a:p>
            <a:r>
              <a:rPr lang="cs-CZ" sz="2400" dirty="0"/>
              <a:t>V případě, že vykonával hornickou podpovrchovou činnost alespoň 15 let a 10 let vykonával</a:t>
            </a:r>
          </a:p>
          <a:p>
            <a:r>
              <a:rPr lang="cs-CZ" sz="2400" dirty="0"/>
              <a:t>činnost obdobnou, může odejít do důchodu v 50 letech. Pokud vykonával hornickou</a:t>
            </a:r>
          </a:p>
          <a:p>
            <a:r>
              <a:rPr lang="cs-CZ" sz="2400" dirty="0"/>
              <a:t>podpovrchovou činnost alespoň deset let a 15 let jinou činnost, může předčasně odejít do</a:t>
            </a:r>
          </a:p>
          <a:p>
            <a:r>
              <a:rPr lang="cs-CZ" sz="2400" dirty="0"/>
              <a:t>důchodu v 55 </a:t>
            </a:r>
            <a:r>
              <a:rPr lang="cs-CZ" sz="2400" dirty="0" smtClean="0"/>
              <a:t>letech.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3451803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Velká </a:t>
            </a:r>
            <a:r>
              <a:rPr lang="cs-CZ" b="1" dirty="0" smtClean="0"/>
              <a:t>Británie, Itálie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1115616" y="1196752"/>
            <a:ext cx="66967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/>
              <a:t>Velká Británie</a:t>
            </a:r>
          </a:p>
          <a:p>
            <a:r>
              <a:rPr lang="cs-CZ" sz="2400" dirty="0"/>
              <a:t>Předčasný odchod do důchodu je možný v případě horníků, kteří dosáhnou věku 50 let.8</a:t>
            </a:r>
          </a:p>
        </p:txBody>
      </p:sp>
      <p:sp>
        <p:nvSpPr>
          <p:cNvPr id="4" name="Obdélník 3"/>
          <p:cNvSpPr/>
          <p:nvPr/>
        </p:nvSpPr>
        <p:spPr>
          <a:xfrm>
            <a:off x="1115616" y="2996952"/>
            <a:ext cx="65527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/>
              <a:t>Itálie</a:t>
            </a:r>
          </a:p>
          <a:p>
            <a:r>
              <a:rPr lang="cs-CZ" sz="2400" dirty="0"/>
              <a:t>Předčasný odchod do důchodu je možný v případě horníků, kteří dosáhnou věku 56 let a</a:t>
            </a:r>
          </a:p>
          <a:p>
            <a:r>
              <a:rPr lang="cs-CZ" sz="2400" dirty="0"/>
              <a:t>hradili příspěvky do penzijního systému alespoň 20 let, přičemž vykonávali alespoň 15 let</a:t>
            </a:r>
          </a:p>
          <a:p>
            <a:r>
              <a:rPr lang="cs-CZ" sz="2400" dirty="0"/>
              <a:t>podpovrchovou práci.9 Podmínkou této penze je rovněž zdržení se jakékoliv závislé pracovní</a:t>
            </a:r>
          </a:p>
          <a:p>
            <a:r>
              <a:rPr lang="cs-CZ" sz="2400" dirty="0"/>
              <a:t>činnosti.</a:t>
            </a:r>
          </a:p>
        </p:txBody>
      </p:sp>
    </p:spTree>
    <p:extLst>
      <p:ext uri="{BB962C8B-B14F-4D97-AF65-F5344CB8AC3E}">
        <p14:creationId xmlns:p14="http://schemas.microsoft.com/office/powerpoint/2010/main" val="15680099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/>
              <a:t>Německo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251520" y="980728"/>
            <a:ext cx="871296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 smtClean="0"/>
              <a:t>V </a:t>
            </a:r>
            <a:r>
              <a:rPr lang="cs-CZ" sz="2400" dirty="0"/>
              <a:t>Německu lze získat několik typů předčasných penzijních dávek v případě, že daná osoba</a:t>
            </a:r>
          </a:p>
          <a:p>
            <a:r>
              <a:rPr lang="cs-CZ" sz="2400" dirty="0"/>
              <a:t>vykonávala hornickou činnost v hlubinných dolech.</a:t>
            </a:r>
          </a:p>
          <a:p>
            <a:r>
              <a:rPr lang="cs-CZ" sz="2400" dirty="0"/>
              <a:t>Prvním typem je důchod pro horníky, kteří nemohou déle vykonávat profesi v těžebním</a:t>
            </a:r>
          </a:p>
          <a:p>
            <a:r>
              <a:rPr lang="cs-CZ" sz="2400" dirty="0"/>
              <a:t>průmyslu. Na tento typ důchodu mají nárok ti, kteří nemohou déle vykonávat profesi</a:t>
            </a:r>
          </a:p>
          <a:p>
            <a:r>
              <a:rPr lang="cs-CZ" sz="2400" dirty="0"/>
              <a:t>v těžebním průmyslu a zároveň splnili podmínky kvalifikačního období, během kterého platili</a:t>
            </a:r>
          </a:p>
          <a:p>
            <a:r>
              <a:rPr lang="cs-CZ" sz="2400" dirty="0"/>
              <a:t>povinné příspěvky do Hornického pojistného fondu. </a:t>
            </a:r>
            <a:endParaRPr lang="cs-CZ" sz="2400" dirty="0" smtClean="0"/>
          </a:p>
          <a:p>
            <a:r>
              <a:rPr lang="cs-CZ" sz="2400" dirty="0" smtClean="0"/>
              <a:t>Druhým </a:t>
            </a:r>
            <a:r>
              <a:rPr lang="cs-CZ" sz="2400" dirty="0"/>
              <a:t>typem důchodu je důchod po dosažení věku 50 let. Tento důchod je vyplácen </a:t>
            </a:r>
            <a:r>
              <a:rPr lang="cs-CZ" sz="2400" dirty="0" smtClean="0"/>
              <a:t>do doby </a:t>
            </a:r>
            <a:r>
              <a:rPr lang="cs-CZ" sz="2400" dirty="0"/>
              <a:t>dosažení standardního důchodového věku a osoba má na něj nárok v </a:t>
            </a:r>
            <a:r>
              <a:rPr lang="cs-CZ" sz="2400" dirty="0" smtClean="0"/>
              <a:t>případě</a:t>
            </a:r>
            <a:r>
              <a:rPr lang="cs-CZ" sz="2400" dirty="0"/>
              <a:t>, </a:t>
            </a:r>
            <a:r>
              <a:rPr lang="cs-CZ" sz="2400" dirty="0" smtClean="0"/>
              <a:t>že </a:t>
            </a:r>
            <a:r>
              <a:rPr lang="cs-CZ" sz="2400" dirty="0"/>
              <a:t>dosáhne věku 50 let a zároveň není schopna vykonávat výdělečnou </a:t>
            </a:r>
            <a:r>
              <a:rPr lang="cs-CZ" sz="2400" dirty="0" smtClean="0"/>
              <a:t>činnost</a:t>
            </a:r>
            <a:endParaRPr lang="cs-CZ" sz="2400" dirty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9672714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23528" y="188640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 smtClean="0"/>
              <a:t>s </a:t>
            </a:r>
            <a:r>
              <a:rPr lang="cs-CZ" sz="2400" dirty="0"/>
              <a:t>posledním zaměstnáním v rámci těžebního průmyslu a splnila podmínku </a:t>
            </a:r>
            <a:r>
              <a:rPr lang="cs-CZ" sz="2400" dirty="0" smtClean="0"/>
              <a:t>kvalifikačního období </a:t>
            </a:r>
            <a:r>
              <a:rPr lang="cs-CZ" sz="2400" dirty="0"/>
              <a:t>25 let, během kterého platila povinné příspěvky do Hornického pojistného fondu</a:t>
            </a:r>
          </a:p>
          <a:p>
            <a:r>
              <a:rPr lang="cs-CZ" sz="2400" dirty="0"/>
              <a:t>v rámci výkonu práce v dole</a:t>
            </a:r>
            <a:r>
              <a:rPr lang="cs-CZ" sz="2400" dirty="0" smtClean="0"/>
              <a:t>.</a:t>
            </a:r>
          </a:p>
          <a:p>
            <a:endParaRPr lang="cs-CZ" sz="2400" dirty="0"/>
          </a:p>
          <a:p>
            <a:r>
              <a:rPr lang="cs-CZ" sz="2400" dirty="0"/>
              <a:t>Třetím typem důchodu je starobní důchod přiznaný na základě dlouhodobého </a:t>
            </a:r>
            <a:r>
              <a:rPr lang="cs-CZ" sz="2400" dirty="0" smtClean="0"/>
              <a:t>zaměstnání v </a:t>
            </a:r>
            <a:r>
              <a:rPr lang="cs-CZ" sz="2400" dirty="0"/>
              <a:t>dolech. Dotčená osoba je oprávněna pobírat důchod, pokud je starší 60 let a zároveň splnila</a:t>
            </a:r>
          </a:p>
          <a:p>
            <a:r>
              <a:rPr lang="cs-CZ" sz="2400" dirty="0"/>
              <a:t>podmínku kvalifikačního období 25 let, během kterého platila povinné příspěvky do</a:t>
            </a:r>
          </a:p>
          <a:p>
            <a:r>
              <a:rPr lang="cs-CZ" sz="2400" dirty="0"/>
              <a:t>Hornického pojistného fondu v rámci výkonu práce v dole (pro osoby narozené po roce 1952</a:t>
            </a:r>
          </a:p>
          <a:p>
            <a:r>
              <a:rPr lang="pl-PL" sz="2400" dirty="0"/>
              <a:t>je hranice pro odchod do důchodu postupně posunuta až na 62 let).</a:t>
            </a:r>
          </a:p>
          <a:p>
            <a:r>
              <a:rPr lang="cs-CZ" sz="2400" dirty="0"/>
              <a:t>Horníci, kteří dosáhli určitého věku (50 či 55 let) a kteří se stali nezaměstnanými, mohou</a:t>
            </a:r>
          </a:p>
          <a:p>
            <a:r>
              <a:rPr lang="cs-CZ" sz="2400" dirty="0"/>
              <a:t>pobírat tzv. kompenzační platbu (</a:t>
            </a:r>
            <a:r>
              <a:rPr lang="cs-CZ" sz="2400" dirty="0" err="1"/>
              <a:t>Knappschaftsausgleichsleistung</a:t>
            </a:r>
            <a:r>
              <a:rPr lang="cs-CZ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85851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Maďarsko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899592" y="1916832"/>
            <a:ext cx="64265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Horníci v hlubině – po 25 letech , nebo 5000 směn</a:t>
            </a:r>
          </a:p>
          <a:p>
            <a:endParaRPr lang="cs-CZ" sz="2400" dirty="0"/>
          </a:p>
          <a:p>
            <a:r>
              <a:rPr lang="cs-CZ" sz="2400" dirty="0" smtClean="0"/>
              <a:t>Horníci na povrchu – po 30 letech</a:t>
            </a:r>
          </a:p>
          <a:p>
            <a:endParaRPr lang="cs-CZ" sz="2400" dirty="0" smtClean="0"/>
          </a:p>
          <a:p>
            <a:r>
              <a:rPr lang="cs-CZ" sz="2400" dirty="0" smtClean="0"/>
              <a:t>Ženy                           - po 40 letech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247581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vkempa\Desktop\FOLDERS\NEWWWWWW\ageing\634px-Europe_population_over_6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060" y="836712"/>
            <a:ext cx="5763128" cy="5454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1547664" y="188640"/>
            <a:ext cx="47621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cs-CZ" b="1" dirty="0" err="1">
                <a:solidFill>
                  <a:srgbClr val="595959"/>
                </a:solidFill>
              </a:rPr>
              <a:t>Evropsk</a:t>
            </a:r>
            <a:r>
              <a:rPr lang="cs-CZ" altLang="cs-CZ" b="1" dirty="0">
                <a:solidFill>
                  <a:srgbClr val="595959"/>
                </a:solidFill>
              </a:rPr>
              <a:t>á populace nad 65 let věku</a:t>
            </a:r>
            <a:endParaRPr lang="en-GB" altLang="cs-CZ" b="1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1364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 descr="G:\2015\sněm OS PHGN\Obraz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177800"/>
            <a:ext cx="8128000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0533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_fd65e55950c5c053"/>
          <p:cNvSpPr>
            <a:spLocks noGrp="1"/>
          </p:cNvSpPr>
          <p:nvPr>
            <p:ph type="title"/>
          </p:nvPr>
        </p:nvSpPr>
        <p:spPr>
          <a:xfrm>
            <a:off x="449999" y="3457122"/>
            <a:ext cx="8337741" cy="9288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Celoevropský průzkum veřejného mínění o bezpečnosti práce a zdraví</a:t>
            </a:r>
            <a:endParaRPr lang="en-GB" dirty="0"/>
          </a:p>
        </p:txBody>
      </p:sp>
      <p:sp>
        <p:nvSpPr>
          <p:cNvPr id="3" name="D_cc6d9d1499086443"/>
          <p:cNvSpPr>
            <a:spLocks noGrp="1"/>
          </p:cNvSpPr>
          <p:nvPr>
            <p:ph type="subTitle" idx="10"/>
          </p:nvPr>
        </p:nvSpPr>
        <p:spPr>
          <a:xfrm>
            <a:off x="449999" y="4537832"/>
            <a:ext cx="7646400" cy="314135"/>
          </a:xfrm>
        </p:spPr>
        <p:txBody>
          <a:bodyPr>
            <a:normAutofit/>
          </a:bodyPr>
          <a:lstStyle/>
          <a:p>
            <a:pPr lvl="0"/>
            <a:r>
              <a:rPr lang="en-GB" dirty="0" err="1" smtClean="0"/>
              <a:t>Výsledky</a:t>
            </a:r>
            <a:r>
              <a:rPr lang="en-GB" dirty="0" smtClean="0"/>
              <a:t> napříč Evropou a z České </a:t>
            </a:r>
            <a:r>
              <a:rPr lang="en-GB" dirty="0" err="1" smtClean="0"/>
              <a:t>republiky</a:t>
            </a:r>
            <a:r>
              <a:rPr lang="en-GB" dirty="0" smtClean="0"/>
              <a:t> - Květen 2013</a:t>
            </a:r>
            <a:endParaRPr lang="en-GB" dirty="0"/>
          </a:p>
        </p:txBody>
      </p:sp>
      <p:sp>
        <p:nvSpPr>
          <p:cNvPr id="4" name="D_72e8b0f8ef51fc13"/>
          <p:cNvSpPr txBox="1">
            <a:spLocks/>
          </p:cNvSpPr>
          <p:nvPr/>
        </p:nvSpPr>
        <p:spPr>
          <a:xfrm>
            <a:off x="444633" y="4883742"/>
            <a:ext cx="8440593" cy="682292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algn="l"/>
            <a:r>
              <a:rPr lang="en-GB" sz="1600" b="1" dirty="0" smtClean="0">
                <a:solidFill>
                  <a:srgbClr val="6C7FB2"/>
                </a:solidFill>
              </a:rPr>
              <a:t>Reprezentativní výsledky z 31 evropských zemí pro Evropskou agenturu pro bezpečnost a ochranu zdraví při práci (EU-OSHA)</a:t>
            </a:r>
            <a:endParaRPr lang="en-US" sz="1600" b="1" dirty="0" smtClean="0"/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529F"/>
              </a:buClr>
              <a:buSzTx/>
              <a:buFontTx/>
              <a:buNone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n-lt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6" name="D_c59b101a618791ff"/>
          <p:cNvSpPr txBox="1">
            <a:spLocks/>
          </p:cNvSpPr>
          <p:nvPr/>
        </p:nvSpPr>
        <p:spPr>
          <a:xfrm>
            <a:off x="450850" y="6410325"/>
            <a:ext cx="7439025" cy="32702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900" b="0" i="0" kern="1200" spc="30">
                <a:ln>
                  <a:noFill/>
                </a:ln>
                <a:solidFill>
                  <a:srgbClr val="003399"/>
                </a:solidFill>
                <a:latin typeface="Arial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Bezpečnost a ochrana zdraví při práci je věcí každého z nás. Cenná pro Vás. Přínosná pro firmu.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989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u"/>
      </p:transition>
    </mc:Choice>
    <mc:Fallback xmlns="">
      <p:transition spd="slow">
        <p:pull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_8f1213fb64b1953a"/>
          <p:cNvSpPr>
            <a:spLocks noGrp="1"/>
          </p:cNvSpPr>
          <p:nvPr>
            <p:ph type="title"/>
          </p:nvPr>
        </p:nvSpPr>
        <p:spPr>
          <a:xfrm>
            <a:off x="449999" y="3714297"/>
            <a:ext cx="8337741" cy="928800"/>
          </a:xfrm>
        </p:spPr>
        <p:txBody>
          <a:bodyPr/>
          <a:lstStyle/>
          <a:p>
            <a:r>
              <a:rPr lang="en-GB" sz="2000" b="0" dirty="0" smtClean="0">
                <a:solidFill>
                  <a:schemeClr val="tx2"/>
                </a:solidFill>
              </a:rPr>
              <a:t>Celoevropský průzkum veřejného mínění o bezpečnosti práce a zdraví</a:t>
            </a:r>
            <a:endParaRPr lang="en-GB" sz="2000" b="0" dirty="0">
              <a:solidFill>
                <a:schemeClr val="tx2"/>
              </a:solidFill>
            </a:endParaRPr>
          </a:p>
        </p:txBody>
      </p:sp>
      <p:sp>
        <p:nvSpPr>
          <p:cNvPr id="3" name="D_cf73d88e68a8953a"/>
          <p:cNvSpPr>
            <a:spLocks noGrp="1"/>
          </p:cNvSpPr>
          <p:nvPr>
            <p:ph type="subTitle" idx="10"/>
          </p:nvPr>
        </p:nvSpPr>
        <p:spPr>
          <a:xfrm>
            <a:off x="450000" y="4188219"/>
            <a:ext cx="7646400" cy="314135"/>
          </a:xfrm>
        </p:spPr>
        <p:txBody>
          <a:bodyPr>
            <a:normAutofit/>
          </a:bodyPr>
          <a:lstStyle/>
          <a:p>
            <a:pPr lvl="0"/>
            <a:r>
              <a:rPr lang="en-GB" b="0" dirty="0" smtClean="0"/>
              <a:t>Výsledky napříč Evropou a z České </a:t>
            </a:r>
            <a:r>
              <a:rPr lang="en-GB" b="0" dirty="0" err="1" smtClean="0"/>
              <a:t>republiky</a:t>
            </a:r>
            <a:r>
              <a:rPr lang="en-GB" b="0" dirty="0" smtClean="0"/>
              <a:t> - Květen 2013</a:t>
            </a:r>
            <a:endParaRPr lang="en-GB" dirty="0"/>
          </a:p>
        </p:txBody>
      </p:sp>
      <p:sp>
        <p:nvSpPr>
          <p:cNvPr id="5" name="D_376ae869534e593a"/>
          <p:cNvSpPr txBox="1">
            <a:spLocks/>
          </p:cNvSpPr>
          <p:nvPr/>
        </p:nvSpPr>
        <p:spPr bwMode="auto">
          <a:xfrm>
            <a:off x="460139" y="4672705"/>
            <a:ext cx="7646400" cy="3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6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Podíl pracovníků ve věku nad 60 let v roce 2020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" y="0"/>
            <a:ext cx="9148236" cy="3402000"/>
          </a:xfrm>
          <a:prstGeom prst="rect">
            <a:avLst/>
          </a:prstGeom>
        </p:spPr>
      </p:pic>
      <p:sp>
        <p:nvSpPr>
          <p:cNvPr id="7" name="D_e9c94b9c334ed53a"/>
          <p:cNvSpPr txBox="1">
            <a:spLocks/>
          </p:cNvSpPr>
          <p:nvPr/>
        </p:nvSpPr>
        <p:spPr>
          <a:xfrm>
            <a:off x="450850" y="6410325"/>
            <a:ext cx="7439025" cy="32702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900" b="0" i="0" kern="1200" spc="30">
                <a:ln>
                  <a:noFill/>
                </a:ln>
                <a:solidFill>
                  <a:srgbClr val="003399"/>
                </a:solidFill>
                <a:latin typeface="Arial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Bezpečnost a ochrana zdraví při práci je věcí každého z nás. Cenná pro Vás. Přínosná pro firmu.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972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u"/>
      </p:transition>
    </mc:Choice>
    <mc:Fallback xmlns="">
      <p:transition spd="slow">
        <p:pull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5" name="Rectangle 5"/>
          <p:cNvSpPr>
            <a:spLocks noChangeArrowheads="1"/>
          </p:cNvSpPr>
          <p:nvPr/>
        </p:nvSpPr>
        <p:spPr bwMode="gray">
          <a:xfrm>
            <a:off x="1028700" y="76200"/>
            <a:ext cx="56769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1" hangingPunct="1"/>
            <a:endParaRPr lang="en-US" sz="2200" dirty="0">
              <a:latin typeface="Arial Black" pitchFamily="34" charset="0"/>
            </a:endParaRPr>
          </a:p>
        </p:txBody>
      </p:sp>
      <p:sp>
        <p:nvSpPr>
          <p:cNvPr id="26" name="D_82736c4e79267f6e"/>
          <p:cNvSpPr txBox="1">
            <a:spLocks noChangeArrowheads="1"/>
          </p:cNvSpPr>
          <p:nvPr/>
        </p:nvSpPr>
        <p:spPr bwMode="gray">
          <a:xfrm>
            <a:off x="458788" y="5798910"/>
            <a:ext cx="7770812" cy="317500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0" rIns="108000" bIns="0" numCol="1" anchor="ctr" anchorCtr="0" compatLnSpc="1">
            <a:prstTxWarp prst="textNoShape">
              <a:avLst/>
            </a:prstTxWarp>
          </a:bodyPr>
          <a:lstStyle/>
          <a:p>
            <a:pPr marL="233363" lvl="0" indent="-233363" algn="r" eaLnBrk="1" hangingPunct="1">
              <a:spcBef>
                <a:spcPct val="20000"/>
              </a:spcBef>
            </a:pPr>
            <a:r>
              <a:rPr lang="en-US" sz="1200" b="1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Soubor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Pracovníci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ve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věku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18 a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více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let</a:t>
            </a:r>
          </a:p>
        </p:txBody>
      </p:sp>
      <p:sp>
        <p:nvSpPr>
          <p:cNvPr id="25" name="D_6b89501fadf5711c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Podíl pracovníků ve věku nad 60 let v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roce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2020</a:t>
            </a:r>
            <a:br>
              <a:rPr lang="en-GB" sz="2000" dirty="0" smtClean="0">
                <a:latin typeface="Arial" pitchFamily="34" charset="0"/>
                <a:cs typeface="Arial" pitchFamily="34" charset="0"/>
              </a:rPr>
            </a:br>
            <a:r>
              <a:rPr lang="en-GB" sz="2000" dirty="0" smtClean="0">
                <a:latin typeface="Arial" pitchFamily="34" charset="0"/>
                <a:cs typeface="Arial" pitchFamily="34" charset="0"/>
              </a:rPr>
              <a:t>(Česká republika)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382588" y="1237632"/>
            <a:ext cx="7908966" cy="736270"/>
            <a:chOff x="382588" y="1190007"/>
            <a:chExt cx="7908966" cy="736270"/>
          </a:xfrm>
        </p:grpSpPr>
        <p:sp>
          <p:nvSpPr>
            <p:cNvPr id="6" name="D_0685e05ab84257ce"/>
            <p:cNvSpPr txBox="1"/>
            <p:nvPr/>
          </p:nvSpPr>
          <p:spPr>
            <a:xfrm>
              <a:off x="382588" y="1190007"/>
              <a:ext cx="7908966" cy="736270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l"/>
              <a:r>
                <a:rPr lang="en-GB" sz="1600" b="1" dirty="0" smtClean="0">
                  <a:solidFill>
                    <a:schemeClr val="tx1"/>
                  </a:solidFill>
                </a:rPr>
                <a:t>Je podle Vás pravděpodobné, že v roce 2020 bude na Vašem pracovišti pracovat větší podíl osob ve věku nad 60 let, a pokud ano, jak pravděpodobné? (%)</a:t>
              </a:r>
              <a:endParaRPr lang="en-GB" sz="1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58788" y="1781175"/>
              <a:ext cx="7704137" cy="0"/>
            </a:xfrm>
            <a:prstGeom prst="line">
              <a:avLst/>
            </a:prstGeom>
            <a:ln w="12700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4" name="D_8238f23e413609f2"/>
          <p:cNvGraphicFramePr/>
          <p:nvPr>
            <p:extLst>
              <p:ext uri="{D42A27DB-BD31-4B8C-83A1-F6EECF244321}">
                <p14:modId xmlns:p14="http://schemas.microsoft.com/office/powerpoint/2010/main" val="2436672122"/>
              </p:ext>
            </p:extLst>
          </p:nvPr>
        </p:nvGraphicFramePr>
        <p:xfrm>
          <a:off x="458788" y="900913"/>
          <a:ext cx="7770812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Ipsos Ribbon Rules" hidden="1"/>
          <p:cNvGraphicFramePr/>
          <p:nvPr>
            <p:extLst>
              <p:ext uri="{D42A27DB-BD31-4B8C-83A1-F6EECF244321}">
                <p14:modId xmlns:p14="http://schemas.microsoft.com/office/powerpoint/2010/main" val="4147847434"/>
              </p:ext>
            </p:extLst>
          </p:nvPr>
        </p:nvGraphicFramePr>
        <p:xfrm>
          <a:off x="0" y="0"/>
          <a:ext cx="2032000" cy="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D_37324496ef02e49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508569"/>
              </p:ext>
            </p:extLst>
          </p:nvPr>
        </p:nvGraphicFramePr>
        <p:xfrm>
          <a:off x="21266" y="1909064"/>
          <a:ext cx="3709394" cy="3614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9394"/>
              </a:tblGrid>
              <a:tr h="602346"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 smtClean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Velmi pravděpodobné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602346"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 smtClean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Poměrně pravděpodobné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602346"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 smtClean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Poměrně nepravděpodobné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602346"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 smtClean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Velmi nepravděpodobné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602346"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 smtClean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Nevím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602346">
                <a:tc>
                  <a:txBody>
                    <a:bodyPr/>
                    <a:lstStyle/>
                    <a:p>
                      <a:pPr algn="r"/>
                      <a:r>
                        <a:rPr lang="en-GB" sz="1400" b="0" dirty="0" smtClean="0">
                          <a:solidFill>
                            <a:sysClr val="windowText" lastClr="000000"/>
                          </a:solidFill>
                          <a:latin typeface="Arial" pitchFamily="34" charset="0"/>
                          <a:cs typeface="Arial" pitchFamily="34" charset="0"/>
                        </a:rPr>
                        <a:t>Žádní pracovníci starší 60 let v současnosti a ani nejsou očekáváni v roce 2020</a:t>
                      </a:r>
                      <a:endParaRPr lang="en-GB" sz="1400" b="0" dirty="0">
                        <a:solidFill>
                          <a:sysClr val="windowText" lastClr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305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u"/>
      </p:transition>
    </mc:Choice>
    <mc:Fallback xmlns="">
      <p:transition spd="slow">
        <p:pull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0"/>
            <a:ext cx="8208912" cy="1556792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Některé zdravotní důvody pro dřívější odchod horníků do starobního důchodu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 </a:t>
            </a:r>
            <a:br>
              <a:rPr lang="cs-CZ" dirty="0" smtClean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72817"/>
            <a:ext cx="8229600" cy="4353353"/>
          </a:xfrm>
        </p:spPr>
        <p:txBody>
          <a:bodyPr>
            <a:normAutofit/>
          </a:bodyPr>
          <a:lstStyle/>
          <a:p>
            <a:pPr algn="just"/>
            <a:r>
              <a:rPr lang="cs-CZ" dirty="0" smtClean="0"/>
              <a:t>Jako hlavní důvodu je skutečnost, že </a:t>
            </a:r>
            <a:r>
              <a:rPr lang="cs-CZ" b="1" dirty="0" smtClean="0"/>
              <a:t>průměrná délka života horníka </a:t>
            </a:r>
            <a:r>
              <a:rPr lang="cs-CZ" dirty="0" smtClean="0"/>
              <a:t>je 61,4 let, což </a:t>
            </a:r>
            <a:r>
              <a:rPr lang="cs-CZ" b="1" dirty="0" smtClean="0"/>
              <a:t>je o 5,8 let méně</a:t>
            </a:r>
            <a:r>
              <a:rPr lang="cs-CZ" dirty="0" smtClean="0"/>
              <a:t> než je celostátní průměr. Toto je potvrzeno studií KHS Ostrava z roku 1995</a:t>
            </a:r>
          </a:p>
          <a:p>
            <a:pPr algn="just"/>
            <a:endParaRPr lang="cs-CZ" dirty="0" smtClean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27.3.2015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569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4978470" y="5164624"/>
            <a:ext cx="217539" cy="34873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858911" y="5175762"/>
            <a:ext cx="217539" cy="34873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D_a1dca5a3d2970dbf"/>
          <p:cNvSpPr>
            <a:spLocks noGrp="1"/>
          </p:cNvSpPr>
          <p:nvPr>
            <p:ph type="title"/>
          </p:nvPr>
        </p:nvSpPr>
        <p:spPr>
          <a:xfrm>
            <a:off x="452438" y="199375"/>
            <a:ext cx="7437437" cy="489600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Podíl pracovníků ve věku nad 60 let v roce 2020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58788" y="1682880"/>
            <a:ext cx="7402512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_ca8fc040c22493df"/>
          <p:cNvSpPr txBox="1">
            <a:spLocks noChangeArrowheads="1"/>
          </p:cNvSpPr>
          <p:nvPr/>
        </p:nvSpPr>
        <p:spPr bwMode="gray">
          <a:xfrm>
            <a:off x="457200" y="5779917"/>
            <a:ext cx="7848636" cy="317500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0" rIns="108000" bIns="0" numCol="1" anchor="ctr" anchorCtr="0" compatLnSpc="1">
            <a:prstTxWarp prst="textNoShape">
              <a:avLst/>
            </a:prstTxWarp>
          </a:bodyPr>
          <a:lstStyle/>
          <a:p>
            <a:pPr marL="233363" lvl="0" indent="-233363" algn="r" eaLnBrk="1" hangingPunct="1">
              <a:spcBef>
                <a:spcPct val="20000"/>
              </a:spcBef>
            </a:pPr>
            <a:r>
              <a:rPr lang="en-GB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Odchylka od 100 % kvůli nezahrnutí možností Nevím a Žádný; </a:t>
            </a:r>
            <a:r>
              <a:rPr lang="en-GB" sz="12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Soubor </a:t>
            </a:r>
            <a:r>
              <a:rPr lang="en-GB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Pracovníci ve věku 18 a více let</a:t>
            </a:r>
            <a:endParaRPr lang="en-US" sz="1200" kern="0" dirty="0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4" name="D_f22c53a38d254efc"/>
          <p:cNvGraphicFramePr/>
          <p:nvPr>
            <p:extLst>
              <p:ext uri="{D42A27DB-BD31-4B8C-83A1-F6EECF244321}">
                <p14:modId xmlns:p14="http://schemas.microsoft.com/office/powerpoint/2010/main" val="3034920563"/>
              </p:ext>
            </p:extLst>
          </p:nvPr>
        </p:nvGraphicFramePr>
        <p:xfrm>
          <a:off x="304800" y="990600"/>
          <a:ext cx="8129081" cy="4650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2" name="D_6d7aa48391ea13df"/>
          <p:cNvSpPr txBox="1"/>
          <p:nvPr/>
        </p:nvSpPr>
        <p:spPr>
          <a:xfrm>
            <a:off x="369648" y="1126138"/>
            <a:ext cx="7908966" cy="556751"/>
          </a:xfrm>
          <a:prstGeom prst="rect">
            <a:avLst/>
          </a:prstGeom>
          <a:noFill/>
        </p:spPr>
        <p:txBody>
          <a:bodyPr wrap="square" rtlCol="0">
            <a:normAutofit lnSpcReduction="10000"/>
          </a:bodyPr>
          <a:lstStyle/>
          <a:p>
            <a:pPr algn="l"/>
            <a:r>
              <a:rPr lang="en-GB" sz="1600" b="1" dirty="0" smtClean="0">
                <a:solidFill>
                  <a:schemeClr val="tx1"/>
                </a:solidFill>
              </a:rPr>
              <a:t>Je podle Vás pravděpodobné, že v roce 2020 bude na Vašem pracovišti pracovat větší podíl osob ve věku nad 60 let, a pokud ano, jak </a:t>
            </a:r>
            <a:r>
              <a:rPr lang="en-GB" sz="1600" b="1" dirty="0" err="1" smtClean="0">
                <a:solidFill>
                  <a:schemeClr val="tx1"/>
                </a:solidFill>
              </a:rPr>
              <a:t>pravděpodobné</a:t>
            </a:r>
            <a:r>
              <a:rPr lang="en-GB" sz="1600" b="1" dirty="0" smtClean="0">
                <a:solidFill>
                  <a:schemeClr val="tx1"/>
                </a:solidFill>
              </a:rPr>
              <a:t>? (%)</a:t>
            </a:r>
            <a:endParaRPr lang="en-GB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Ipsos Ribbon Rules" hidden="1"/>
          <p:cNvGraphicFramePr/>
          <p:nvPr>
            <p:extLst>
              <p:ext uri="{D42A27DB-BD31-4B8C-83A1-F6EECF244321}">
                <p14:modId xmlns:p14="http://schemas.microsoft.com/office/powerpoint/2010/main" val="3986634534"/>
              </p:ext>
            </p:extLst>
          </p:nvPr>
        </p:nvGraphicFramePr>
        <p:xfrm>
          <a:off x="0" y="0"/>
          <a:ext cx="2032000" cy="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1195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u"/>
      </p:transition>
    </mc:Choice>
    <mc:Fallback xmlns="">
      <p:transition spd="slow">
        <p:pull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_15572a3a8dbf6920"/>
          <p:cNvSpPr>
            <a:spLocks noGrp="1"/>
          </p:cNvSpPr>
          <p:nvPr>
            <p:ph type="title"/>
          </p:nvPr>
        </p:nvSpPr>
        <p:spPr>
          <a:xfrm>
            <a:off x="449999" y="3714297"/>
            <a:ext cx="8337741" cy="928800"/>
          </a:xfrm>
        </p:spPr>
        <p:txBody>
          <a:bodyPr/>
          <a:lstStyle/>
          <a:p>
            <a:r>
              <a:rPr lang="en-GB" sz="2000" b="0" dirty="0" smtClean="0">
                <a:solidFill>
                  <a:schemeClr val="tx2"/>
                </a:solidFill>
              </a:rPr>
              <a:t>Celoevropský průzkum veřejného mínění o bezpečnosti práce a zdraví</a:t>
            </a:r>
            <a:endParaRPr lang="en-GB" sz="2000" b="0" dirty="0">
              <a:solidFill>
                <a:schemeClr val="tx2"/>
              </a:solidFill>
            </a:endParaRPr>
          </a:p>
        </p:txBody>
      </p:sp>
      <p:sp>
        <p:nvSpPr>
          <p:cNvPr id="3" name="D_c599cc6969cd97ed"/>
          <p:cNvSpPr>
            <a:spLocks noGrp="1"/>
          </p:cNvSpPr>
          <p:nvPr>
            <p:ph type="subTitle" idx="10"/>
          </p:nvPr>
        </p:nvSpPr>
        <p:spPr>
          <a:xfrm>
            <a:off x="450000" y="4188219"/>
            <a:ext cx="7646400" cy="314135"/>
          </a:xfrm>
        </p:spPr>
        <p:txBody>
          <a:bodyPr>
            <a:normAutofit/>
          </a:bodyPr>
          <a:lstStyle/>
          <a:p>
            <a:pPr lvl="0"/>
            <a:r>
              <a:rPr lang="en-GB" b="0" dirty="0" smtClean="0"/>
              <a:t>Výsledky napříč Evropou a z České </a:t>
            </a:r>
            <a:r>
              <a:rPr lang="en-GB" b="0" dirty="0" err="1" smtClean="0"/>
              <a:t>republiky</a:t>
            </a:r>
            <a:r>
              <a:rPr lang="en-GB" b="0" dirty="0" smtClean="0"/>
              <a:t> - Květen 2013</a:t>
            </a:r>
            <a:endParaRPr lang="en-GB" dirty="0"/>
          </a:p>
        </p:txBody>
      </p:sp>
      <p:sp>
        <p:nvSpPr>
          <p:cNvPr id="5" name="D_cc71ef6a66a2f3ed"/>
          <p:cNvSpPr txBox="1">
            <a:spLocks/>
          </p:cNvSpPr>
          <p:nvPr/>
        </p:nvSpPr>
        <p:spPr bwMode="auto">
          <a:xfrm>
            <a:off x="460139" y="4672705"/>
            <a:ext cx="7646400" cy="3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ts val="65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Vnímání starších pracovníků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" y="0"/>
            <a:ext cx="9148236" cy="3402000"/>
          </a:xfrm>
          <a:prstGeom prst="rect">
            <a:avLst/>
          </a:prstGeom>
        </p:spPr>
      </p:pic>
      <p:sp>
        <p:nvSpPr>
          <p:cNvPr id="7" name="D_b0af0dd405eb33ed"/>
          <p:cNvSpPr txBox="1">
            <a:spLocks/>
          </p:cNvSpPr>
          <p:nvPr/>
        </p:nvSpPr>
        <p:spPr>
          <a:xfrm>
            <a:off x="450850" y="6410325"/>
            <a:ext cx="7439025" cy="327025"/>
          </a:xfrm>
          <a:prstGeom prst="rect">
            <a:avLst/>
          </a:prstGeom>
        </p:spPr>
        <p:txBody>
          <a:bodyPr lIns="0" tIns="0" rIns="0" bIns="0" anchor="ctr" anchorCtr="0"/>
          <a:lstStyle>
            <a:lvl1pPr marL="0" indent="0" algn="l" defTabSz="914400" rtl="0" eaLnBrk="1" latinLnBrk="0" hangingPunct="1">
              <a:spcBef>
                <a:spcPts val="0"/>
              </a:spcBef>
              <a:buFont typeface="Arial" pitchFamily="34" charset="0"/>
              <a:buNone/>
              <a:defRPr sz="900" b="0" i="0" kern="1200" spc="30">
                <a:ln>
                  <a:noFill/>
                </a:ln>
                <a:solidFill>
                  <a:srgbClr val="003399"/>
                </a:solidFill>
                <a:latin typeface="Arial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dirty="0" smtClean="0"/>
              <a:t>Bezpečnost a ochrana zdraví při práci je věcí každého z nás. Cenná pro Vás. Přínosná pro firmu.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604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u"/>
      </p:transition>
    </mc:Choice>
    <mc:Fallback xmlns="">
      <p:transition spd="slow">
        <p:pull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5" name="Rectangle 5"/>
          <p:cNvSpPr>
            <a:spLocks noChangeArrowheads="1"/>
          </p:cNvSpPr>
          <p:nvPr/>
        </p:nvSpPr>
        <p:spPr bwMode="gray">
          <a:xfrm>
            <a:off x="1028700" y="76200"/>
            <a:ext cx="567690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eaLnBrk="1" hangingPunct="1"/>
            <a:endParaRPr lang="en-US" sz="2200" dirty="0">
              <a:latin typeface="Arial Black" pitchFamily="34" charset="0"/>
            </a:endParaRPr>
          </a:p>
        </p:txBody>
      </p:sp>
      <p:sp>
        <p:nvSpPr>
          <p:cNvPr id="25" name="D_2171653cdb849ab5"/>
          <p:cNvSpPr>
            <a:spLocks noGrp="1"/>
          </p:cNvSpPr>
          <p:nvPr>
            <p:ph type="title"/>
          </p:nvPr>
        </p:nvSpPr>
        <p:spPr>
          <a:xfrm>
            <a:off x="452438" y="0"/>
            <a:ext cx="8537183" cy="878779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Vnímání starších pracovníků (Česká republika)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D_399c7c8bd9bd049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922340"/>
              </p:ext>
            </p:extLst>
          </p:nvPr>
        </p:nvGraphicFramePr>
        <p:xfrm>
          <a:off x="342900" y="2438400"/>
          <a:ext cx="3571009" cy="33544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71009"/>
              </a:tblGrid>
              <a:tr h="732112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0" dirty="0" smtClean="0">
                          <a:latin typeface="Arial" pitchFamily="34" charset="0"/>
                          <a:cs typeface="Arial" pitchFamily="34" charset="0"/>
                        </a:rPr>
                        <a:t>A. Mají více absence z důvodu nemoci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7296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Mají více pracovních úrazů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26928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Mají nižší pracovní výkonnost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90340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Jsou méně schopní přizpůsobit se změnám v práci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732112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Trpí více stresem z práce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D_b9fe90baf7de9ab5"/>
          <p:cNvSpPr txBox="1"/>
          <p:nvPr/>
        </p:nvSpPr>
        <p:spPr>
          <a:xfrm>
            <a:off x="361319" y="990398"/>
            <a:ext cx="8752114" cy="48865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600" b="1" dirty="0" smtClean="0">
                <a:solidFill>
                  <a:schemeClr val="tx1"/>
                </a:solidFill>
              </a:rPr>
              <a:t>Myslíte si, že pro starší pracovníky platí více než pro ostatní pracovníky to,</a:t>
            </a:r>
            <a:br>
              <a:rPr lang="en-GB" sz="1600" b="1" dirty="0" smtClean="0">
                <a:solidFill>
                  <a:schemeClr val="tx1"/>
                </a:solidFill>
              </a:rPr>
            </a:br>
            <a:r>
              <a:rPr lang="en-GB" sz="1600" b="1" dirty="0" err="1" smtClean="0">
                <a:solidFill>
                  <a:schemeClr val="tx1"/>
                </a:solidFill>
              </a:rPr>
              <a:t>že</a:t>
            </a:r>
            <a:r>
              <a:rPr lang="en-GB" sz="1600" b="1" dirty="0" smtClean="0">
                <a:solidFill>
                  <a:schemeClr val="tx1"/>
                </a:solidFill>
              </a:rPr>
              <a:t> …  (%)</a:t>
            </a:r>
            <a:endParaRPr lang="en-GB" sz="16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D_5dfb372df6e90139"/>
          <p:cNvGraphicFramePr/>
          <p:nvPr>
            <p:extLst>
              <p:ext uri="{D42A27DB-BD31-4B8C-83A1-F6EECF244321}">
                <p14:modId xmlns:p14="http://schemas.microsoft.com/office/powerpoint/2010/main" val="2824625074"/>
              </p:ext>
            </p:extLst>
          </p:nvPr>
        </p:nvGraphicFramePr>
        <p:xfrm>
          <a:off x="1689100" y="1531915"/>
          <a:ext cx="6629400" cy="4358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0" name="Straight Connector 9"/>
          <p:cNvCxnSpPr/>
          <p:nvPr/>
        </p:nvCxnSpPr>
        <p:spPr>
          <a:xfrm>
            <a:off x="458788" y="1556416"/>
            <a:ext cx="7402512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_af3ed999bd0062b5"/>
          <p:cNvSpPr txBox="1">
            <a:spLocks noChangeArrowheads="1"/>
          </p:cNvSpPr>
          <p:nvPr/>
        </p:nvSpPr>
        <p:spPr bwMode="gray">
          <a:xfrm>
            <a:off x="458788" y="5788025"/>
            <a:ext cx="7770812" cy="317500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108000" tIns="0" rIns="108000" bIns="0" numCol="1" anchor="ctr" anchorCtr="0" compatLnSpc="1">
            <a:prstTxWarp prst="textNoShape">
              <a:avLst/>
            </a:prstTxWarp>
          </a:bodyPr>
          <a:lstStyle/>
          <a:p>
            <a:pPr marL="233363" lvl="0" indent="-233363" algn="r" eaLnBrk="1" hangingPunct="1">
              <a:spcBef>
                <a:spcPct val="20000"/>
              </a:spcBef>
            </a:pPr>
            <a:r>
              <a:rPr lang="en-US" sz="1200" b="1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Soubor</a:t>
            </a:r>
            <a:r>
              <a:rPr lang="en-US" sz="12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Pracovníci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ve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věku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18 a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více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let</a:t>
            </a:r>
          </a:p>
        </p:txBody>
      </p:sp>
      <p:graphicFrame>
        <p:nvGraphicFramePr>
          <p:cNvPr id="3" name="Ipsos Ribbon Rules" hidden="1"/>
          <p:cNvGraphicFramePr/>
          <p:nvPr>
            <p:extLst>
              <p:ext uri="{D42A27DB-BD31-4B8C-83A1-F6EECF244321}">
                <p14:modId xmlns:p14="http://schemas.microsoft.com/office/powerpoint/2010/main" val="3264106959"/>
              </p:ext>
            </p:extLst>
          </p:nvPr>
        </p:nvGraphicFramePr>
        <p:xfrm>
          <a:off x="0" y="0"/>
          <a:ext cx="2032000" cy="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9487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u"/>
      </p:transition>
    </mc:Choice>
    <mc:Fallback xmlns="">
      <p:transition spd="slow">
        <p:pull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_ee522c94c6237ea7"/>
          <p:cNvGraphicFramePr/>
          <p:nvPr>
            <p:extLst>
              <p:ext uri="{D42A27DB-BD31-4B8C-83A1-F6EECF244321}">
                <p14:modId xmlns:p14="http://schemas.microsoft.com/office/powerpoint/2010/main" val="3507497684"/>
              </p:ext>
            </p:extLst>
          </p:nvPr>
        </p:nvGraphicFramePr>
        <p:xfrm>
          <a:off x="1447800" y="1371600"/>
          <a:ext cx="6629400" cy="4358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D_5e781c99e3195097"/>
          <p:cNvSpPr>
            <a:spLocks noGrp="1"/>
          </p:cNvSpPr>
          <p:nvPr>
            <p:ph type="title"/>
          </p:nvPr>
        </p:nvSpPr>
        <p:spPr>
          <a:xfrm>
            <a:off x="452438" y="199375"/>
            <a:ext cx="7437437" cy="489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2000" dirty="0" smtClean="0">
                <a:latin typeface="Arial" pitchFamily="34" charset="0"/>
                <a:cs typeface="Arial" pitchFamily="34" charset="0"/>
              </a:rPr>
              <a:t>Vnímání starších pracovníků - Trpí více stresem z práce (Česká republika)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D_587f177b39b20787"/>
          <p:cNvSpPr txBox="1"/>
          <p:nvPr/>
        </p:nvSpPr>
        <p:spPr>
          <a:xfrm>
            <a:off x="351779" y="1208696"/>
            <a:ext cx="7514963" cy="566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noAutofit/>
          </a:bodyPr>
          <a:lstStyle/>
          <a:p>
            <a:pPr algn="l"/>
            <a:r>
              <a:rPr lang="en-GB" sz="1600" b="1" dirty="0" smtClean="0">
                <a:solidFill>
                  <a:schemeClr val="tx1"/>
                </a:solidFill>
              </a:rPr>
              <a:t>Myslíte si, že pro starší pracovníky platí více než pro ostatní pracovníky to, že trpí více stresem z práce (%)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58788" y="3016380"/>
            <a:ext cx="7741629" cy="0"/>
          </a:xfrm>
          <a:prstGeom prst="line">
            <a:avLst/>
          </a:prstGeom>
          <a:ln w="1270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58788" y="4672934"/>
            <a:ext cx="7741629" cy="0"/>
          </a:xfrm>
          <a:prstGeom prst="line">
            <a:avLst/>
          </a:prstGeom>
          <a:ln w="1270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D_394901cd2abf03d7"/>
          <p:cNvSpPr/>
          <p:nvPr/>
        </p:nvSpPr>
        <p:spPr>
          <a:xfrm>
            <a:off x="458788" y="3044954"/>
            <a:ext cx="2103437" cy="917446"/>
          </a:xfrm>
          <a:prstGeom prst="round2SameRect">
            <a:avLst>
              <a:gd name="adj1" fmla="val 0"/>
              <a:gd name="adj2" fmla="val 31818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1" hangingPunct="1">
              <a:spcBef>
                <a:spcPct val="20000"/>
              </a:spcBef>
            </a:pPr>
            <a:r>
              <a:rPr lang="en-GB" sz="1400" kern="0" dirty="0" smtClean="0">
                <a:latin typeface="Arial" pitchFamily="34" charset="0"/>
                <a:cs typeface="Arial" pitchFamily="34" charset="0"/>
              </a:rPr>
              <a:t>VELIKOST PRACOVIŠTĚ (POČET DALŠÍCH PRACOVNÍKŮ)</a:t>
            </a:r>
            <a:endParaRPr lang="en-US" sz="1400" kern="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D_b1e2611e25b54727"/>
          <p:cNvSpPr/>
          <p:nvPr/>
        </p:nvSpPr>
        <p:spPr>
          <a:xfrm>
            <a:off x="458788" y="4701509"/>
            <a:ext cx="2103437" cy="543600"/>
          </a:xfrm>
          <a:prstGeom prst="round2SameRect">
            <a:avLst>
              <a:gd name="adj1" fmla="val 0"/>
              <a:gd name="adj2" fmla="val 31818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ODPRACOVANÉ HODINY</a:t>
            </a:r>
            <a:endParaRPr lang="en-GB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D_f14faafe6bed2987"/>
          <p:cNvSpPr txBox="1">
            <a:spLocks noChangeArrowheads="1"/>
          </p:cNvSpPr>
          <p:nvPr/>
        </p:nvSpPr>
        <p:spPr bwMode="gray">
          <a:xfrm>
            <a:off x="457200" y="5822830"/>
            <a:ext cx="7599871" cy="327453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0" rIns="90000" bIns="0" numCol="1" anchor="ctr" anchorCtr="0" compatLnSpc="1">
            <a:prstTxWarp prst="textNoShape">
              <a:avLst/>
            </a:prstTxWarp>
          </a:bodyPr>
          <a:lstStyle/>
          <a:p>
            <a:pPr marL="233363" lvl="0" indent="-233363" algn="r" eaLnBrk="1" hangingPunct="1">
              <a:spcBef>
                <a:spcPct val="20000"/>
              </a:spcBef>
            </a:pPr>
            <a:r>
              <a:rPr lang="en-US" sz="1200" b="1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Soubor</a:t>
            </a:r>
            <a:r>
              <a:rPr lang="en-US" sz="12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Pracovníci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ve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věku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18 a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více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let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458788" y="1828800"/>
            <a:ext cx="7547076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D_7acce591632e74a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807786"/>
              </p:ext>
            </p:extLst>
          </p:nvPr>
        </p:nvGraphicFramePr>
        <p:xfrm>
          <a:off x="1820369" y="2381692"/>
          <a:ext cx="2113808" cy="3200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13808"/>
              </a:tblGrid>
              <a:tr h="3556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Celkem</a:t>
                      </a:r>
                      <a:endParaRPr lang="en-GB" sz="1400" b="0" i="0" u="none" strike="noStrike" baseline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55600"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556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0–9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5600"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10–49</a:t>
                      </a:r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5600"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50 a </a:t>
                      </a:r>
                      <a:r>
                        <a:rPr lang="en-GB" sz="14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více</a:t>
                      </a:r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GB" sz="1400" b="0" i="0" u="none" strike="noStrike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55600">
                <a:tc>
                  <a:txBody>
                    <a:bodyPr/>
                    <a:lstStyle/>
                    <a:p>
                      <a:pPr algn="r" fontAlgn="b"/>
                      <a:endParaRPr lang="en-GB" sz="1400" b="0" i="0" u="none" strike="noStrike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55600">
                <a:tc>
                  <a:txBody>
                    <a:bodyPr/>
                    <a:lstStyle/>
                    <a:p>
                      <a:pPr marL="0" marR="0" indent="0" algn="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55600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400" b="0" i="0" u="none" strike="noStrike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Plný</a:t>
                      </a:r>
                      <a:r>
                        <a:rPr lang="en-GB" sz="1400" b="0" i="0" u="none" strike="noStrike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GB" sz="1400" b="0" i="0" u="none" strike="noStrike" kern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úvazek</a:t>
                      </a:r>
                      <a:endParaRPr lang="en-GB" sz="140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55600">
                <a:tc>
                  <a:txBody>
                    <a:bodyPr/>
                    <a:lstStyle/>
                    <a:p>
                      <a:pPr marL="0" algn="r" defTabSz="457200" rtl="0" eaLnBrk="1" fontAlgn="b" latinLnBrk="0" hangingPunct="1"/>
                      <a:r>
                        <a:rPr lang="en-GB" sz="1400" b="0" i="0" u="none" strike="noStrike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Částečný úvazek</a:t>
                      </a:r>
                      <a:endParaRPr lang="en-GB" sz="140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3" name="Ipsos Ribbon Rules" hidden="1"/>
          <p:cNvGraphicFramePr/>
          <p:nvPr>
            <p:extLst>
              <p:ext uri="{D42A27DB-BD31-4B8C-83A1-F6EECF244321}">
                <p14:modId xmlns:p14="http://schemas.microsoft.com/office/powerpoint/2010/main" val="2575077595"/>
              </p:ext>
            </p:extLst>
          </p:nvPr>
        </p:nvGraphicFramePr>
        <p:xfrm>
          <a:off x="0" y="0"/>
          <a:ext cx="2032000" cy="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264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u"/>
      </p:transition>
    </mc:Choice>
    <mc:Fallback xmlns="">
      <p:transition spd="slow">
        <p:pull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1721869" y="4939652"/>
            <a:ext cx="217539" cy="34873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D_25544ea5b22aae67"/>
          <p:cNvSpPr>
            <a:spLocks noGrp="1"/>
          </p:cNvSpPr>
          <p:nvPr>
            <p:ph type="title"/>
          </p:nvPr>
        </p:nvSpPr>
        <p:spPr>
          <a:xfrm>
            <a:off x="452438" y="0"/>
            <a:ext cx="7689613" cy="878779"/>
          </a:xfrm>
        </p:spPr>
        <p:txBody>
          <a:bodyPr>
            <a:norm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Vnímání starších pracovníků - Trpí více stresem z práce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D_3af2d5574ed4ae67"/>
          <p:cNvSpPr txBox="1"/>
          <p:nvPr/>
        </p:nvSpPr>
        <p:spPr>
          <a:xfrm>
            <a:off x="395898" y="1252603"/>
            <a:ext cx="7619693" cy="9381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600" b="1" dirty="0" smtClean="0">
                <a:solidFill>
                  <a:schemeClr val="tx1"/>
                </a:solidFill>
              </a:rPr>
              <a:t>Myslíte si, že pro starší pracovníky platí více než pro ostatní pracovníky to, že trpí více stresem z práce (%)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58788" y="1828800"/>
            <a:ext cx="7402512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D_567b1489bd2c2e67"/>
          <p:cNvSpPr txBox="1">
            <a:spLocks noChangeArrowheads="1"/>
          </p:cNvSpPr>
          <p:nvPr/>
        </p:nvSpPr>
        <p:spPr bwMode="gray">
          <a:xfrm>
            <a:off x="457200" y="5555214"/>
            <a:ext cx="8249055" cy="327453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0" rIns="90000" bIns="0" numCol="1" anchor="ctr" anchorCtr="0" compatLnSpc="1">
            <a:prstTxWarp prst="textNoShape">
              <a:avLst/>
            </a:prstTxWarp>
          </a:bodyPr>
          <a:lstStyle/>
          <a:p>
            <a:pPr marL="233363" lvl="0" indent="-233363" algn="r" eaLnBrk="1" hangingPunct="1">
              <a:spcBef>
                <a:spcPct val="20000"/>
              </a:spcBef>
            </a:pPr>
            <a:r>
              <a:rPr lang="en-US" sz="1200" b="1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Soubor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Pracovníci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ve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věku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18 a </a:t>
            </a:r>
            <a:r>
              <a:rPr lang="en-US" sz="1200" kern="0" dirty="0" err="1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více</a:t>
            </a:r>
            <a:r>
              <a:rPr lang="en-US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let</a:t>
            </a:r>
          </a:p>
        </p:txBody>
      </p:sp>
      <p:sp>
        <p:nvSpPr>
          <p:cNvPr id="14" name="Oval 13"/>
          <p:cNvSpPr/>
          <p:nvPr/>
        </p:nvSpPr>
        <p:spPr>
          <a:xfrm>
            <a:off x="5221611" y="4940733"/>
            <a:ext cx="237322" cy="36358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D_32a1464216d6ddc7"/>
          <p:cNvGraphicFramePr/>
          <p:nvPr>
            <p:extLst>
              <p:ext uri="{D42A27DB-BD31-4B8C-83A1-F6EECF244321}">
                <p14:modId xmlns:p14="http://schemas.microsoft.com/office/powerpoint/2010/main" val="3580378983"/>
              </p:ext>
            </p:extLst>
          </p:nvPr>
        </p:nvGraphicFramePr>
        <p:xfrm>
          <a:off x="304800" y="1562099"/>
          <a:ext cx="8534400" cy="3904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Ipsos Ribbon Rules" hidden="1"/>
          <p:cNvGraphicFramePr/>
          <p:nvPr>
            <p:extLst>
              <p:ext uri="{D42A27DB-BD31-4B8C-83A1-F6EECF244321}">
                <p14:modId xmlns:p14="http://schemas.microsoft.com/office/powerpoint/2010/main" val="2005222346"/>
              </p:ext>
            </p:extLst>
          </p:nvPr>
        </p:nvGraphicFramePr>
        <p:xfrm>
          <a:off x="0" y="0"/>
          <a:ext cx="2032000" cy="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246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u"/>
      </p:transition>
    </mc:Choice>
    <mc:Fallback xmlns="">
      <p:transition spd="slow">
        <p:pull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D_c59a5b29f2c0a5b7"/>
          <p:cNvGraphicFramePr/>
          <p:nvPr>
            <p:extLst>
              <p:ext uri="{D42A27DB-BD31-4B8C-83A1-F6EECF244321}">
                <p14:modId xmlns:p14="http://schemas.microsoft.com/office/powerpoint/2010/main" val="2688442704"/>
              </p:ext>
            </p:extLst>
          </p:nvPr>
        </p:nvGraphicFramePr>
        <p:xfrm>
          <a:off x="911024" y="1465161"/>
          <a:ext cx="7342667" cy="3783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D_95b109bd46654c47"/>
          <p:cNvSpPr>
            <a:spLocks noGrp="1"/>
          </p:cNvSpPr>
          <p:nvPr>
            <p:ph type="title"/>
          </p:nvPr>
        </p:nvSpPr>
        <p:spPr>
          <a:xfrm>
            <a:off x="452438" y="154379"/>
            <a:ext cx="7515905" cy="629391"/>
          </a:xfrm>
        </p:spPr>
        <p:txBody>
          <a:bodyPr>
            <a:no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Programy a zásady umožňující pracovat delší část života (Česká republika)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_e8385037a7cc6347"/>
          <p:cNvSpPr txBox="1"/>
          <p:nvPr/>
        </p:nvSpPr>
        <p:spPr>
          <a:xfrm>
            <a:off x="389104" y="1460411"/>
            <a:ext cx="7772402" cy="8309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GB" sz="1600" b="1" dirty="0" smtClean="0">
                <a:solidFill>
                  <a:schemeClr val="tx1"/>
                </a:solidFill>
              </a:rPr>
              <a:t>Myslíte si, že na Vašem pracovišti by měly být zaváděny programy a zásady, které pracovníkům ulehčí situaci tak, aby mohli pracovat až do důchodového věku nebo i po jeho překročení, pokud si to přejí? (%)</a:t>
            </a:r>
            <a:endParaRPr lang="en-GB" sz="1600" b="1" dirty="0">
              <a:solidFill>
                <a:schemeClr val="tx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78244" y="2305472"/>
            <a:ext cx="7702718" cy="0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_3023505c21b62747"/>
          <p:cNvSpPr txBox="1">
            <a:spLocks noChangeArrowheads="1"/>
          </p:cNvSpPr>
          <p:nvPr/>
        </p:nvSpPr>
        <p:spPr bwMode="gray">
          <a:xfrm>
            <a:off x="542925" y="5623209"/>
            <a:ext cx="7715250" cy="327453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0" rIns="90000" bIns="0" numCol="1" anchor="ctr" anchorCtr="0" compatLnSpc="1">
            <a:prstTxWarp prst="textNoShape">
              <a:avLst/>
            </a:prstTxWarp>
          </a:bodyPr>
          <a:lstStyle/>
          <a:p>
            <a:pPr marL="233363" indent="-233363" algn="r" eaLnBrk="1" hangingPunct="1">
              <a:spcBef>
                <a:spcPct val="20000"/>
              </a:spcBef>
            </a:pPr>
            <a:r>
              <a:rPr lang="en-GB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Nezahrnuje možnost Nevím;</a:t>
            </a:r>
            <a:r>
              <a:rPr lang="en-GB" sz="1200" b="1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Soubor </a:t>
            </a:r>
            <a:r>
              <a:rPr lang="en-GB" sz="1200" kern="0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Pracovníci nemají povědomí o programech/zásadách na pracovišti</a:t>
            </a:r>
          </a:p>
        </p:txBody>
      </p:sp>
      <p:graphicFrame>
        <p:nvGraphicFramePr>
          <p:cNvPr id="3" name="Ipsos Ribbon Rules" hidden="1"/>
          <p:cNvGraphicFramePr/>
          <p:nvPr>
            <p:extLst>
              <p:ext uri="{D42A27DB-BD31-4B8C-83A1-F6EECF244321}">
                <p14:modId xmlns:p14="http://schemas.microsoft.com/office/powerpoint/2010/main" val="4163928167"/>
              </p:ext>
            </p:extLst>
          </p:nvPr>
        </p:nvGraphicFramePr>
        <p:xfrm>
          <a:off x="0" y="0"/>
          <a:ext cx="2032000" cy="50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6037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ll dir="ru"/>
      </p:transition>
    </mc:Choice>
    <mc:Fallback xmlns="">
      <p:transition spd="slow">
        <p:pull dir="ru"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2564904"/>
            <a:ext cx="7772400" cy="792088"/>
          </a:xfrm>
        </p:spPr>
        <p:txBody>
          <a:bodyPr anchor="t">
            <a:normAutofit fontScale="90000"/>
          </a:bodyPr>
          <a:lstStyle/>
          <a:p>
            <a:r>
              <a:rPr lang="cs-CZ" b="1" dirty="0" smtClean="0"/>
              <a:t>Děkuji za pozornost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pic>
        <p:nvPicPr>
          <p:cNvPr id="4" name="Obrázek 3" descr="C:\Users\Redline Tonda\Dropbox\word\lista_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5" y="6219826"/>
            <a:ext cx="62198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313482" y="6070158"/>
            <a:ext cx="251703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Registrační číslo projektu CZ.1.04/1.1.01/95.00003</a:t>
            </a:r>
            <a:endParaRPr kumimoji="0" 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9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>
                <a:solidFill>
                  <a:schemeClr val="tx1"/>
                </a:solidFill>
              </a:rPr>
              <a:t>Další zdravotní důvody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b="1" dirty="0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783271" y="1484784"/>
            <a:ext cx="7704122" cy="511256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cs-CZ" sz="2000" b="1" dirty="0" smtClean="0"/>
              <a:t>Kvalita života po odpracování 20 let v dole je značně omezena, jak dokazuje závěrečná zpráva studie KHS Ostrava z let 1991-1993 a z roku 1995.</a:t>
            </a:r>
          </a:p>
          <a:p>
            <a:pPr algn="ctr">
              <a:buNone/>
            </a:pPr>
            <a:endParaRPr lang="cs-CZ" sz="2000" b="1" dirty="0" smtClean="0"/>
          </a:p>
          <a:p>
            <a:pPr lvl="0">
              <a:buNone/>
            </a:pPr>
            <a:r>
              <a:rPr lang="cs-CZ" sz="1800" b="1" dirty="0" smtClean="0"/>
              <a:t>Dýchacími potížemi a výrazným poklesem všech ukazatelů funkce plic</a:t>
            </a:r>
            <a:endParaRPr lang="cs-CZ" sz="1800" dirty="0" smtClean="0"/>
          </a:p>
          <a:p>
            <a:r>
              <a:rPr lang="cs-CZ" sz="1800" dirty="0" smtClean="0"/>
              <a:t>- 23,8% porucha funkce plic</a:t>
            </a:r>
          </a:p>
          <a:p>
            <a:r>
              <a:rPr lang="cs-CZ" sz="1800" dirty="0" smtClean="0"/>
              <a:t>- 79% chronická bronchitida</a:t>
            </a:r>
          </a:p>
          <a:p>
            <a:r>
              <a:rPr lang="cs-CZ" sz="1800" dirty="0" smtClean="0"/>
              <a:t>- 88,7% trpí dušností</a:t>
            </a:r>
          </a:p>
          <a:p>
            <a:pPr>
              <a:buNone/>
            </a:pPr>
            <a:endParaRPr lang="cs-CZ" sz="1800" dirty="0" smtClean="0"/>
          </a:p>
          <a:p>
            <a:pPr lvl="0">
              <a:buNone/>
            </a:pPr>
            <a:r>
              <a:rPr lang="cs-CZ" sz="1800" b="1" dirty="0" smtClean="0"/>
              <a:t>Výrazným zhoršením fyzické zdatnosti</a:t>
            </a:r>
            <a:endParaRPr lang="cs-CZ" sz="1800" dirty="0" smtClean="0"/>
          </a:p>
          <a:p>
            <a:pPr algn="just"/>
            <a:r>
              <a:rPr lang="cs-CZ" sz="1800" dirty="0" smtClean="0"/>
              <a:t>Proti stejné skupině zaměstnanců z jiných odvětví v tomto regionu je fyzická zdatnost na úrovni 55-60%. Zhoršení je z důvodů dlouhodobé expozice prachu, opotřebením pohybového aparátu, poškozením nervů, vazů a dalšími vlivy. 82,4% nebylo schopno dokončit zátěžové testy z důvodů dechových potíží, hypertonické reakce a obecné kontraindikace.</a:t>
            </a:r>
          </a:p>
          <a:p>
            <a:pPr>
              <a:buNone/>
            </a:pPr>
            <a:endParaRPr lang="cs-CZ" sz="1800" dirty="0" smtClean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27.3.2015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717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>
                <a:solidFill>
                  <a:schemeClr val="tx1"/>
                </a:solidFill>
              </a:rPr>
              <a:t>Nemoci z povolání</a:t>
            </a: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783271" y="1124744"/>
            <a:ext cx="7704122" cy="5472608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cs-CZ" sz="2000" b="1" u="sng" dirty="0" smtClean="0"/>
              <a:t>Vysoký počet nemocí z povolání</a:t>
            </a:r>
            <a:endParaRPr lang="cs-CZ" sz="2000" u="sng" dirty="0" smtClean="0"/>
          </a:p>
          <a:p>
            <a:pPr algn="just">
              <a:buNone/>
            </a:pPr>
            <a:r>
              <a:rPr lang="cs-CZ" sz="1800" dirty="0" smtClean="0"/>
              <a:t>	Dle studie KHS  patří hornická práce mezi nejnáročnější zaměstnání. Podíl fyzické práce je i dnes velmi vysoký. Na zaměstnance v hlubinných dolech působí celá řada rizikových faktorů překračující povolené limity, mnohé z nich působí souběžně, což jejich rizikovost ještě zvyšuje, zejména</a:t>
            </a:r>
            <a:r>
              <a:rPr lang="cs-CZ" sz="1800" b="1" dirty="0" smtClean="0"/>
              <a:t> </a:t>
            </a:r>
            <a:endParaRPr lang="cs-CZ" sz="1800" dirty="0" smtClean="0"/>
          </a:p>
          <a:p>
            <a:r>
              <a:rPr lang="cs-CZ" sz="1800" dirty="0" smtClean="0"/>
              <a:t>- prach,</a:t>
            </a:r>
          </a:p>
          <a:p>
            <a:r>
              <a:rPr lang="cs-CZ" sz="1800" dirty="0" smtClean="0"/>
              <a:t>- hluk,</a:t>
            </a:r>
          </a:p>
          <a:p>
            <a:r>
              <a:rPr lang="cs-CZ" sz="1800" dirty="0" smtClean="0"/>
              <a:t>- mikroklimatické podmínky,</a:t>
            </a:r>
          </a:p>
          <a:p>
            <a:r>
              <a:rPr lang="cs-CZ" sz="1800" dirty="0" smtClean="0"/>
              <a:t>- fyzická zátěž,</a:t>
            </a:r>
          </a:p>
          <a:p>
            <a:r>
              <a:rPr lang="cs-CZ" sz="1800" dirty="0" smtClean="0"/>
              <a:t>- vibrace,</a:t>
            </a:r>
          </a:p>
          <a:p>
            <a:r>
              <a:rPr lang="cs-CZ" sz="1800" dirty="0" smtClean="0"/>
              <a:t>- pracovní polohy.</a:t>
            </a:r>
          </a:p>
          <a:p>
            <a:pPr>
              <a:buNone/>
            </a:pPr>
            <a:r>
              <a:rPr lang="cs-CZ" sz="2000" b="1" u="sng" dirty="0" smtClean="0"/>
              <a:t>Choroby z povolání v OKD, a.s.</a:t>
            </a:r>
            <a:endParaRPr lang="cs-CZ" sz="2000" u="sng" dirty="0" smtClean="0"/>
          </a:p>
          <a:p>
            <a:pPr algn="just">
              <a:buNone/>
            </a:pPr>
            <a:r>
              <a:rPr lang="cs-CZ" sz="1800" dirty="0" smtClean="0"/>
              <a:t> 	Vysoký počet chorob z povolání od roku 2005 do 2014 dle níže uvedené tabulky dokazuje, že podmínky práce neprodělaly výraznější změnu za uvedené období. Naopak pokud si uvědomíme pokles počtu zaměstnanců a počty přepočteme na současný stav zaměstnanců, je dnes počet chorob na 1000 zaměstnanců </a:t>
            </a:r>
            <a:r>
              <a:rPr lang="cs-CZ" sz="1800" b="1" dirty="0" smtClean="0"/>
              <a:t>dvojnásobný</a:t>
            </a:r>
            <a:r>
              <a:rPr lang="cs-CZ" sz="1800" dirty="0" smtClean="0"/>
              <a:t>.</a:t>
            </a:r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27.3.2015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502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>
                <a:solidFill>
                  <a:schemeClr val="tx1"/>
                </a:solidFill>
              </a:rPr>
              <a:t>Počet chorob z  z povolání</a:t>
            </a: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783271" y="1124744"/>
            <a:ext cx="7704122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cs-CZ" sz="1800" dirty="0" smtClean="0"/>
              <a:t>			</a:t>
            </a:r>
            <a:r>
              <a:rPr lang="cs-CZ" sz="2400" b="1" u="sng" dirty="0" smtClean="0"/>
              <a:t>rok		počet </a:t>
            </a:r>
            <a:r>
              <a:rPr lang="cs-CZ" sz="2400" b="1" u="sng" dirty="0" err="1" smtClean="0"/>
              <a:t>CHzP</a:t>
            </a:r>
            <a:endParaRPr lang="cs-CZ" sz="2400" b="1" dirty="0" smtClean="0"/>
          </a:p>
          <a:p>
            <a:pPr lvl="0">
              <a:buNone/>
            </a:pPr>
            <a:r>
              <a:rPr lang="cs-CZ" sz="2400" b="1" dirty="0" smtClean="0"/>
              <a:t>			2005			64</a:t>
            </a:r>
          </a:p>
          <a:p>
            <a:pPr lvl="0">
              <a:buNone/>
            </a:pPr>
            <a:r>
              <a:rPr lang="cs-CZ" sz="2400" b="1" dirty="0" smtClean="0"/>
              <a:t>			2006			66</a:t>
            </a:r>
          </a:p>
          <a:p>
            <a:pPr lvl="0">
              <a:buNone/>
            </a:pPr>
            <a:r>
              <a:rPr lang="cs-CZ" sz="2400" b="1" dirty="0" smtClean="0"/>
              <a:t>			2007			56</a:t>
            </a:r>
          </a:p>
          <a:p>
            <a:pPr lvl="0">
              <a:buNone/>
            </a:pPr>
            <a:r>
              <a:rPr lang="cs-CZ" sz="2400" b="1" dirty="0" smtClean="0"/>
              <a:t>			2008			58</a:t>
            </a:r>
          </a:p>
          <a:p>
            <a:pPr lvl="0">
              <a:buNone/>
            </a:pPr>
            <a:r>
              <a:rPr lang="cs-CZ" sz="2400" b="1" dirty="0" smtClean="0"/>
              <a:t>			2009			69</a:t>
            </a:r>
          </a:p>
          <a:p>
            <a:pPr lvl="0">
              <a:buNone/>
            </a:pPr>
            <a:r>
              <a:rPr lang="cs-CZ" sz="2400" b="1" dirty="0" smtClean="0"/>
              <a:t>			2010			69</a:t>
            </a:r>
          </a:p>
          <a:p>
            <a:pPr lvl="0">
              <a:buNone/>
            </a:pPr>
            <a:r>
              <a:rPr lang="cs-CZ" sz="2400" b="1" dirty="0" smtClean="0"/>
              <a:t>			2011			65</a:t>
            </a:r>
          </a:p>
          <a:p>
            <a:pPr lvl="0">
              <a:buNone/>
            </a:pPr>
            <a:r>
              <a:rPr lang="cs-CZ" sz="2400" b="1" dirty="0" smtClean="0"/>
              <a:t>			2012			67</a:t>
            </a:r>
          </a:p>
          <a:p>
            <a:pPr lvl="0">
              <a:buNone/>
            </a:pPr>
            <a:r>
              <a:rPr lang="cs-CZ" sz="2400" b="1" dirty="0" smtClean="0"/>
              <a:t>			2013			59</a:t>
            </a:r>
          </a:p>
          <a:p>
            <a:pPr lvl="0">
              <a:buNone/>
            </a:pPr>
            <a:r>
              <a:rPr lang="cs-CZ" sz="2400" b="1" dirty="0" smtClean="0"/>
              <a:t>			2014			126</a:t>
            </a:r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27.3.2015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084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/>
            <a:r>
              <a:rPr lang="cs-CZ" b="1" dirty="0" smtClean="0">
                <a:solidFill>
                  <a:schemeClr val="tx1"/>
                </a:solidFill>
              </a:rPr>
              <a:t/>
            </a:r>
            <a:br>
              <a:rPr lang="cs-CZ" b="1" dirty="0" smtClean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chemeClr val="tx1"/>
                </a:solidFill>
              </a:rPr>
              <a:t>Vysoký počet obecných onemocnění</a:t>
            </a:r>
            <a:r>
              <a:rPr lang="cs-CZ" dirty="0" smtClean="0"/>
              <a:t/>
            </a:r>
            <a:br>
              <a:rPr lang="cs-CZ" dirty="0" smtClean="0"/>
            </a:b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cs-CZ" dirty="0" smtClean="0"/>
              <a:t>Za období 2010 – 2014 ztratilo zdravotní způsobilost k výkonu práce téměř </a:t>
            </a:r>
            <a:r>
              <a:rPr lang="cs-CZ" b="1" dirty="0" smtClean="0"/>
              <a:t>800</a:t>
            </a:r>
            <a:r>
              <a:rPr lang="cs-CZ" dirty="0" smtClean="0"/>
              <a:t> zaměstnanců, z nichž  většina z důvodů </a:t>
            </a:r>
            <a:r>
              <a:rPr lang="cs-CZ" b="1" dirty="0" smtClean="0"/>
              <a:t>obecného onemocnění</a:t>
            </a:r>
            <a:r>
              <a:rPr lang="cs-CZ" dirty="0" smtClean="0"/>
              <a:t> souvisejících s výkonem práce. Ti museli ukončit pracovní poměr bez kompenzace životních nákladů a se zdravotním posudkem, který je téměř vyloučil z možnosti se uplatnit na pracovním trhu.</a:t>
            </a:r>
          </a:p>
          <a:p>
            <a:pPr algn="just"/>
            <a:endParaRPr lang="cs-CZ" dirty="0" smtClean="0"/>
          </a:p>
          <a:p>
            <a:pPr algn="just"/>
            <a:r>
              <a:rPr lang="cs-CZ" dirty="0" smtClean="0"/>
              <a:t>Nejvíce bylo zjištěno </a:t>
            </a:r>
            <a:r>
              <a:rPr lang="cs-CZ" b="1" dirty="0" smtClean="0"/>
              <a:t>onemocnění plic, vazů, nervů, pohybového aparátu, sluchu </a:t>
            </a:r>
            <a:r>
              <a:rPr lang="cs-CZ" dirty="0" smtClean="0"/>
              <a:t>a další. Navíc jsou horníci vystaveni </a:t>
            </a:r>
            <a:r>
              <a:rPr lang="cs-CZ" b="1" dirty="0" smtClean="0"/>
              <a:t>vysoké psychické zátěži </a:t>
            </a:r>
            <a:r>
              <a:rPr lang="cs-CZ" dirty="0" smtClean="0"/>
              <a:t>vyplývající z výkonu práce v podzemí hlubinných dolů.</a:t>
            </a:r>
          </a:p>
          <a:p>
            <a:endParaRPr lang="cs-CZ" dirty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27.3.2015</a:t>
            </a: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7569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chemeClr val="tx1"/>
                </a:solidFill>
              </a:rPr>
              <a:t/>
            </a:r>
            <a:br>
              <a:rPr lang="cs-CZ" b="1" dirty="0" smtClean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chemeClr val="tx1"/>
                </a:solidFill>
              </a:rPr>
              <a:t>Mikroklimatické podmínky</a:t>
            </a:r>
            <a:r>
              <a:rPr lang="cs-CZ" dirty="0" smtClean="0">
                <a:solidFill>
                  <a:schemeClr val="tx1"/>
                </a:solidFill>
              </a:rPr>
              <a:t/>
            </a:r>
            <a:br>
              <a:rPr lang="cs-CZ" dirty="0" smtClean="0">
                <a:solidFill>
                  <a:schemeClr val="tx1"/>
                </a:solidFill>
              </a:rPr>
            </a:b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cs-CZ" dirty="0" smtClean="0"/>
              <a:t>	</a:t>
            </a:r>
            <a:r>
              <a:rPr lang="cs-CZ" b="1" dirty="0" smtClean="0"/>
              <a:t>Průměrná hloubka dobývání se od 90. let zvýšila z cca 750 m na dnešních cca 1050 m, s nárůstem teploty horninového masívu, ta dnes dosahuje až 50ºC a zvyšuje teplotu na některých pracovištích až na 36°C místně i 38°C, vlhkost vzduchu se pohybuje kolem 65-80% někde i 90% v takových podmínkách je práce opravdu vysoce namáhavá. </a:t>
            </a:r>
          </a:p>
          <a:p>
            <a:pPr algn="ctr">
              <a:buNone/>
            </a:pPr>
            <a:r>
              <a:rPr lang="cs-CZ" sz="3600" b="1" dirty="0" smtClean="0"/>
              <a:t>V roce 2014 byl 146x povolán lékařský výjezd z důvodu nevolnosti zaměstnanců</a:t>
            </a:r>
            <a:r>
              <a:rPr lang="cs-CZ" b="1" dirty="0" smtClean="0"/>
              <a:t>!!!</a:t>
            </a:r>
          </a:p>
          <a:p>
            <a:pPr>
              <a:buNone/>
            </a:pPr>
            <a:endParaRPr lang="cs-CZ" dirty="0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27.3.2015</a:t>
            </a: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64769-77EF-4CD0-90DE-F7D7F2D423C4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037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Kancelář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1424</TotalTime>
  <Words>2260</Words>
  <Application>Microsoft Office PowerPoint</Application>
  <PresentationFormat>Předvádění na obrazovce (4:3)</PresentationFormat>
  <Paragraphs>368</Paragraphs>
  <Slides>46</Slides>
  <Notes>18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46</vt:i4>
      </vt:variant>
    </vt:vector>
  </HeadingPairs>
  <TitlesOfParts>
    <vt:vector size="48" baseType="lpstr">
      <vt:lpstr>Motiv sady Office</vt:lpstr>
      <vt:lpstr>Graf</vt:lpstr>
      <vt:lpstr>Vytvoření informačního prostředí a nástrojů pro zajištění přípravy cílové skupiny na změny v důchodovém systému v OKD, a.s. </vt:lpstr>
      <vt:lpstr>Výstupy z informačních seminářů </vt:lpstr>
      <vt:lpstr>Výstupy z informačních seminářů  </vt:lpstr>
      <vt:lpstr>  Některé zdravotní důvody pro dřívější odchod horníků do starobního důchodu   </vt:lpstr>
      <vt:lpstr> Další zdravotní důvody </vt:lpstr>
      <vt:lpstr> Nemoci z povolání </vt:lpstr>
      <vt:lpstr> Počet chorob z  z povolání </vt:lpstr>
      <vt:lpstr> Vysoký počet obecných onemocnění </vt:lpstr>
      <vt:lpstr> Mikroklimatické podmínky </vt:lpstr>
      <vt:lpstr> Věková strukrura </vt:lpstr>
      <vt:lpstr>Realizace informačních seminářů </vt:lpstr>
      <vt:lpstr>Výstupy z informačních seminářů   </vt:lpstr>
      <vt:lpstr>Výstupy z informačních seminářů   </vt:lpstr>
      <vt:lpstr>Dlouhodobý vývoj těžby</vt:lpstr>
      <vt:lpstr>Shrnutí</vt:lpstr>
      <vt:lpstr>Diamo s.p</vt:lpstr>
      <vt:lpstr>Porovnání počtů zaměstnanců Diamo s. p. a počtů pracujících zaměstnanců s nárokem na starobní důchod</vt:lpstr>
      <vt:lpstr>Souběh v měsících na jednotlivých o. z. Diamo s. p.</vt:lpstr>
      <vt:lpstr>Zcela shodné grafické znázornění zaměstnanců pracujících s nárokem na starobní důchod</vt:lpstr>
      <vt:lpstr>Sokolovská uhelná  a Sdružení odborových organizací</vt:lpstr>
      <vt:lpstr>SUAS a SOO</vt:lpstr>
      <vt:lpstr>Nejpočetněji zastoupené dělnické profese a přehled o jejich věku</vt:lpstr>
      <vt:lpstr>Palivový kombinát Ústí, s. p.</vt:lpstr>
      <vt:lpstr>Výdaje na důchody</vt:lpstr>
      <vt:lpstr>Severní energetická</vt:lpstr>
      <vt:lpstr>Zvyšování věku odchodu do důchodu ? </vt:lpstr>
      <vt:lpstr>Návrh řešení</vt:lpstr>
      <vt:lpstr>Předčasné důchody</vt:lpstr>
      <vt:lpstr>Zastropování důchodu</vt:lpstr>
      <vt:lpstr>Polsko </vt:lpstr>
      <vt:lpstr>Velká Británie, Itálie </vt:lpstr>
      <vt:lpstr>Německo </vt:lpstr>
      <vt:lpstr>Prezentace aplikace PowerPoint</vt:lpstr>
      <vt:lpstr>Maďarsko</vt:lpstr>
      <vt:lpstr>Prezentace aplikace PowerPoint</vt:lpstr>
      <vt:lpstr>Prezentace aplikace PowerPoint</vt:lpstr>
      <vt:lpstr>Celoevropský průzkum veřejného mínění o bezpečnosti práce a zdraví</vt:lpstr>
      <vt:lpstr>Celoevropský průzkum veřejného mínění o bezpečnosti práce a zdraví</vt:lpstr>
      <vt:lpstr>Podíl pracovníků ve věku nad 60 let v roce 2020 (Česká republika)</vt:lpstr>
      <vt:lpstr>Podíl pracovníků ve věku nad 60 let v roce 2020</vt:lpstr>
      <vt:lpstr>Celoevropský průzkum veřejného mínění o bezpečnosti práce a zdraví</vt:lpstr>
      <vt:lpstr>Vnímání starších pracovníků (Česká republika)</vt:lpstr>
      <vt:lpstr>Vnímání starších pracovníků - Trpí více stresem z práce (Česká republika)</vt:lpstr>
      <vt:lpstr>Vnímání starších pracovníků - Trpí více stresem z práce</vt:lpstr>
      <vt:lpstr>Programy a zásady umožňující pracovat delší část života (Česká republika)</vt:lpstr>
      <vt:lpstr>Děkuji za pozornost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Josef</dc:creator>
  <cp:lastModifiedBy>Sabel</cp:lastModifiedBy>
  <cp:revision>73</cp:revision>
  <cp:lastPrinted>2015-06-11T10:08:56Z</cp:lastPrinted>
  <dcterms:created xsi:type="dcterms:W3CDTF">2014-02-24T08:53:40Z</dcterms:created>
  <dcterms:modified xsi:type="dcterms:W3CDTF">2015-06-16T10:44:51Z</dcterms:modified>
</cp:coreProperties>
</file>